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7" r:id="rId2"/>
    <p:sldId id="317" r:id="rId3"/>
    <p:sldId id="318" r:id="rId4"/>
    <p:sldId id="319" r:id="rId5"/>
    <p:sldId id="322" r:id="rId6"/>
    <p:sldId id="320" r:id="rId7"/>
    <p:sldId id="321" r:id="rId8"/>
    <p:sldId id="303" r:id="rId9"/>
    <p:sldId id="304" r:id="rId10"/>
    <p:sldId id="305" r:id="rId11"/>
    <p:sldId id="306" r:id="rId12"/>
    <p:sldId id="308" r:id="rId13"/>
    <p:sldId id="323" r:id="rId14"/>
    <p:sldId id="309" r:id="rId15"/>
    <p:sldId id="324" r:id="rId16"/>
    <p:sldId id="310" r:id="rId17"/>
    <p:sldId id="325" r:id="rId18"/>
    <p:sldId id="312" r:id="rId19"/>
    <p:sldId id="314" r:id="rId20"/>
    <p:sldId id="3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5C3A"/>
    <a:srgbClr val="C75B12"/>
    <a:srgbClr val="008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9" autoAdjust="0"/>
    <p:restoredTop sz="89538"/>
  </p:normalViewPr>
  <p:slideViewPr>
    <p:cSldViewPr snapToGrid="0">
      <p:cViewPr varScale="1">
        <p:scale>
          <a:sx n="102" d="100"/>
          <a:sy n="102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C54B6-3A06-4A98-8DD7-91AC2EA515D9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EEB9-1E5D-4336-B1B3-152F63E4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98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3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m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95C3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9224" y="585894"/>
            <a:ext cx="1973552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2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75B1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75B1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Word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 i="0">
                <a:solidFill>
                  <a:srgbClr val="C95C3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5897" y="205964"/>
            <a:ext cx="5240206" cy="20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dmar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C99210-9F21-304E-BAB5-5C46220805BC}"/>
              </a:ext>
            </a:extLst>
          </p:cNvPr>
          <p:cNvSpPr/>
          <p:nvPr userDrawn="1"/>
        </p:nvSpPr>
        <p:spPr>
          <a:xfrm>
            <a:off x="0" y="6228863"/>
            <a:ext cx="12192000" cy="629137"/>
          </a:xfrm>
          <a:prstGeom prst="rect">
            <a:avLst/>
          </a:prstGeom>
          <a:solidFill>
            <a:srgbClr val="C95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ln>
                <a:noFill/>
              </a:ln>
              <a:solidFill>
                <a:srgbClr val="C95C3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79419"/>
            <a:ext cx="10515600" cy="4362092"/>
          </a:xfrm>
        </p:spPr>
        <p:txBody>
          <a:bodyPr/>
          <a:lstStyle>
            <a:lvl1pPr>
              <a:defRPr sz="2500" i="0"/>
            </a:lvl1pPr>
            <a:lvl2pPr>
              <a:defRPr sz="2000" i="0"/>
            </a:lvl2pPr>
            <a:lvl3pPr>
              <a:defRPr sz="1800" i="0"/>
            </a:lvl3pPr>
            <a:lvl4pPr>
              <a:defRPr sz="1600" i="0"/>
            </a:lvl4pPr>
            <a:lvl5pPr>
              <a:defRPr sz="140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6228863"/>
            <a:ext cx="3432175" cy="6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74E77A-F3AF-2642-9310-AD4C753862B7}"/>
              </a:ext>
            </a:extLst>
          </p:cNvPr>
          <p:cNvSpPr/>
          <p:nvPr userDrawn="1"/>
        </p:nvSpPr>
        <p:spPr>
          <a:xfrm>
            <a:off x="0" y="6228863"/>
            <a:ext cx="12192000" cy="629137"/>
          </a:xfrm>
          <a:prstGeom prst="rect">
            <a:avLst/>
          </a:prstGeom>
          <a:solidFill>
            <a:srgbClr val="C75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ln>
                <a:noFill/>
              </a:ln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B1F3F2-2AC7-B443-8B2E-4E2C0AEEA1A6}"/>
              </a:ext>
            </a:extLst>
          </p:cNvPr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61729"/>
            <a:ext cx="356616" cy="190307"/>
          </a:xfrm>
        </p:spPr>
        <p:txBody>
          <a:bodyPr/>
          <a:lstStyle>
            <a:lvl1pPr>
              <a:defRPr sz="1000" i="0"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552" y="6303180"/>
            <a:ext cx="471466" cy="47146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57F938-CAE3-9A4D-954E-71F2CEBC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9"/>
            <a:ext cx="10515600" cy="4362092"/>
          </a:xfrm>
        </p:spPr>
        <p:txBody>
          <a:bodyPr/>
          <a:lstStyle>
            <a:lvl1pPr>
              <a:defRPr sz="2500" i="0"/>
            </a:lvl1pPr>
            <a:lvl2pPr>
              <a:defRPr sz="2000" i="0"/>
            </a:lvl2pPr>
            <a:lvl3pPr>
              <a:defRPr sz="1800" i="0"/>
            </a:lvl3pPr>
            <a:lvl4pPr>
              <a:defRPr sz="1600" i="0"/>
            </a:lvl4pPr>
            <a:lvl5pPr>
              <a:defRPr sz="140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4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chemeClr val="tx1"/>
                </a:solidFill>
              </a:defRPr>
            </a:lvl1pPr>
          </a:lstStyle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i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9418"/>
            <a:ext cx="10515600" cy="459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1729"/>
            <a:ext cx="7315200" cy="19030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61729"/>
            <a:ext cx="356616" cy="190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2" r:id="rId5"/>
    <p:sldLayoutId id="2147483666" r:id="rId6"/>
    <p:sldLayoutId id="2147483670" r:id="rId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50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736EFA-3EFD-004F-8B20-F1F84EDF1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on Computer Vision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710CC6-1483-1742-83E6-0BDE83749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Jikai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60820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C0CD-5231-1885-0F7A-8A21A7E8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2CC94-78BF-19C9-153C-1B7EAD968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Given:</a:t>
                </a:r>
              </a:p>
              <a:p>
                <a:pPr marL="857250" lvl="1" indent="-342900"/>
                <a:r>
                  <a:rPr lang="en-US" dirty="0"/>
                  <a:t>A set of matched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And camera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Estimate:</a:t>
                </a:r>
              </a:p>
              <a:p>
                <a:pPr marL="857250" lvl="1" indent="-342900"/>
                <a:r>
                  <a:rPr lang="en-US" dirty="0"/>
                  <a:t>The 3D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2CC94-78BF-19C9-153C-1B7EAD968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FF8F1-5F2F-86DD-4FFF-9FA6F0F9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6967C-1395-0760-AF30-C76D2342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41C-1B0E-4017-FF23-4EBCAC42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Q1: Can we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a single correspondence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 </a:t>
                </a:r>
                <a:r>
                  <a:rPr lang="en-US" b="1" dirty="0"/>
                  <a:t>No!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FB91B-A78B-01A8-A469-E417FF4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5D123-5D58-D8AA-85EA-F09BA882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5CEFC-E84E-BCE3-944B-EE1C59CC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76819"/>
            <a:ext cx="7772400" cy="37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4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41C-1B0E-4017-FF23-4EBCAC42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Q2: Can we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a </a:t>
                </a:r>
                <a:r>
                  <a:rPr lang="en-US" u="sng" dirty="0"/>
                  <a:t>two</a:t>
                </a:r>
                <a:r>
                  <a:rPr lang="en-US" dirty="0"/>
                  <a:t> correspondences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 </a:t>
                </a:r>
                <a:r>
                  <a:rPr lang="en-US" b="1" dirty="0"/>
                  <a:t>Maybe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There will not be a point that satisfies both constraints because the measurements are usually </a:t>
                </a:r>
                <a:r>
                  <a:rPr lang="en-US" b="1" dirty="0">
                    <a:solidFill>
                      <a:srgbClr val="FF0000"/>
                    </a:solidFill>
                  </a:rPr>
                  <a:t>noisy</a:t>
                </a:r>
              </a:p>
              <a:p>
                <a:pPr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𝑃𝑋</m:t>
                    </m:r>
                  </m:oMath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Need to find the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best fit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FB91B-A78B-01A8-A469-E417FF4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5D123-5D58-D8AA-85EA-F09BA882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F19F9C-B9EF-1E26-99A4-F27EBA3F1E28}"/>
              </a:ext>
            </a:extLst>
          </p:cNvPr>
          <p:cNvGrpSpPr/>
          <p:nvPr/>
        </p:nvGrpSpPr>
        <p:grpSpPr>
          <a:xfrm>
            <a:off x="838200" y="3785003"/>
            <a:ext cx="6032726" cy="2354703"/>
            <a:chOff x="838200" y="3785003"/>
            <a:chExt cx="6032726" cy="23547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15B84E-738B-4F7F-FA5E-4DDBC2C36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796861"/>
              <a:ext cx="2745186" cy="19855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52C07F-DBD9-2840-6DEA-EC5F26CEA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0989" y="3901961"/>
              <a:ext cx="1046747" cy="2885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96A5C3-2CBE-86BB-3B48-C560757FA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1709" y="3785003"/>
              <a:ext cx="2745186" cy="20076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F1919A-32A4-730E-3C89-33591C8565AB}"/>
                </a:ext>
              </a:extLst>
            </p:cNvPr>
            <p:cNvSpPr txBox="1"/>
            <p:nvPr/>
          </p:nvSpPr>
          <p:spPr>
            <a:xfrm>
              <a:off x="838200" y="5770374"/>
              <a:ext cx="261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Perfect measurements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2C90C4-3C41-E406-8566-4164BE9E154E}"/>
                </a:ext>
              </a:extLst>
            </p:cNvPr>
            <p:cNvSpPr txBox="1"/>
            <p:nvPr/>
          </p:nvSpPr>
          <p:spPr>
            <a:xfrm>
              <a:off x="4254703" y="5756531"/>
              <a:ext cx="261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Noisy measurements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A7B296-D985-B4C9-D2FF-4B80B7882C5E}"/>
                  </a:ext>
                </a:extLst>
              </p:cNvPr>
              <p:cNvSpPr txBox="1"/>
              <p:nvPr/>
            </p:nvSpPr>
            <p:spPr>
              <a:xfrm>
                <a:off x="6787665" y="4159125"/>
                <a:ext cx="4615366" cy="1223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practice, we find the correspondences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 minimizes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A7B296-D985-B4C9-D2FF-4B80B788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665" y="4159125"/>
                <a:ext cx="4615366" cy="1223284"/>
              </a:xfrm>
              <a:prstGeom prst="rect">
                <a:avLst/>
              </a:prstGeom>
              <a:blipFill>
                <a:blip r:embed="rId7"/>
                <a:stretch>
                  <a:fillRect l="-822" t="-2062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97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C41C-1B0E-4017-FF23-4EBCAC42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Q2: Can we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a </a:t>
                </a:r>
                <a:r>
                  <a:rPr lang="en-US" u="sng" dirty="0"/>
                  <a:t>two</a:t>
                </a:r>
                <a:r>
                  <a:rPr lang="en-US" dirty="0"/>
                  <a:t> correspondences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 </a:t>
                </a:r>
                <a:r>
                  <a:rPr lang="en-US" b="1" dirty="0"/>
                  <a:t>Maybe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There will not be a point that satisfies both constraints because the measurements are usually noisy</a:t>
                </a:r>
              </a:p>
              <a:p>
                <a:pPr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𝑃𝑋</m:t>
                    </m:r>
                  </m:oMath>
                </a14:m>
                <a:endParaRPr lang="en-US" sz="2400" dirty="0"/>
              </a:p>
              <a:p>
                <a:pPr marL="857250" lvl="1" indent="-342900"/>
                <a:r>
                  <a:rPr lang="en-US" dirty="0"/>
                  <a:t>Need to find the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best fit</a:t>
                </a:r>
              </a:p>
              <a:p>
                <a:pPr marL="857250" lvl="1" indent="-342900"/>
                <a:r>
                  <a:rPr lang="en-US" dirty="0"/>
                  <a:t>Same ray direction but differs by a scale factor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143A8-783D-060E-0496-17EFF3C9F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FB91B-A78B-01A8-A469-E417FF4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5D123-5D58-D8AA-85EA-F09BA882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1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58E-C2A7-1124-9C72-7195214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Q3: How do we solve for unknowns in a similarity relation?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Direct Linear Transform: </a:t>
                </a:r>
              </a:p>
              <a:p>
                <a:pPr marL="1200150" lvl="2" indent="-342900"/>
                <a:r>
                  <a:rPr lang="en-US" dirty="0"/>
                  <a:t>Remove scale factor, convert to linear system and solve with </a:t>
                </a:r>
                <a:r>
                  <a:rPr lang="en-US" b="1" dirty="0"/>
                  <a:t>SVD</a:t>
                </a:r>
                <a:r>
                  <a:rPr lang="en-US" dirty="0"/>
                  <a:t> (Singular Value Decomposition).</a:t>
                </a:r>
              </a:p>
              <a:p>
                <a:pPr marL="1200150" lvl="2" indent="-342900"/>
                <a:r>
                  <a:rPr lang="en-US" dirty="0"/>
                  <a:t>Recall: </a:t>
                </a:r>
                <a:r>
                  <a:rPr lang="en-US" u="sng" dirty="0"/>
                  <a:t>Cross product of two vectors of same direction is zero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6F8-D281-810C-57BA-4E8172D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885E-B301-DAA3-ABCD-0B85BCE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2557F-B59B-C758-7BFB-11758145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71" y="3509791"/>
            <a:ext cx="2927684" cy="247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076F39-FDFB-2E79-328C-4005EF084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646" y="4178196"/>
            <a:ext cx="2727492" cy="110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0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58E-C2A7-1124-9C72-7195214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Q3: How do we solve for unknowns in a similarity relation?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Direct Linear Transform: </a:t>
                </a:r>
              </a:p>
              <a:p>
                <a:pPr marL="1200150" lvl="2" indent="-342900"/>
                <a:r>
                  <a:rPr lang="en-US" dirty="0"/>
                  <a:t>Remove scale factor, </a:t>
                </a:r>
                <a:r>
                  <a:rPr lang="en-US" b="1" dirty="0"/>
                  <a:t>convert to linear system</a:t>
                </a:r>
                <a:r>
                  <a:rPr lang="en-US" dirty="0"/>
                  <a:t> and solve with </a:t>
                </a:r>
                <a:r>
                  <a:rPr lang="en-US" b="1" dirty="0"/>
                  <a:t>SVD</a:t>
                </a:r>
                <a:r>
                  <a:rPr lang="en-US" dirty="0"/>
                  <a:t> (Singular Value Decomposition).</a:t>
                </a:r>
              </a:p>
              <a:p>
                <a:pPr marL="1200150" lvl="2" indent="-342900"/>
                <a:r>
                  <a:rPr lang="en-US" dirty="0"/>
                  <a:t>Recall: </a:t>
                </a:r>
                <a:r>
                  <a:rPr lang="en-US" u="sng" dirty="0"/>
                  <a:t>Cross product of two vectors of same direction is zero</a:t>
                </a:r>
              </a:p>
              <a:p>
                <a:pPr marL="1200150" lvl="2" indent="-342900"/>
                <a:endParaRPr lang="en-US" u="sng" dirty="0"/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6F8-D281-810C-57BA-4E8172D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885E-B301-DAA3-ABCD-0B85BCE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3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CEC7-5353-F94B-326D-869B93F2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 - Convert to 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58E5CA8-06FE-B5C0-7DDF-E9AD959121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Rewrite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because scaler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/>
                  <a:t>non-zero</a:t>
                </a:r>
                <a:r>
                  <a:rPr lang="en-US" sz="2400" dirty="0"/>
                  <a:t>, we 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:</a:t>
                </a:r>
              </a:p>
              <a:p>
                <a:pPr algn="ctr"/>
                <a:r>
                  <a:rPr lang="en-US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58E5CA8-06FE-B5C0-7DDF-E9AD95912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899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4DB10-E8EA-0F1A-9107-341D1821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7F56-FA7B-D616-4186-15BD5D10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10B600-BE23-28BA-7B91-F7A64A7B4C06}"/>
              </a:ext>
            </a:extLst>
          </p:cNvPr>
          <p:cNvSpPr/>
          <p:nvPr/>
        </p:nvSpPr>
        <p:spPr>
          <a:xfrm>
            <a:off x="6876788" y="4549984"/>
            <a:ext cx="2943617" cy="1457193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CEC7-5353-F94B-326D-869B93F2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 - Convert to 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58E5CA8-06FE-B5C0-7DDF-E9AD959121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Observation: Third line is </a:t>
                </a:r>
                <a:r>
                  <a:rPr lang="en-US" b="1" dirty="0"/>
                  <a:t>a linear combination</a:t>
                </a:r>
                <a:r>
                  <a:rPr lang="en-US" dirty="0"/>
                  <a:t> of the first and second lines.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58E5CA8-06FE-B5C0-7DDF-E9AD95912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159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4DB10-E8EA-0F1A-9107-341D1821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7F56-FA7B-D616-4186-15BD5D10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7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C817A08-4BCF-31BA-C239-4B49B7992D13}"/>
              </a:ext>
            </a:extLst>
          </p:cNvPr>
          <p:cNvSpPr/>
          <p:nvPr/>
        </p:nvSpPr>
        <p:spPr>
          <a:xfrm>
            <a:off x="6263014" y="4783936"/>
            <a:ext cx="2718148" cy="1065719"/>
          </a:xfrm>
          <a:prstGeom prst="roundRect">
            <a:avLst/>
          </a:prstGeom>
          <a:solidFill>
            <a:schemeClr val="accent1">
              <a:alpha val="3282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6F58E-C2A7-1124-9C72-7195214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Q3: How do we solve for unknowns in a similarity relation?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Direct Linear Transform: </a:t>
                </a:r>
              </a:p>
              <a:p>
                <a:pPr marL="1200150" lvl="2" indent="-342900"/>
                <a:r>
                  <a:rPr lang="en-US" dirty="0"/>
                  <a:t>Remove scale factor, </a:t>
                </a:r>
                <a:r>
                  <a:rPr lang="en-US" b="1" dirty="0"/>
                  <a:t>convert to linear system</a:t>
                </a:r>
                <a:r>
                  <a:rPr lang="en-US" dirty="0"/>
                  <a:t> and solve with </a:t>
                </a:r>
                <a:r>
                  <a:rPr lang="en-US" b="1" dirty="0"/>
                  <a:t>SVD</a:t>
                </a:r>
                <a:r>
                  <a:rPr lang="en-US" dirty="0"/>
                  <a:t>.</a:t>
                </a:r>
              </a:p>
              <a:p>
                <a:pPr marL="1200150" lvl="2" indent="-342900"/>
                <a:r>
                  <a:rPr lang="en-US" dirty="0"/>
                  <a:t>Recall: Cross product of two vectors of same direction is zero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1143000" lvl="2" indent="-285750"/>
                <a:r>
                  <a:rPr lang="en-US" dirty="0"/>
                  <a:t>Observation: Third line is </a:t>
                </a:r>
                <a:r>
                  <a:rPr lang="en-US" b="1" dirty="0"/>
                  <a:t>a linear combination</a:t>
                </a:r>
                <a:r>
                  <a:rPr lang="en-US" dirty="0"/>
                  <a:t> of the first and second lines.</a:t>
                </a:r>
              </a:p>
              <a:p>
                <a:pPr marL="1143000" lvl="2" indent="-285750"/>
                <a:endParaRPr lang="en-US" dirty="0"/>
              </a:p>
              <a:p>
                <a:pPr marL="285750" indent="-2857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899" b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6F8-D281-810C-57BA-4E8172D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885E-B301-DAA3-ABCD-0B85BCE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8CFDA30-D559-FA43-12AB-F0859571C4CA}"/>
              </a:ext>
            </a:extLst>
          </p:cNvPr>
          <p:cNvSpPr/>
          <p:nvPr/>
        </p:nvSpPr>
        <p:spPr>
          <a:xfrm>
            <a:off x="9212478" y="4091549"/>
            <a:ext cx="2141321" cy="579653"/>
          </a:xfrm>
          <a:prstGeom prst="wedgeRoundRectCallout">
            <a:avLst>
              <a:gd name="adj1" fmla="val -60793"/>
              <a:gd name="adj2" fmla="val 162684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390381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47FE6E-B7C2-167B-5DCA-90C81A3012BD}"/>
              </a:ext>
            </a:extLst>
          </p:cNvPr>
          <p:cNvSpPr/>
          <p:nvPr/>
        </p:nvSpPr>
        <p:spPr>
          <a:xfrm>
            <a:off x="4346531" y="3596517"/>
            <a:ext cx="3399773" cy="2348883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6F58E-C2A7-1124-9C72-7195214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Q3: How do we solve for unknowns in a similarity relation?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Direct Linear Transform: </a:t>
                </a:r>
              </a:p>
              <a:p>
                <a:pPr marL="1200150" lvl="2" indent="-342900"/>
                <a:r>
                  <a:rPr lang="en-US" dirty="0"/>
                  <a:t>Remove scale factor, </a:t>
                </a:r>
                <a:r>
                  <a:rPr lang="en-US" b="1" dirty="0"/>
                  <a:t>convert to linear system</a:t>
                </a:r>
                <a:r>
                  <a:rPr lang="en-US" dirty="0"/>
                  <a:t> and solve with </a:t>
                </a:r>
                <a:r>
                  <a:rPr lang="en-US" b="1" dirty="0"/>
                  <a:t>SVD</a:t>
                </a:r>
                <a:r>
                  <a:rPr lang="en-US" dirty="0"/>
                  <a:t>.</a:t>
                </a:r>
              </a:p>
              <a:p>
                <a:pPr marL="800100" lvl="1" indent="-285750"/>
                <a:r>
                  <a:rPr lang="en-US" dirty="0"/>
                  <a:t>Now we can make a system of linear equations</a:t>
                </a:r>
              </a:p>
              <a:p>
                <a:pPr marL="1143000" lvl="2" indent="-285750"/>
                <a:r>
                  <a:rPr lang="en-US" dirty="0"/>
                  <a:t>Concatenate the 2D points from both images: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6F8-D281-810C-57BA-4E8172D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885E-B301-DAA3-ABCD-0B85BCE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BC9B01-E513-BF38-1A12-EBDD4102AB45}"/>
              </a:ext>
            </a:extLst>
          </p:cNvPr>
          <p:cNvSpPr/>
          <p:nvPr/>
        </p:nvSpPr>
        <p:spPr>
          <a:xfrm>
            <a:off x="4559474" y="3761353"/>
            <a:ext cx="1929008" cy="986011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71633B-86E4-01DD-BE35-145A637E697C}"/>
              </a:ext>
            </a:extLst>
          </p:cNvPr>
          <p:cNvSpPr/>
          <p:nvPr/>
        </p:nvSpPr>
        <p:spPr>
          <a:xfrm>
            <a:off x="4559474" y="4763435"/>
            <a:ext cx="1929008" cy="986011"/>
          </a:xfrm>
          <a:prstGeom prst="round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9A231DBC-C2F3-16FA-AFCF-91AEB9B157BE}"/>
              </a:ext>
            </a:extLst>
          </p:cNvPr>
          <p:cNvSpPr/>
          <p:nvPr/>
        </p:nvSpPr>
        <p:spPr>
          <a:xfrm>
            <a:off x="8615818" y="3760464"/>
            <a:ext cx="2638817" cy="1112161"/>
          </a:xfrm>
          <a:prstGeom prst="wedgeEllipseCallout">
            <a:avLst>
              <a:gd name="adj1" fmla="val -83739"/>
              <a:gd name="adj2" fmla="val 42272"/>
            </a:avLst>
          </a:prstGeom>
          <a:solidFill>
            <a:schemeClr val="accent3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Homogeneous linear system!!!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774C-3B14-9118-F9BA-D29EF072C904}"/>
              </a:ext>
            </a:extLst>
          </p:cNvPr>
          <p:cNvSpPr txBox="1"/>
          <p:nvPr/>
        </p:nvSpPr>
        <p:spPr>
          <a:xfrm>
            <a:off x="3178010" y="4069692"/>
            <a:ext cx="12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202A6-94D3-6CF4-E630-60EC79564F4E}"/>
              </a:ext>
            </a:extLst>
          </p:cNvPr>
          <p:cNvSpPr txBox="1"/>
          <p:nvPr/>
        </p:nvSpPr>
        <p:spPr>
          <a:xfrm>
            <a:off x="3178009" y="5071774"/>
            <a:ext cx="12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Camera2</a:t>
            </a:r>
          </a:p>
        </p:txBody>
      </p:sp>
    </p:spTree>
    <p:extLst>
      <p:ext uri="{BB962C8B-B14F-4D97-AF65-F5344CB8AC3E}">
        <p14:creationId xmlns:p14="http://schemas.microsoft.com/office/powerpoint/2010/main" val="35844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40C2-47C9-8576-3BEC-A079C65B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E4B3D6-9273-F668-B874-EF208E68F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50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58E-C2A7-1124-9C72-7195214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Q3: How do we solve for unknowns in a similarity relation?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857250" lvl="1" indent="-342900"/>
                <a:r>
                  <a:rPr lang="en-US" dirty="0"/>
                  <a:t>Direct Linear Transform: </a:t>
                </a:r>
              </a:p>
              <a:p>
                <a:pPr marL="1200150" lvl="2" indent="-342900"/>
                <a:r>
                  <a:rPr lang="en-US" dirty="0"/>
                  <a:t>Remove scale factor, convert to linear system and solve with </a:t>
                </a:r>
                <a:r>
                  <a:rPr lang="en-US" b="1" dirty="0"/>
                  <a:t>SVD</a:t>
                </a:r>
                <a:r>
                  <a:rPr lang="en-US" dirty="0"/>
                  <a:t>.</a:t>
                </a:r>
              </a:p>
              <a:p>
                <a:pPr marL="1200150" lvl="2" indent="-342900"/>
                <a:r>
                  <a:rPr lang="en-US" dirty="0"/>
                  <a:t>Recall: Cross product of two vectors of same direction is zero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1143000" lvl="2" indent="-285750"/>
                <a:r>
                  <a:rPr lang="en-US" dirty="0"/>
                  <a:t>Observation: Third line is </a:t>
                </a:r>
                <a:r>
                  <a:rPr lang="en-US" b="1" dirty="0"/>
                  <a:t>a linear combination</a:t>
                </a:r>
                <a:r>
                  <a:rPr lang="en-US" dirty="0"/>
                  <a:t> of the first and second lines.</a:t>
                </a:r>
              </a:p>
              <a:p>
                <a:pPr marL="800100" lvl="1" indent="-285750"/>
                <a:r>
                  <a:rPr lang="en-US" dirty="0"/>
                  <a:t>Now we can make a system of linear equations</a:t>
                </a:r>
              </a:p>
              <a:p>
                <a:pPr marL="1143000" lvl="2" indent="-285750"/>
                <a:r>
                  <a:rPr lang="en-US" dirty="0"/>
                  <a:t>Concatenate the 2D points from both images: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800100" lvl="1" indent="-285750"/>
                <a:r>
                  <a:rPr lang="en-US" dirty="0"/>
                  <a:t>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apply SVD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𝑈𝑊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dirty="0"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𝑈𝑊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𝑈𝑊</m:t>
                      </m:r>
                    </m:oMath>
                  </m:oMathPara>
                </a14:m>
                <a:endParaRPr lang="en-US" sz="2200" dirty="0"/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sym typeface="Wingdings" pitchFamily="2" charset="2"/>
                </a:endParaRPr>
              </a:p>
              <a:p>
                <a:pPr marL="857250" lvl="1" indent="-342900"/>
                <a:r>
                  <a:rPr lang="en-US" dirty="0">
                    <a:sym typeface="Wingdings" pitchFamily="2" charset="2"/>
                  </a:rPr>
                  <a:t>The last element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solution!!!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D87A4-113C-27C3-9604-E690D505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6F8-D281-810C-57BA-4E8172D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885E-B301-DAA3-ABCD-0B85BCE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6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1F8D-9584-189C-CB31-E948BDFA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C4321-D524-6149-4744-BAB65EE3B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Rotation matrix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Euler angles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Axis-angle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Unit quaternion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C4321-D524-6149-4744-BAB65EE3B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608AF-E0F2-A211-56D0-2D87CAC9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8E520-52B9-FD3E-0994-3FAC516F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04CB6D3-EB1F-EEE5-EEBD-C3BB4E92C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836" y="3109820"/>
            <a:ext cx="1562328" cy="147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9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F2D-68C7-0094-053B-5938868E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Euclidean Transformation SE(3)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983BA-6850-900C-A133-26A92A8D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ECB84-45D1-44DE-C52D-F8A15FB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549E5B2-92C7-8063-90B5-B3B2ED8B0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3D Rotation + 3D translation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549E5B2-92C7-8063-90B5-B3B2ED8B0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9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E64-FBA4-5CA7-3DD8-F60A4F044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Perspective Camera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72490F-B271-F806-4078-DB1339D1D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5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BA6B-BA45-0AD0-4838-0E68B016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Camera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2A7ECA-328D-2B22-47E8-FCA9EC60B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2" y="1881187"/>
            <a:ext cx="5479256" cy="3095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0ADD4-1167-1EBC-05B3-B7665C1E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D269-7572-0AE5-6B8F-91595EA0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65748-B222-5B23-A308-3BC00A529813}"/>
              </a:ext>
            </a:extLst>
          </p:cNvPr>
          <p:cNvSpPr txBox="1"/>
          <p:nvPr/>
        </p:nvSpPr>
        <p:spPr>
          <a:xfrm>
            <a:off x="6903720" y="145619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intrinsics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BA5AC7-BCCA-E831-BFCE-4C6168C3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53" y="1850162"/>
            <a:ext cx="1795424" cy="7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FB581-760B-BDB3-CC6A-A7486B07E7A5}"/>
              </a:ext>
            </a:extLst>
          </p:cNvPr>
          <p:cNvSpPr txBox="1"/>
          <p:nvPr/>
        </p:nvSpPr>
        <p:spPr>
          <a:xfrm>
            <a:off x="6903720" y="269569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</a:t>
            </a:r>
            <a:r>
              <a:rPr lang="en-US" dirty="0" err="1"/>
              <a:t>extrinsics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82B8E-0F66-5677-9DDE-B5DF01F40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653" y="3147822"/>
            <a:ext cx="1932215" cy="607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A4B84-2099-55BD-8D44-B483050E4E24}"/>
              </a:ext>
            </a:extLst>
          </p:cNvPr>
          <p:cNvSpPr txBox="1"/>
          <p:nvPr/>
        </p:nvSpPr>
        <p:spPr>
          <a:xfrm>
            <a:off x="6903720" y="3831035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Projection Matrix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A290C7-BF46-B527-5C18-6136FFEE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019" y="4265267"/>
            <a:ext cx="1546691" cy="31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699A6F-DF8A-A38D-A14E-62589ACD8090}"/>
              </a:ext>
            </a:extLst>
          </p:cNvPr>
          <p:cNvSpPr txBox="1"/>
          <p:nvPr/>
        </p:nvSpPr>
        <p:spPr>
          <a:xfrm>
            <a:off x="6903720" y="4617527"/>
            <a:ext cx="443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 space point to image plane pixel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FD2C49B-0273-15CA-0635-90B907F7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03" y="5037565"/>
            <a:ext cx="1116213" cy="22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50C7BC2-E5A7-5EDC-679E-AB01B6C5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562" y="5791303"/>
            <a:ext cx="2019808" cy="28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489F8C-BF85-B407-EC78-85F830BA0FAB}"/>
              </a:ext>
            </a:extLst>
          </p:cNvPr>
          <p:cNvSpPr txBox="1"/>
          <p:nvPr/>
        </p:nvSpPr>
        <p:spPr>
          <a:xfrm>
            <a:off x="6903720" y="5355600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space point to image plane pixel</a:t>
            </a:r>
          </a:p>
        </p:txBody>
      </p:sp>
    </p:spTree>
    <p:extLst>
      <p:ext uri="{BB962C8B-B14F-4D97-AF65-F5344CB8AC3E}">
        <p14:creationId xmlns:p14="http://schemas.microsoft.com/office/powerpoint/2010/main" val="156491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1F9D-E79A-8A0D-95B4-8617CED8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Back-projection to a 3D Point in Camera Coordinates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5A52D-E6B4-6526-33D6-754071C3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43967-258E-5650-FA0B-F922571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BB4248-31B8-4DC4-4DE8-DBD13E53C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392" y="3311309"/>
            <a:ext cx="3581400" cy="124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69022-9713-A7EB-41EF-5D37C55F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36" y="1405489"/>
            <a:ext cx="2425700" cy="134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CF0E4-F4AF-EF39-2163-3668F89A8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92" y="1487104"/>
            <a:ext cx="2209800" cy="119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05D4C-E9EF-DC0E-7A78-C9920C322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467" y="3294202"/>
            <a:ext cx="2597091" cy="12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3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5ABC-6CFE-CA4C-9260-DD97AA1FA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3270B-F62C-F402-F938-F45C6CA13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6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B69A-C734-60DF-250F-DE135E76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C7003-60B9-A7A9-7B86-AB208D6A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Summer Camp by Jikai Wang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7996-3AE3-5FB6-403E-642846D2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FAB25-3E92-99CF-8397-F8CC7D9C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1497"/>
            <a:ext cx="7772400" cy="45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76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895</Words>
  <Application>Microsoft Macintosh PowerPoint</Application>
  <PresentationFormat>Widescreen</PresentationFormat>
  <Paragraphs>167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1_Office Theme</vt:lpstr>
      <vt:lpstr>Basics on Computer Vision</vt:lpstr>
      <vt:lpstr>3D Transformation</vt:lpstr>
      <vt:lpstr>3D Rotation Representations</vt:lpstr>
      <vt:lpstr>3D Euclidean Transformation SE(3)</vt:lpstr>
      <vt:lpstr>Perspective Camera Model</vt:lpstr>
      <vt:lpstr>Perspective Camera Model</vt:lpstr>
      <vt:lpstr>Back-projection to a 3D Point in Camera Coordinates</vt:lpstr>
      <vt:lpstr>Triangulation</vt:lpstr>
      <vt:lpstr>Triangulation</vt:lpstr>
      <vt:lpstr>Triangulation</vt:lpstr>
      <vt:lpstr>Triangulation</vt:lpstr>
      <vt:lpstr>Triangulation</vt:lpstr>
      <vt:lpstr>Triangulation</vt:lpstr>
      <vt:lpstr>Triangulation</vt:lpstr>
      <vt:lpstr>Triangulation</vt:lpstr>
      <vt:lpstr>Triangulation - Convert to Linear System</vt:lpstr>
      <vt:lpstr>Triangulation - Convert to Linear System</vt:lpstr>
      <vt:lpstr>Triangulation</vt:lpstr>
      <vt:lpstr>Triangulation</vt:lpstr>
      <vt:lpstr>Triangulation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Benson</dc:creator>
  <cp:lastModifiedBy>Wang, Jikai</cp:lastModifiedBy>
  <cp:revision>44</cp:revision>
  <dcterms:created xsi:type="dcterms:W3CDTF">2017-09-15T16:01:31Z</dcterms:created>
  <dcterms:modified xsi:type="dcterms:W3CDTF">2024-06-06T16:05:30Z</dcterms:modified>
</cp:coreProperties>
</file>