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304" r:id="rId4"/>
    <p:sldId id="305" r:id="rId5"/>
    <p:sldId id="302" r:id="rId6"/>
    <p:sldId id="303" r:id="rId7"/>
    <p:sldId id="306" r:id="rId8"/>
    <p:sldId id="307" r:id="rId9"/>
    <p:sldId id="308" r:id="rId10"/>
    <p:sldId id="309" r:id="rId11"/>
    <p:sldId id="310" r:id="rId12"/>
    <p:sldId id="319" r:id="rId13"/>
    <p:sldId id="311" r:id="rId14"/>
    <p:sldId id="313" r:id="rId15"/>
    <p:sldId id="314" r:id="rId16"/>
    <p:sldId id="318" r:id="rId17"/>
    <p:sldId id="315" r:id="rId18"/>
    <p:sldId id="317" r:id="rId19"/>
    <p:sldId id="312" r:id="rId20"/>
    <p:sldId id="32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42"/>
    <a:srgbClr val="C95C3A"/>
    <a:srgbClr val="C75B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9" autoAdjust="0"/>
    <p:restoredTop sz="89524"/>
  </p:normalViewPr>
  <p:slideViewPr>
    <p:cSldViewPr snapToGrid="0">
      <p:cViewPr varScale="1">
        <p:scale>
          <a:sx n="114" d="100"/>
          <a:sy n="114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C54B6-3A06-4A98-8DD7-91AC2EA515D9}" type="datetimeFigureOut">
              <a:rPr lang="en-US" smtClean="0"/>
              <a:t>6/7/24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9EEB9-1E5D-4336-B1B3-152F63E4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2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03A62-B4E1-4E76-92D8-4DA5B42024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981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m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 i="0">
                <a:solidFill>
                  <a:srgbClr val="C95C3A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9224" y="585894"/>
            <a:ext cx="1973552" cy="19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9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nogram 2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 i="0">
                <a:solidFill>
                  <a:srgbClr val="C75B1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0934" y="585894"/>
            <a:ext cx="1970131" cy="19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6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nogram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 i="0">
                <a:solidFill>
                  <a:srgbClr val="C75B1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0934" y="585894"/>
            <a:ext cx="1970131" cy="197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8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nogram Word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 i="0">
                <a:solidFill>
                  <a:srgbClr val="C95C3A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5897" y="205964"/>
            <a:ext cx="5240206" cy="209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8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ordmar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C99210-9F21-304E-BAB5-5C46220805BC}"/>
              </a:ext>
            </a:extLst>
          </p:cNvPr>
          <p:cNvSpPr/>
          <p:nvPr userDrawn="1"/>
        </p:nvSpPr>
        <p:spPr>
          <a:xfrm>
            <a:off x="0" y="6228863"/>
            <a:ext cx="12192000" cy="629137"/>
          </a:xfrm>
          <a:prstGeom prst="rect">
            <a:avLst/>
          </a:prstGeom>
          <a:solidFill>
            <a:srgbClr val="C95C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>
              <a:ln>
                <a:noFill/>
              </a:ln>
              <a:solidFill>
                <a:srgbClr val="C95C3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579419"/>
            <a:ext cx="10515600" cy="4362092"/>
          </a:xfrm>
        </p:spPr>
        <p:txBody>
          <a:bodyPr/>
          <a:lstStyle>
            <a:lvl1pPr>
              <a:defRPr sz="2500" i="0"/>
            </a:lvl1pPr>
            <a:lvl2pPr>
              <a:defRPr sz="2000" i="0"/>
            </a:lvl2pPr>
            <a:lvl3pPr>
              <a:defRPr sz="1800" i="0"/>
            </a:lvl3pPr>
            <a:lvl4pPr>
              <a:defRPr sz="1600" i="0"/>
            </a:lvl4pPr>
            <a:lvl5pPr>
              <a:defRPr sz="140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 rIns="0"/>
          <a:lstStyle>
            <a:lvl1pPr>
              <a:defRPr sz="1000" i="0">
                <a:solidFill>
                  <a:schemeClr val="bg1"/>
                </a:solidFill>
              </a:defRPr>
            </a:lvl1pPr>
          </a:lstStyle>
          <a:p>
            <a:r>
              <a:rPr lang="en-US"/>
              <a:t>Instruction to ROS by Jikai Wang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>
            <a:lvl1pPr>
              <a:defRPr sz="1000" i="0">
                <a:solidFill>
                  <a:schemeClr val="bg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38438"/>
            <a:ext cx="121920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5" y="6228863"/>
            <a:ext cx="3432175" cy="60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6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774E77A-F3AF-2642-9310-AD4C753862B7}"/>
              </a:ext>
            </a:extLst>
          </p:cNvPr>
          <p:cNvSpPr/>
          <p:nvPr userDrawn="1"/>
        </p:nvSpPr>
        <p:spPr>
          <a:xfrm>
            <a:off x="0" y="6228863"/>
            <a:ext cx="12192000" cy="629137"/>
          </a:xfrm>
          <a:prstGeom prst="rect">
            <a:avLst/>
          </a:prstGeom>
          <a:solidFill>
            <a:srgbClr val="C75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>
              <a:ln>
                <a:noFill/>
              </a:ln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B1F3F2-2AC7-B443-8B2E-4E2C0AEEA1A6}"/>
              </a:ext>
            </a:extLst>
          </p:cNvPr>
          <p:cNvCxnSpPr/>
          <p:nvPr userDrawn="1"/>
        </p:nvCxnSpPr>
        <p:spPr>
          <a:xfrm>
            <a:off x="0" y="6138438"/>
            <a:ext cx="121920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 rIns="0"/>
          <a:lstStyle>
            <a:lvl1pPr>
              <a:defRPr sz="1000" i="0">
                <a:solidFill>
                  <a:schemeClr val="bg1"/>
                </a:solidFill>
              </a:defRPr>
            </a:lvl1pPr>
          </a:lstStyle>
          <a:p>
            <a:r>
              <a:rPr lang="en-US"/>
              <a:t>Instruction to ROS by Jikai Wang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800" y="6461729"/>
            <a:ext cx="356616" cy="190307"/>
          </a:xfrm>
        </p:spPr>
        <p:txBody>
          <a:bodyPr/>
          <a:lstStyle>
            <a:lvl1pPr>
              <a:defRPr sz="1000" i="0">
                <a:solidFill>
                  <a:schemeClr val="bg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552" y="6303180"/>
            <a:ext cx="471466" cy="47146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A57F938-CAE3-9A4D-954E-71F2CEBC5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419"/>
            <a:ext cx="10515600" cy="4362092"/>
          </a:xfrm>
        </p:spPr>
        <p:txBody>
          <a:bodyPr/>
          <a:lstStyle>
            <a:lvl1pPr>
              <a:defRPr sz="2500" i="0"/>
            </a:lvl1pPr>
            <a:lvl2pPr>
              <a:defRPr sz="2000" i="0"/>
            </a:lvl2pPr>
            <a:lvl3pPr>
              <a:defRPr sz="1800" i="0"/>
            </a:lvl3pPr>
            <a:lvl4pPr>
              <a:defRPr sz="1600" i="0"/>
            </a:lvl4pPr>
            <a:lvl5pPr>
              <a:defRPr sz="140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345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i="0">
                <a:solidFill>
                  <a:schemeClr val="tx1"/>
                </a:solidFill>
              </a:defRPr>
            </a:lvl1pPr>
          </a:lstStyle>
          <a:p>
            <a:r>
              <a:rPr lang="en-US"/>
              <a:t>Instruction to ROS by Jikai Wang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i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9418"/>
            <a:ext cx="10515600" cy="4597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1729"/>
            <a:ext cx="7315200" cy="19030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Instruction to ROS by Jikai Wang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61729"/>
            <a:ext cx="356616" cy="190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72" r:id="rId3"/>
    <p:sldLayoutId id="2147483673" r:id="rId4"/>
    <p:sldLayoutId id="2147483662" r:id="rId5"/>
    <p:sldLayoutId id="2147483666" r:id="rId6"/>
    <p:sldLayoutId id="2147483670" r:id="rId7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50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zxf8665905/2d09d25da823b0f7390cab83c64d631a" TargetMode="External"/><Relationship Id="rId2" Type="http://schemas.openxmlformats.org/officeDocument/2006/relationships/hyperlink" Target="https://wiki.ros.org/message_filters/ApproximateTime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ros.org/rostopic" TargetMode="External"/><Relationship Id="rId7" Type="http://schemas.openxmlformats.org/officeDocument/2006/relationships/hyperlink" Target="https://gist.github.com/zxf8665905/2d09d25da823b0f7390cab83c64d631a" TargetMode="External"/><Relationship Id="rId2" Type="http://schemas.openxmlformats.org/officeDocument/2006/relationships/hyperlink" Target="https://wiki.ros.org/rosnode?distro=noetic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iki.ros.org/cv_bridge" TargetMode="External"/><Relationship Id="rId5" Type="http://schemas.openxmlformats.org/officeDocument/2006/relationships/hyperlink" Target="https://wiki.ros.org/roslaunch?distro=noetic" TargetMode="External"/><Relationship Id="rId4" Type="http://schemas.openxmlformats.org/officeDocument/2006/relationships/hyperlink" Target="https://wiki.ros.org/rosbag?distro=noeti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736EFA-3EFD-004F-8B20-F1F84EDF1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ROS </a:t>
            </a:r>
            <a:br>
              <a:rPr lang="en-US" dirty="0"/>
            </a:br>
            <a:r>
              <a:rPr lang="en-US" dirty="0"/>
              <a:t>(Robot Operating System)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4710CC6-1483-1742-83E6-0BDE83749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Jikai</a:t>
            </a:r>
            <a:r>
              <a:rPr lang="en-US"/>
              <a:t> Wang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0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21BC-AA68-A667-6FD5-6021E386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FF8A6-2B04-C6E9-28C6-5F61F94FF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sent between nodes.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Strictly-typed data structures for inter-node communication.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857250" lvl="1" indent="-342900"/>
            <a:r>
              <a:rPr lang="en-US" b="1" i="1" dirty="0" err="1"/>
              <a:t>sensor_msgs</a:t>
            </a:r>
            <a:r>
              <a:rPr lang="en-US" b="1" i="1" dirty="0"/>
              <a:t>/Image</a:t>
            </a:r>
          </a:p>
          <a:p>
            <a:pPr marL="857250" lvl="1" indent="-342900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0669E-BCFC-ECA9-2D0F-1CC1D3CC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 to ROS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418D8-FBFA-57B9-8685-3F1182BF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F53B9D-97D3-27EF-D114-8E0805325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761" y="2474838"/>
            <a:ext cx="7772400" cy="364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06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5AE8-5F7E-52EE-F337-2027FE88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A1D06-3A7E-5AF1-9A7A-360653320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Request/reply communication between nodes.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Synchronous inter-node 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Service/Client model: 1-to-1 request-response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Service roles:</a:t>
            </a:r>
          </a:p>
          <a:p>
            <a:pPr marL="857250" lvl="1" indent="-342900"/>
            <a:r>
              <a:rPr lang="en-US" dirty="0"/>
              <a:t>carry out remote computation</a:t>
            </a:r>
          </a:p>
          <a:p>
            <a:pPr marL="857250" lvl="1" indent="-342900"/>
            <a:r>
              <a:rPr lang="en-US" dirty="0"/>
              <a:t>trigger functionality / behavior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</a:p>
          <a:p>
            <a:pPr marL="857250" lvl="1" indent="-342900"/>
            <a:r>
              <a:rPr lang="en-US" b="1" i="1" dirty="0" err="1"/>
              <a:t>map_server</a:t>
            </a:r>
            <a:r>
              <a:rPr lang="en-US" b="1" i="1" dirty="0"/>
              <a:t>/</a:t>
            </a:r>
            <a:r>
              <a:rPr lang="en-US" b="1" i="1" dirty="0" err="1"/>
              <a:t>static_map</a:t>
            </a:r>
            <a:r>
              <a:rPr lang="en-US" dirty="0"/>
              <a:t>: retrieves the current grid map used by the robot for navigation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7DB22-9EB3-B2A5-B612-167989A0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 to ROS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71A7E-94A1-5982-6068-DD1E644E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274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485F3-CDB6-C7CB-9EEA-FA880485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 to ROS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C344E-58D1-2E1B-8CE4-17A7B4F7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2" descr="ROS Topic — ROS培训教程1.0 文档">
            <a:extLst>
              <a:ext uri="{FF2B5EF4-FFF2-40B4-BE49-F238E27FC236}">
                <a16:creationId xmlns:a16="http://schemas.microsoft.com/office/drawing/2014/main" id="{26DF8670-BE77-3FC4-2437-8AE8995D4F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122" y="205964"/>
            <a:ext cx="9259756" cy="571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5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4CA6-0C57-2479-A6FB-19B24B5B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9F30A-9636-45A4-06B7-0A22FA8F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u="sng" dirty="0" err="1"/>
              <a:t>roscore</a:t>
            </a:r>
            <a:endParaRPr lang="en-US" i="1" u="sng" dirty="0"/>
          </a:p>
          <a:p>
            <a:pPr marL="857250" lvl="1" indent="-342900"/>
            <a:r>
              <a:rPr lang="en-US" dirty="0" err="1"/>
              <a:t>roscore</a:t>
            </a:r>
            <a:r>
              <a:rPr lang="en-US" dirty="0"/>
              <a:t> is the first thing you should run when using ROS</a:t>
            </a:r>
          </a:p>
          <a:p>
            <a:pPr marL="857250" lvl="1" indent="-342900"/>
            <a:r>
              <a:rPr lang="en-US" dirty="0" err="1"/>
              <a:t>roscore</a:t>
            </a:r>
            <a:r>
              <a:rPr lang="en-US" dirty="0"/>
              <a:t> will start up:</a:t>
            </a:r>
          </a:p>
          <a:p>
            <a:pPr marL="1200150" lvl="2" indent="-342900"/>
            <a:r>
              <a:rPr lang="en-US" dirty="0"/>
              <a:t>a ROS Master</a:t>
            </a:r>
          </a:p>
          <a:p>
            <a:pPr marL="1200150" lvl="2" indent="-342900"/>
            <a:r>
              <a:rPr lang="en-US" dirty="0"/>
              <a:t>a ROS Parameter Server</a:t>
            </a:r>
          </a:p>
          <a:p>
            <a:pPr marL="1200150" lvl="2" indent="-342900"/>
            <a:r>
              <a:rPr lang="en-US" dirty="0"/>
              <a:t>a </a:t>
            </a:r>
            <a:r>
              <a:rPr lang="en-US" dirty="0" err="1"/>
              <a:t>rosout</a:t>
            </a:r>
            <a:r>
              <a:rPr lang="en-US" dirty="0"/>
              <a:t> logging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u="sng" dirty="0" err="1"/>
              <a:t>rosnode</a:t>
            </a:r>
            <a:endParaRPr lang="en-US" i="1" u="sng" dirty="0"/>
          </a:p>
          <a:p>
            <a:pPr marL="857250" lvl="1" indent="-342900"/>
            <a:r>
              <a:rPr lang="en-US" dirty="0"/>
              <a:t>Displays debugging information about ROS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u="sng" dirty="0" err="1"/>
              <a:t>rostopic</a:t>
            </a:r>
            <a:endParaRPr lang="en-US" i="1" u="sng" dirty="0"/>
          </a:p>
          <a:p>
            <a:pPr marL="857250" lvl="1" indent="-342900"/>
            <a:r>
              <a:rPr lang="en-US" dirty="0"/>
              <a:t>Gives information about a topic and allows to publish messages on a topic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u="sng" dirty="0" err="1"/>
              <a:t>rosmsg</a:t>
            </a:r>
            <a:endParaRPr lang="en-US" i="1" u="sng" dirty="0"/>
          </a:p>
          <a:p>
            <a:pPr marL="857250" lvl="1" indent="-342900"/>
            <a:r>
              <a:rPr lang="en-US" dirty="0"/>
              <a:t>Displaying information about ROS Message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5F5EA-1FB7-11F1-4F36-A3725FCD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 to ROS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BA6D9-864B-2DE5-0D72-8E34DDEE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40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E4B6-4CD7-E14A-DBDD-C8556F7E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F64BD-3708-F998-94F9-B5F3BAD11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u="sng" dirty="0" err="1"/>
              <a:t>roslaunch</a:t>
            </a:r>
            <a:endParaRPr lang="en-US" i="1" u="sng" dirty="0"/>
          </a:p>
          <a:p>
            <a:pPr marL="857250" lvl="1" indent="-342900"/>
            <a:r>
              <a:rPr lang="en-US" dirty="0"/>
              <a:t>a tool for easily launching multiple ROS nodes as well as setting parameters on the Parameter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u="sng" dirty="0" err="1"/>
              <a:t>rosbag</a:t>
            </a:r>
            <a:endParaRPr lang="en-US" i="1" u="sng" dirty="0"/>
          </a:p>
          <a:p>
            <a:pPr marL="857250" lvl="1" indent="-342900"/>
            <a:r>
              <a:rPr lang="en-US" dirty="0"/>
              <a:t>for recording from and playing back to ROS topics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u="sng" dirty="0" err="1"/>
              <a:t>rviz</a:t>
            </a:r>
            <a:endParaRPr lang="en-US" i="1" u="sng" dirty="0"/>
          </a:p>
          <a:p>
            <a:pPr marL="857250" lvl="1" indent="-342900"/>
            <a:r>
              <a:rPr lang="en-US" dirty="0" err="1"/>
              <a:t>rviz</a:t>
            </a:r>
            <a:r>
              <a:rPr lang="en-US" dirty="0"/>
              <a:t> is a ROS 3D visualization tool that lets you see the world from a robot's perspective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7001A-2AC0-3C43-9E55-2D70EAF2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 to ROS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9DDBE-FCDF-F1CE-ACB3-2436AA07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19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C4C6-EAAA-C4E0-CC41-BC3C868E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and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E9B35-1A20-0D42-2F11-E7E3E917F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419"/>
            <a:ext cx="6084071" cy="436209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ROS passes images in its own </a:t>
            </a:r>
            <a:r>
              <a:rPr lang="en-US" b="1" i="1" dirty="0" err="1"/>
              <a:t>sensor_msgs</a:t>
            </a:r>
            <a:r>
              <a:rPr lang="en-US" b="1" i="1" dirty="0"/>
              <a:t>/Image</a:t>
            </a:r>
            <a:r>
              <a:rPr lang="en-US" dirty="0"/>
              <a:t>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cv_bridge</a:t>
            </a:r>
            <a:r>
              <a:rPr lang="en-US" b="1" dirty="0"/>
              <a:t> </a:t>
            </a:r>
            <a:r>
              <a:rPr lang="en-US" dirty="0"/>
              <a:t>is a ROS package that provides functions to convert between ROS </a:t>
            </a:r>
            <a:r>
              <a:rPr lang="en-US" b="1" i="1" dirty="0" err="1"/>
              <a:t>sensor_msgs</a:t>
            </a:r>
            <a:r>
              <a:rPr lang="en-US" b="1" i="1" dirty="0"/>
              <a:t>/Image</a:t>
            </a:r>
            <a:r>
              <a:rPr lang="en-US" dirty="0"/>
              <a:t> messages and the objects used by OpenCV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4A3C1-128B-11D8-F242-5A174113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 to ROS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C206E-B4A8-684D-E898-8F1F9819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A17352-ABE7-EB16-7E6F-34D8036A4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271" y="1577105"/>
            <a:ext cx="4431529" cy="396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120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BD80-B0A1-6F47-A6D5-4EFEB695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 Messages across all Cameras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F16D-CC0C-6354-4390-0B8E47A25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message_filters.ApproximateTimeSynchronizer</a:t>
            </a:r>
            <a:r>
              <a:rPr lang="en-US" dirty="0"/>
              <a:t>()</a:t>
            </a:r>
          </a:p>
          <a:p>
            <a:pPr marL="857250" lvl="1" indent="-342900"/>
            <a:r>
              <a:rPr lang="en-US" dirty="0"/>
              <a:t>Algorithms: </a:t>
            </a:r>
            <a:r>
              <a:rPr lang="en-US" dirty="0">
                <a:hlinkClick r:id="rId2"/>
              </a:rPr>
              <a:t>https://wiki.ros.org/message_filters/ApproximateTime</a:t>
            </a:r>
            <a:endParaRPr lang="en-US" dirty="0"/>
          </a:p>
          <a:p>
            <a:pPr marL="857250" lvl="1" indent="-342900"/>
            <a:r>
              <a:rPr lang="en-US" dirty="0"/>
              <a:t>Example: </a:t>
            </a:r>
            <a:r>
              <a:rPr lang="en-US" dirty="0">
                <a:hlinkClick r:id="rId3"/>
              </a:rPr>
              <a:t>https://gist.github.com/zxf8665905/2d09d25da823b0f7390cab83c64d631a</a:t>
            </a:r>
            <a:endParaRPr lang="en-US" dirty="0"/>
          </a:p>
          <a:p>
            <a:pPr marL="857250" lvl="1" indent="-342900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4E9B8-6292-EA21-8D5F-A3D7A1C2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 to ROS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557B1-FB6D-0A55-9840-A8159601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83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486D-A8CD-0C9E-A303-749B8985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</a:t>
            </a:r>
            <a:r>
              <a:rPr lang="en-US" dirty="0" err="1"/>
              <a:t>Rosbag</a:t>
            </a:r>
            <a:r>
              <a:rPr lang="en-US" dirty="0"/>
              <a:t> from Multiple Cameras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0DF63-6687-A021-09ED-6896AA6F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</a:t>
            </a:r>
            <a:r>
              <a:rPr lang="en-US" b="1" i="1" dirty="0" err="1"/>
              <a:t>roscore</a:t>
            </a:r>
            <a:r>
              <a:rPr lang="en-US" dirty="0"/>
              <a:t> to start the Master Node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AF999-41B7-07B4-DEB1-4E129AFB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 to ROS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5DB85-941D-2B11-14F9-002ADD95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E90DE-8FCA-D998-FA5E-B09416F36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8554"/>
            <a:ext cx="7023538" cy="393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90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486D-A8CD-0C9E-A303-749B8985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</a:t>
            </a:r>
            <a:r>
              <a:rPr lang="en-US" dirty="0" err="1"/>
              <a:t>Rosbag</a:t>
            </a:r>
            <a:r>
              <a:rPr lang="en-US" dirty="0"/>
              <a:t> from Multiple Cameras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0DF63-6687-A021-09ED-6896AA6F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</a:t>
            </a:r>
            <a:r>
              <a:rPr lang="en-US" b="1" i="1" dirty="0" err="1"/>
              <a:t>roslaunch</a:t>
            </a:r>
            <a:r>
              <a:rPr lang="en-US" dirty="0"/>
              <a:t> to start the Camera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</a:t>
            </a:r>
            <a:r>
              <a:rPr lang="en-US" b="1" i="1" dirty="0" err="1"/>
              <a:t>rosbag</a:t>
            </a:r>
            <a:r>
              <a:rPr lang="en-US" dirty="0"/>
              <a:t> to start the Camera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AF999-41B7-07B4-DEB1-4E129AFB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 to ROS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5DB85-941D-2B11-14F9-002ADD95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8C272A-5785-2929-B743-51884DDF6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3932"/>
            <a:ext cx="7772400" cy="12536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38F63D-FD2C-955D-D9C7-99166E18B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62058"/>
            <a:ext cx="7772400" cy="12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14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C80B-35F3-4E9D-B4FC-767E8332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541FD-53FF-1879-5F09-4CE61067C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ROS commands</a:t>
            </a:r>
          </a:p>
          <a:p>
            <a:pPr marL="857250" lvl="1" indent="-342900"/>
            <a:r>
              <a:rPr lang="en-US" dirty="0" err="1"/>
              <a:t>rosnode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https://wiki.ros.org/rosnode?distro=noetic</a:t>
            </a:r>
            <a:endParaRPr lang="en-US" dirty="0"/>
          </a:p>
          <a:p>
            <a:pPr marL="857250" lvl="1" indent="-342900"/>
            <a:r>
              <a:rPr lang="en-US" dirty="0" err="1"/>
              <a:t>rostopic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https://wiki.ros.org/rostopic</a:t>
            </a:r>
            <a:endParaRPr lang="en-US" dirty="0"/>
          </a:p>
          <a:p>
            <a:pPr marL="857250" lvl="1" indent="-342900"/>
            <a:r>
              <a:rPr lang="en-US" dirty="0" err="1"/>
              <a:t>rosbag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https://wiki.ros.org/rosbag?distro=noetic</a:t>
            </a:r>
            <a:endParaRPr lang="en-US" dirty="0"/>
          </a:p>
          <a:p>
            <a:pPr marL="857250" lvl="1" indent="-342900"/>
            <a:r>
              <a:rPr lang="en-US" dirty="0" err="1"/>
              <a:t>roslaunch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https://wiki.ros.org/roslaunch?distro=noetic</a:t>
            </a:r>
            <a:endParaRPr lang="en-US" dirty="0"/>
          </a:p>
          <a:p>
            <a:pPr marL="857250" lvl="1" indent="-342900"/>
            <a:r>
              <a:rPr lang="en-US" dirty="0" err="1"/>
              <a:t>cv_bridge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https://wiki.ros.org/cv_bridge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 to use </a:t>
            </a:r>
            <a:r>
              <a:rPr lang="en-US" dirty="0" err="1"/>
              <a:t>ApproximateTimeSynchronizer</a:t>
            </a:r>
            <a:r>
              <a:rPr lang="en-US" dirty="0"/>
              <a:t> for message synchronization</a:t>
            </a:r>
          </a:p>
          <a:p>
            <a:pPr marL="857250" lvl="1" indent="-342900"/>
            <a:r>
              <a:rPr lang="en-US" dirty="0">
                <a:hlinkClick r:id="rId7"/>
              </a:rPr>
              <a:t>https://gist.github.com/zxf8665905/2d09d25da823b0f7390cab83c64d631a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FE55F-002C-1E70-AC74-B5C4D169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 to ROS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A7A75-B094-8CD1-850A-DC3C40D8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5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363B9-4220-1C4C-B5C3-250C66138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419"/>
            <a:ext cx="5979578" cy="436209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ROS (Robot Operating System) is an </a:t>
            </a:r>
            <a:r>
              <a:rPr lang="en-US" u="sng" dirty="0"/>
              <a:t>open source</a:t>
            </a:r>
            <a:r>
              <a:rPr lang="en-US" dirty="0"/>
              <a:t> software development kit for robotics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ROS offers a </a:t>
            </a:r>
            <a:r>
              <a:rPr lang="en-US" u="sng" dirty="0"/>
              <a:t>standard software platform</a:t>
            </a:r>
            <a:r>
              <a:rPr lang="en-US" dirty="0"/>
              <a:t> to developers across industries that will carry them from research and prototyping all the way through to deployment and production.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D5C0E-B311-2D44-AD81-454B1880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 to ROS by Jikai Wang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Programming software - ROS - automationware - development / automation /  industrial">
            <a:extLst>
              <a:ext uri="{FF2B5EF4-FFF2-40B4-BE49-F238E27FC236}">
                <a16:creationId xmlns:a16="http://schemas.microsoft.com/office/drawing/2014/main" id="{B98773A8-F6E7-ED0B-EDE1-574B796D9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778" y="1405489"/>
            <a:ext cx="4536022" cy="453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7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734D-7195-6DB4-8872-1A566D9EE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97D28-F727-B1F7-155B-02F9F7DB9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0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8253-1532-A8F4-F06F-902334D7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6A76A-3F1D-C9DD-7B10-F0D589DAC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Standardization</a:t>
            </a:r>
            <a:r>
              <a:rPr lang="en-US" dirty="0"/>
              <a:t>: </a:t>
            </a:r>
          </a:p>
          <a:p>
            <a:pPr marL="857250" lvl="1" indent="-342900"/>
            <a:r>
              <a:rPr lang="en-US" dirty="0"/>
              <a:t>Offers a common platform for robotics research and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Flexibility</a:t>
            </a:r>
            <a:r>
              <a:rPr lang="en-US" dirty="0"/>
              <a:t>: </a:t>
            </a:r>
          </a:p>
          <a:p>
            <a:pPr marL="857250" lvl="1" indent="-342900"/>
            <a:r>
              <a:rPr lang="en-US" dirty="0"/>
              <a:t>Supports a wide range of robot hardware and software.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Community</a:t>
            </a:r>
            <a:r>
              <a:rPr lang="en-US" dirty="0"/>
              <a:t>: </a:t>
            </a:r>
          </a:p>
          <a:p>
            <a:pPr marL="857250" lvl="1" indent="-342900"/>
            <a:r>
              <a:rPr lang="en-US" dirty="0"/>
              <a:t>Large and active community contributing to its development and improvement.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AB66F-BCD4-18A0-D75C-4BD671BE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 to ROS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F8D6D-A9AB-580D-724C-90EAF966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3DB6-6792-B2DB-08EF-D33C1E4B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B8692-D482-1AB8-6DBE-C0C38763F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Middleware: </a:t>
            </a:r>
          </a:p>
          <a:p>
            <a:pPr marL="857250" lvl="1" indent="-342900"/>
            <a:r>
              <a:rPr lang="en-US" dirty="0"/>
              <a:t>Facilitates communication between different components of a robot.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Reusable Code: </a:t>
            </a:r>
          </a:p>
          <a:p>
            <a:pPr marL="857250" lvl="1" indent="-342900"/>
            <a:r>
              <a:rPr lang="en-US" dirty="0"/>
              <a:t>Enables code sharing and reuse through a package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Simulation: </a:t>
            </a:r>
          </a:p>
          <a:p>
            <a:pPr marL="857250" lvl="1" indent="-342900"/>
            <a:r>
              <a:rPr lang="en-US" dirty="0"/>
              <a:t>Allows testing and development in virtual environments before deploying on actual robots.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976C7-12CE-90F1-95C8-FD7A7183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 to ROS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4AF78-5AD4-09ED-B059-75F6B7E6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6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B67E-C1AF-75BB-FABF-0510D590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Robotics using ROS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A3F30-B28D-F263-B5AC-8660138C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 to ROS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592F5-7104-1F60-2A6F-47CBACA5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ROS - Robot Operating System">
            <a:extLst>
              <a:ext uri="{FF2B5EF4-FFF2-40B4-BE49-F238E27FC236}">
                <a16:creationId xmlns:a16="http://schemas.microsoft.com/office/drawing/2014/main" id="{A8DF138C-BC00-635F-6BB6-889C3EF05A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69" y="1405489"/>
            <a:ext cx="8209262" cy="461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9044583-E567-60FF-DD28-F49074C9E580}"/>
              </a:ext>
            </a:extLst>
          </p:cNvPr>
          <p:cNvSpPr/>
          <p:nvPr/>
        </p:nvSpPr>
        <p:spPr>
          <a:xfrm>
            <a:off x="2490952" y="3216166"/>
            <a:ext cx="1324304" cy="887060"/>
          </a:xfrm>
          <a:prstGeom prst="roundRect">
            <a:avLst/>
          </a:prstGeom>
          <a:noFill/>
          <a:ln w="82550">
            <a:solidFill>
              <a:srgbClr val="0085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8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6CA9-F4A2-69DA-2A17-24A667A8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CC7A4-3E4C-D2B5-D2B3-E7A1CEB36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Topics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Messages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DB00D-3DFB-EA62-DABD-17460077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 to ROS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EF15A-C700-60B3-7B35-B745129E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098" name="Picture 2" descr="ROS Topic — ROS培训教程1.0 文档">
            <a:extLst>
              <a:ext uri="{FF2B5EF4-FFF2-40B4-BE49-F238E27FC236}">
                <a16:creationId xmlns:a16="http://schemas.microsoft.com/office/drawing/2014/main" id="{BDF41E6E-50E1-3AAB-08B9-CD0238607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741" y="1342741"/>
            <a:ext cx="7315200" cy="451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15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9012-8D20-6C82-8A37-3C64C8036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3B77A-114C-8A0B-8FD0-79F0FF341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Single-purposed executable programs</a:t>
            </a:r>
          </a:p>
          <a:p>
            <a:pPr marL="857250" lvl="1" indent="-342900"/>
            <a:r>
              <a:rPr lang="en-US" dirty="0"/>
              <a:t>e.g. sensor driver(s), actuator driver(s), mapper, planner, UI,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Individually compiled, executed, and managed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Nodes are written using a ROS client library</a:t>
            </a:r>
          </a:p>
          <a:p>
            <a:pPr marL="857250" lvl="1" indent="-342900"/>
            <a:r>
              <a:rPr lang="en-US" dirty="0" err="1"/>
              <a:t>roscpp</a:t>
            </a:r>
            <a:r>
              <a:rPr lang="en-US" dirty="0"/>
              <a:t>: C++ client library</a:t>
            </a:r>
          </a:p>
          <a:p>
            <a:pPr marL="857250" lvl="1" indent="-342900"/>
            <a:r>
              <a:rPr lang="en-US" dirty="0" err="1"/>
              <a:t>rospy</a:t>
            </a:r>
            <a:r>
              <a:rPr lang="en-US" dirty="0"/>
              <a:t>: python client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Nodes can publish or subscribe to a Topic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Nodes can also provide or use a Service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CEEAD-BDE7-EAF2-368D-9EDC46F6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 to ROS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41DA2-2486-9BC7-67C7-69FA2FE5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8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816C-9DA2-88F6-977A-BE78C396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FF3AE-78CA-83B7-4F07-C6C51B9C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topic is a name for a stream of messages with a defined type</a:t>
            </a:r>
          </a:p>
          <a:p>
            <a:pPr marL="857250" lvl="1" indent="-342900"/>
            <a:r>
              <a:rPr lang="en-US" dirty="0"/>
              <a:t>e.g., data from a laser range-finder might be sent on a topic called scan, with a message type of </a:t>
            </a:r>
            <a:r>
              <a:rPr lang="en-US" dirty="0" err="1"/>
              <a:t>LaserScan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Nodes communicate with each other by publishing messages to topics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Publish/Subscribe model: 1-to-N broadcasting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1D04B-8403-1EC6-87AD-2A4721FA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 to ROS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452AF-AACB-7243-EAD2-741AE3EF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2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0715-40AC-8FFE-C23B-B63114F2F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Topics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23684-5195-0083-BF47-A2DC5A4D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 to ROS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B7E6E-09A0-9CDA-2F4D-40D1333D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4" name="Picture 2" descr="Active IR Stereo Camera][Intel Realsense][ROS Melodic] Start the realsense  camera node">
            <a:extLst>
              <a:ext uri="{FF2B5EF4-FFF2-40B4-BE49-F238E27FC236}">
                <a16:creationId xmlns:a16="http://schemas.microsoft.com/office/drawing/2014/main" id="{30317090-435A-3BE4-6BED-9C6A357878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73" y="1405489"/>
            <a:ext cx="6604054" cy="468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8172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TD 2019 Colors">
      <a:dk1>
        <a:srgbClr val="000000"/>
      </a:dk1>
      <a:lt1>
        <a:srgbClr val="FFFFFF"/>
      </a:lt1>
      <a:dk2>
        <a:srgbClr val="414141"/>
      </a:dk2>
      <a:lt2>
        <a:srgbClr val="E7E6E6"/>
      </a:lt2>
      <a:accent1>
        <a:srgbClr val="E87500"/>
      </a:accent1>
      <a:accent2>
        <a:srgbClr val="69BD28"/>
      </a:accent2>
      <a:accent3>
        <a:srgbClr val="00A0DE"/>
      </a:accent3>
      <a:accent4>
        <a:srgbClr val="FFB611"/>
      </a:accent4>
      <a:accent5>
        <a:srgbClr val="154734"/>
      </a:accent5>
      <a:accent6>
        <a:srgbClr val="5FE0B7"/>
      </a:accent6>
      <a:hlink>
        <a:srgbClr val="C8C8C8"/>
      </a:hlink>
      <a:folHlink>
        <a:srgbClr val="808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Words>788</Words>
  <Application>Microsoft Macintosh PowerPoint</Application>
  <PresentationFormat>Widescreen</PresentationFormat>
  <Paragraphs>137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1_Office Theme</vt:lpstr>
      <vt:lpstr>Introduction to ROS  (Robot Operating System)</vt:lpstr>
      <vt:lpstr>What is ROS?</vt:lpstr>
      <vt:lpstr>Why ROS?</vt:lpstr>
      <vt:lpstr>Key Features of ROS</vt:lpstr>
      <vt:lpstr>Robotics using ROS</vt:lpstr>
      <vt:lpstr>ROS Core Concepts</vt:lpstr>
      <vt:lpstr>ROS Nodes</vt:lpstr>
      <vt:lpstr>ROS Topics</vt:lpstr>
      <vt:lpstr>ROS Topics</vt:lpstr>
      <vt:lpstr>ROS Messages</vt:lpstr>
      <vt:lpstr>ROS Services</vt:lpstr>
      <vt:lpstr>PowerPoint Presentation</vt:lpstr>
      <vt:lpstr>ROS Basic Commands</vt:lpstr>
      <vt:lpstr>ROS Basic Commands</vt:lpstr>
      <vt:lpstr>ROS and OpenCV</vt:lpstr>
      <vt:lpstr>Synchronize Messages across all Cameras</vt:lpstr>
      <vt:lpstr>Record Rosbag from Multiple Cameras</vt:lpstr>
      <vt:lpstr>Record Rosbag from Multiple Cameras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Benson</dc:creator>
  <cp:lastModifiedBy>Wang, Jikai</cp:lastModifiedBy>
  <cp:revision>37</cp:revision>
  <dcterms:created xsi:type="dcterms:W3CDTF">2017-09-15T16:01:31Z</dcterms:created>
  <dcterms:modified xsi:type="dcterms:W3CDTF">2024-06-07T07:07:48Z</dcterms:modified>
</cp:coreProperties>
</file>