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7" r:id="rId2"/>
    <p:sldId id="258" r:id="rId3"/>
    <p:sldId id="259" r:id="rId4"/>
    <p:sldId id="263" r:id="rId5"/>
    <p:sldId id="264" r:id="rId6"/>
    <p:sldId id="265" r:id="rId7"/>
    <p:sldId id="266" r:id="rId8"/>
    <p:sldId id="267"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1EE3"/>
    <a:srgbClr val="081CCC"/>
    <a:srgbClr val="C95C3A"/>
    <a:srgbClr val="C75B12"/>
    <a:srgbClr val="0085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9524"/>
  </p:normalViewPr>
  <p:slideViewPr>
    <p:cSldViewPr snapToGrid="0">
      <p:cViewPr varScale="1">
        <p:scale>
          <a:sx n="114" d="100"/>
          <a:sy n="114" d="100"/>
        </p:scale>
        <p:origin x="1248" y="176"/>
      </p:cViewPr>
      <p:guideLst/>
    </p:cSldViewPr>
  </p:slideViewPr>
  <p:notesTextViewPr>
    <p:cViewPr>
      <p:scale>
        <a:sx n="1" d="1"/>
        <a:sy n="1" d="1"/>
      </p:scale>
      <p:origin x="0" y="0"/>
    </p:cViewPr>
  </p:notesTextViewPr>
  <p:notesViewPr>
    <p:cSldViewPr snapToGrid="0" showGuide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C54B6-3A06-4A98-8DD7-91AC2EA515D9}" type="datetimeFigureOut">
              <a:rPr lang="en-US" smtClean="0"/>
              <a:t>6/7/24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9EEB9-1E5D-4336-B1B3-152F63E4D131}" type="slidenum">
              <a:rPr lang="en-US" smtClean="0"/>
              <a:t>‹#›</a:t>
            </a:fld>
            <a:endParaRPr lang="en-US"/>
          </a:p>
        </p:txBody>
      </p:sp>
    </p:spTree>
    <p:extLst>
      <p:ext uri="{BB962C8B-B14F-4D97-AF65-F5344CB8AC3E}">
        <p14:creationId xmlns:p14="http://schemas.microsoft.com/office/powerpoint/2010/main" val="367402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B03A62-B4E1-4E76-92D8-4DA5B42024B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2981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Emblem">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500" i="0">
                <a:solidFill>
                  <a:srgbClr val="C95C3A"/>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09224" y="585894"/>
            <a:ext cx="1973552" cy="1973552"/>
          </a:xfrm>
          <a:prstGeom prst="rect">
            <a:avLst/>
          </a:prstGeom>
        </p:spPr>
      </p:pic>
    </p:spTree>
    <p:extLst>
      <p:ext uri="{BB962C8B-B14F-4D97-AF65-F5344CB8AC3E}">
        <p14:creationId xmlns:p14="http://schemas.microsoft.com/office/powerpoint/2010/main" val="266479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nogram 2 Colo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500" i="0">
                <a:solidFill>
                  <a:srgbClr val="C75B1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10934" y="585894"/>
            <a:ext cx="1970131" cy="1973552"/>
          </a:xfrm>
          <a:prstGeom prst="rect">
            <a:avLst/>
          </a:prstGeom>
        </p:spPr>
      </p:pic>
    </p:spTree>
    <p:extLst>
      <p:ext uri="{BB962C8B-B14F-4D97-AF65-F5344CB8AC3E}">
        <p14:creationId xmlns:p14="http://schemas.microsoft.com/office/powerpoint/2010/main" val="20114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Monogram Orang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500" i="0">
                <a:solidFill>
                  <a:srgbClr val="C75B1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10934" y="585894"/>
            <a:ext cx="1970131" cy="1973551"/>
          </a:xfrm>
          <a:prstGeom prst="rect">
            <a:avLst/>
          </a:prstGeom>
        </p:spPr>
      </p:pic>
    </p:spTree>
    <p:extLst>
      <p:ext uri="{BB962C8B-B14F-4D97-AF65-F5344CB8AC3E}">
        <p14:creationId xmlns:p14="http://schemas.microsoft.com/office/powerpoint/2010/main" val="201338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Monogram Wordmark">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i="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500" i="0">
                <a:solidFill>
                  <a:srgbClr val="C95C3A"/>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75897" y="205964"/>
            <a:ext cx="5240206" cy="2096081"/>
          </a:xfrm>
          <a:prstGeom prst="rect">
            <a:avLst/>
          </a:prstGeom>
        </p:spPr>
      </p:pic>
    </p:spTree>
    <p:extLst>
      <p:ext uri="{BB962C8B-B14F-4D97-AF65-F5344CB8AC3E}">
        <p14:creationId xmlns:p14="http://schemas.microsoft.com/office/powerpoint/2010/main" val="187138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Wordmark Foo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C99210-9F21-304E-BAB5-5C46220805BC}"/>
              </a:ext>
            </a:extLst>
          </p:cNvPr>
          <p:cNvSpPr/>
          <p:nvPr userDrawn="1"/>
        </p:nvSpPr>
        <p:spPr>
          <a:xfrm>
            <a:off x="0" y="6228863"/>
            <a:ext cx="12192000" cy="629137"/>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a:ln>
                <a:noFill/>
              </a:ln>
              <a:solidFill>
                <a:srgbClr val="C95C3A"/>
              </a:solidFill>
            </a:endParaRPr>
          </a:p>
        </p:txBody>
      </p:sp>
      <p:sp>
        <p:nvSpPr>
          <p:cNvPr id="2" name="Title 1"/>
          <p:cNvSpPr>
            <a:spLocks noGrp="1"/>
          </p:cNvSpPr>
          <p:nvPr>
            <p:ph type="title"/>
          </p:nvPr>
        </p:nvSpPr>
        <p:spPr/>
        <p:txBody>
          <a:bodyPr/>
          <a:lstStyle>
            <a:lvl1pPr>
              <a:defRPr i="0"/>
            </a:lvl1pPr>
          </a:lstStyle>
          <a:p>
            <a:r>
              <a:rPr lang="en-US"/>
              <a:t>Click to edit Master title style</a:t>
            </a:r>
          </a:p>
        </p:txBody>
      </p:sp>
      <p:sp>
        <p:nvSpPr>
          <p:cNvPr id="3" name="Content Placeholder 2"/>
          <p:cNvSpPr>
            <a:spLocks noGrp="1"/>
          </p:cNvSpPr>
          <p:nvPr>
            <p:ph idx="1" hasCustomPrompt="1"/>
          </p:nvPr>
        </p:nvSpPr>
        <p:spPr>
          <a:xfrm>
            <a:off x="838200" y="1579419"/>
            <a:ext cx="10515600" cy="4362092"/>
          </a:xfrm>
        </p:spPr>
        <p:txBody>
          <a:bodyPr/>
          <a:lstStyle>
            <a:lvl1pPr>
              <a:defRPr sz="2500" i="0"/>
            </a:lvl1pPr>
            <a:lvl2pPr>
              <a:defRPr sz="2000" i="0"/>
            </a:lvl2pPr>
            <a:lvl3pPr>
              <a:defRPr sz="1800" i="0"/>
            </a:lvl3pPr>
            <a:lvl4pPr>
              <a:defRPr sz="1600" i="0"/>
            </a:lvl4pPr>
            <a:lvl5pPr>
              <a:defRPr sz="1400" i="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038600" y="6461729"/>
            <a:ext cx="7315200" cy="190307"/>
          </a:xfrm>
        </p:spPr>
        <p:txBody>
          <a:bodyPr rIns="0"/>
          <a:lstStyle>
            <a:lvl1pPr>
              <a:defRPr sz="1000" i="0">
                <a:solidFill>
                  <a:schemeClr val="bg1"/>
                </a:solidFill>
              </a:defRPr>
            </a:lvl1pPr>
          </a:lstStyle>
          <a:p>
            <a:r>
              <a:rPr lang="en-US"/>
              <a:t>Instruction to Optimization by Jikai Wang</a:t>
            </a:r>
            <a:endParaRPr lang="en-US" dirty="0"/>
          </a:p>
        </p:txBody>
      </p:sp>
      <p:sp>
        <p:nvSpPr>
          <p:cNvPr id="6" name="Slide Number Placeholder 5"/>
          <p:cNvSpPr>
            <a:spLocks noGrp="1"/>
          </p:cNvSpPr>
          <p:nvPr>
            <p:ph type="sldNum" sz="quarter" idx="12"/>
          </p:nvPr>
        </p:nvSpPr>
        <p:spPr>
          <a:xfrm>
            <a:off x="11353800" y="6464043"/>
            <a:ext cx="358140" cy="190307"/>
          </a:xfrm>
        </p:spPr>
        <p:txBody>
          <a:bodyPr/>
          <a:lstStyle>
            <a:lvl1pPr>
              <a:defRPr sz="1000" i="0">
                <a:solidFill>
                  <a:schemeClr val="bg1"/>
                </a:solidFill>
              </a:defRPr>
            </a:lvl1pPr>
          </a:lstStyle>
          <a:p>
            <a:fld id="{C68DACDF-E1A9-A04C-A5FF-FC2443684BF5}" type="slidenum">
              <a:rPr lang="en-US" smtClean="0"/>
              <a:pPr/>
              <a:t>‹#›</a:t>
            </a:fld>
            <a:endParaRPr lang="en-US" dirty="0"/>
          </a:p>
        </p:txBody>
      </p:sp>
      <p:cxnSp>
        <p:nvCxnSpPr>
          <p:cNvPr id="8" name="Straight Connector 7"/>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6228863"/>
            <a:ext cx="3432175" cy="600320"/>
          </a:xfrm>
          <a:prstGeom prst="rect">
            <a:avLst/>
          </a:prstGeom>
        </p:spPr>
      </p:pic>
    </p:spTree>
    <p:extLst>
      <p:ext uri="{BB962C8B-B14F-4D97-AF65-F5344CB8AC3E}">
        <p14:creationId xmlns:p14="http://schemas.microsoft.com/office/powerpoint/2010/main" val="106586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rcle Foo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74E77A-F3AF-2642-9310-AD4C753862B7}"/>
              </a:ext>
            </a:extLst>
          </p:cNvPr>
          <p:cNvSpPr/>
          <p:nvPr userDrawn="1"/>
        </p:nvSpPr>
        <p:spPr>
          <a:xfrm>
            <a:off x="0" y="6228863"/>
            <a:ext cx="12192000" cy="629137"/>
          </a:xfrm>
          <a:prstGeom prst="rect">
            <a:avLst/>
          </a:prstGeom>
          <a:solidFill>
            <a:srgbClr val="C75B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a:ln>
                <a:noFill/>
              </a:ln>
            </a:endParaRPr>
          </a:p>
        </p:txBody>
      </p:sp>
      <p:cxnSp>
        <p:nvCxnSpPr>
          <p:cNvPr id="10" name="Straight Connector 9">
            <a:extLst>
              <a:ext uri="{FF2B5EF4-FFF2-40B4-BE49-F238E27FC236}">
                <a16:creationId xmlns:a16="http://schemas.microsoft.com/office/drawing/2014/main" id="{11B1F3F2-2AC7-B443-8B2E-4E2C0AEEA1A6}"/>
              </a:ext>
            </a:extLst>
          </p:cNvPr>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i="0"/>
            </a:lvl1pPr>
          </a:lstStyle>
          <a:p>
            <a:r>
              <a:rPr lang="en-US"/>
              <a:t>Click to edit Master title style</a:t>
            </a:r>
          </a:p>
        </p:txBody>
      </p:sp>
      <p:sp>
        <p:nvSpPr>
          <p:cNvPr id="4" name="Footer Placeholder 3"/>
          <p:cNvSpPr>
            <a:spLocks noGrp="1"/>
          </p:cNvSpPr>
          <p:nvPr>
            <p:ph type="ftr" sz="quarter" idx="11"/>
          </p:nvPr>
        </p:nvSpPr>
        <p:spPr>
          <a:xfrm>
            <a:off x="4038600" y="6461729"/>
            <a:ext cx="7315200" cy="190307"/>
          </a:xfrm>
        </p:spPr>
        <p:txBody>
          <a:bodyPr rIns="0"/>
          <a:lstStyle>
            <a:lvl1pPr>
              <a:defRPr sz="1000" i="0">
                <a:solidFill>
                  <a:schemeClr val="bg1"/>
                </a:solidFill>
              </a:defRPr>
            </a:lvl1pPr>
          </a:lstStyle>
          <a:p>
            <a:r>
              <a:rPr lang="en-US"/>
              <a:t>Instruction to Optimization by Jikai Wang</a:t>
            </a:r>
            <a:endParaRPr lang="en-US" dirty="0"/>
          </a:p>
        </p:txBody>
      </p:sp>
      <p:sp>
        <p:nvSpPr>
          <p:cNvPr id="5" name="Slide Number Placeholder 4"/>
          <p:cNvSpPr>
            <a:spLocks noGrp="1"/>
          </p:cNvSpPr>
          <p:nvPr>
            <p:ph type="sldNum" sz="quarter" idx="12"/>
          </p:nvPr>
        </p:nvSpPr>
        <p:spPr>
          <a:xfrm>
            <a:off x="11353800" y="6461729"/>
            <a:ext cx="356616" cy="190307"/>
          </a:xfrm>
        </p:spPr>
        <p:txBody>
          <a:bodyPr/>
          <a:lstStyle>
            <a:lvl1pPr>
              <a:defRPr sz="1000" i="0">
                <a:solidFill>
                  <a:schemeClr val="bg1"/>
                </a:solidFill>
              </a:defRPr>
            </a:lvl1pPr>
          </a:lstStyle>
          <a:p>
            <a:fld id="{C68DACDF-E1A9-A04C-A5FF-FC2443684BF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93552" y="6303180"/>
            <a:ext cx="471466" cy="471466"/>
          </a:xfrm>
          <a:prstGeom prst="rect">
            <a:avLst/>
          </a:prstGeom>
        </p:spPr>
      </p:pic>
      <p:sp>
        <p:nvSpPr>
          <p:cNvPr id="11" name="Content Placeholder 2">
            <a:extLst>
              <a:ext uri="{FF2B5EF4-FFF2-40B4-BE49-F238E27FC236}">
                <a16:creationId xmlns:a16="http://schemas.microsoft.com/office/drawing/2014/main" id="{DA57F938-CAE3-9A4D-954E-71F2CEBC5F52}"/>
              </a:ext>
            </a:extLst>
          </p:cNvPr>
          <p:cNvSpPr>
            <a:spLocks noGrp="1"/>
          </p:cNvSpPr>
          <p:nvPr>
            <p:ph idx="1"/>
          </p:nvPr>
        </p:nvSpPr>
        <p:spPr>
          <a:xfrm>
            <a:off x="838200" y="1579419"/>
            <a:ext cx="10515600" cy="4362092"/>
          </a:xfrm>
        </p:spPr>
        <p:txBody>
          <a:bodyPr/>
          <a:lstStyle>
            <a:lvl1pPr>
              <a:defRPr sz="2500" i="0"/>
            </a:lvl1pPr>
            <a:lvl2pPr>
              <a:defRPr sz="2000" i="0"/>
            </a:lvl2pPr>
            <a:lvl3pPr>
              <a:defRPr sz="1800" i="0"/>
            </a:lvl3pPr>
            <a:lvl4pPr>
              <a:defRPr sz="1600" i="0"/>
            </a:lvl4pPr>
            <a:lvl5pPr>
              <a:defRPr sz="140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45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000" i="0">
                <a:solidFill>
                  <a:schemeClr val="tx1"/>
                </a:solidFill>
              </a:defRPr>
            </a:lvl1pPr>
          </a:lstStyle>
          <a:p>
            <a:r>
              <a:rPr lang="en-US"/>
              <a:t>Instruction to Optimization by Jikai Wang</a:t>
            </a:r>
            <a:endParaRPr lang="en-US" dirty="0"/>
          </a:p>
        </p:txBody>
      </p:sp>
      <p:sp>
        <p:nvSpPr>
          <p:cNvPr id="4" name="Slide Number Placeholder 3"/>
          <p:cNvSpPr>
            <a:spLocks noGrp="1"/>
          </p:cNvSpPr>
          <p:nvPr>
            <p:ph type="sldNum" sz="quarter" idx="12"/>
          </p:nvPr>
        </p:nvSpPr>
        <p:spPr/>
        <p:txBody>
          <a:bodyPr/>
          <a:lstStyle>
            <a:lvl1pPr>
              <a:defRPr sz="1000" i="0">
                <a:solidFill>
                  <a:schemeClr val="bg2">
                    <a:lumMod val="75000"/>
                  </a:schemeClr>
                </a:solidFill>
              </a:defRPr>
            </a:lvl1pPr>
          </a:lstStyle>
          <a:p>
            <a:fld id="{C68DACDF-E1A9-A04C-A5FF-FC2443684B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47914"/>
            <a:ext cx="10515600" cy="1157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579418"/>
            <a:ext cx="10515600" cy="459754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461729"/>
            <a:ext cx="7315200" cy="190307"/>
          </a:xfrm>
          <a:prstGeom prst="rect">
            <a:avLst/>
          </a:prstGeom>
        </p:spPr>
        <p:txBody>
          <a:bodyPr vert="horz" lIns="91440" tIns="45720" rIns="0" bIns="45720" rtlCol="0" anchor="ctr"/>
          <a:lstStyle>
            <a:lvl1pPr algn="r">
              <a:defRPr sz="900">
                <a:solidFill>
                  <a:schemeClr val="bg2">
                    <a:lumMod val="90000"/>
                  </a:schemeClr>
                </a:solidFill>
              </a:defRPr>
            </a:lvl1pPr>
          </a:lstStyle>
          <a:p>
            <a:r>
              <a:rPr lang="en-US"/>
              <a:t>Instruction to Optimization by Jikai Wang</a:t>
            </a:r>
            <a:endParaRPr lang="en-US" dirty="0"/>
          </a:p>
        </p:txBody>
      </p:sp>
      <p:sp>
        <p:nvSpPr>
          <p:cNvPr id="6" name="Slide Number Placeholder 5"/>
          <p:cNvSpPr>
            <a:spLocks noGrp="1"/>
          </p:cNvSpPr>
          <p:nvPr>
            <p:ph type="sldNum" sz="quarter" idx="4"/>
          </p:nvPr>
        </p:nvSpPr>
        <p:spPr>
          <a:xfrm>
            <a:off x="11353800" y="6461729"/>
            <a:ext cx="356616" cy="190307"/>
          </a:xfrm>
          <a:prstGeom prst="rect">
            <a:avLst/>
          </a:prstGeom>
        </p:spPr>
        <p:txBody>
          <a:bodyPr vert="horz" lIns="91440" tIns="45720" rIns="91440" bIns="45720" rtlCol="0" anchor="ctr"/>
          <a:lstStyle>
            <a:lvl1pPr algn="r">
              <a:defRPr sz="900">
                <a:solidFill>
                  <a:schemeClr val="bg2">
                    <a:lumMod val="90000"/>
                  </a:schemeClr>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2624593944"/>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2" r:id="rId3"/>
    <p:sldLayoutId id="2147483673" r:id="rId4"/>
    <p:sldLayoutId id="2147483662" r:id="rId5"/>
    <p:sldLayoutId id="2147483666" r:id="rId6"/>
    <p:sldLayoutId id="2147483670" r:id="rId7"/>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500" i="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i="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i="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i="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i="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nlab.ci.i.u-tokyo.ac.jp/~shu/static/visualize_optimization.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736EFA-3EFD-004F-8B20-F1F84EDF1EF2}"/>
              </a:ext>
            </a:extLst>
          </p:cNvPr>
          <p:cNvSpPr>
            <a:spLocks noGrp="1"/>
          </p:cNvSpPr>
          <p:nvPr>
            <p:ph type="ctrTitle"/>
          </p:nvPr>
        </p:nvSpPr>
        <p:spPr/>
        <p:txBody>
          <a:bodyPr/>
          <a:lstStyle/>
          <a:p>
            <a:r>
              <a:rPr lang="en-US" dirty="0"/>
              <a:t>Introduction to Optimization</a:t>
            </a:r>
          </a:p>
        </p:txBody>
      </p:sp>
      <p:sp>
        <p:nvSpPr>
          <p:cNvPr id="6" name="Subtitle 5">
            <a:extLst>
              <a:ext uri="{FF2B5EF4-FFF2-40B4-BE49-F238E27FC236}">
                <a16:creationId xmlns:a16="http://schemas.microsoft.com/office/drawing/2014/main" id="{14710CC6-1483-1742-83E6-0BDE83749823}"/>
              </a:ext>
            </a:extLst>
          </p:cNvPr>
          <p:cNvSpPr>
            <a:spLocks noGrp="1"/>
          </p:cNvSpPr>
          <p:nvPr>
            <p:ph type="subTitle" idx="1"/>
          </p:nvPr>
        </p:nvSpPr>
        <p:spPr/>
        <p:txBody>
          <a:bodyPr/>
          <a:lstStyle/>
          <a:p>
            <a:r>
              <a:rPr lang="en-US" dirty="0" err="1"/>
              <a:t>Jikai</a:t>
            </a:r>
            <a:r>
              <a:rPr lang="en-US" dirty="0"/>
              <a:t> Wang</a:t>
            </a:r>
          </a:p>
        </p:txBody>
      </p:sp>
    </p:spTree>
    <p:extLst>
      <p:ext uri="{BB962C8B-B14F-4D97-AF65-F5344CB8AC3E}">
        <p14:creationId xmlns:p14="http://schemas.microsoft.com/office/powerpoint/2010/main" val="360820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1CE4-29E7-B0BB-B20B-878BC0936A0C}"/>
              </a:ext>
            </a:extLst>
          </p:cNvPr>
          <p:cNvSpPr>
            <a:spLocks noGrp="1"/>
          </p:cNvSpPr>
          <p:nvPr>
            <p:ph type="title"/>
          </p:nvPr>
        </p:nvSpPr>
        <p:spPr/>
        <p:txBody>
          <a:bodyPr/>
          <a:lstStyle/>
          <a:p>
            <a:r>
              <a:rPr lang="en-US" dirty="0"/>
              <a:t>Pose Optimization</a:t>
            </a:r>
          </a:p>
        </p:txBody>
      </p:sp>
      <p:sp>
        <p:nvSpPr>
          <p:cNvPr id="4" name="Footer Placeholder 3">
            <a:extLst>
              <a:ext uri="{FF2B5EF4-FFF2-40B4-BE49-F238E27FC236}">
                <a16:creationId xmlns:a16="http://schemas.microsoft.com/office/drawing/2014/main" id="{F7777039-181D-67BA-8D2F-29742B1813FC}"/>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0106AFB7-85E1-CC0F-698C-A4597799AEAC}"/>
              </a:ext>
            </a:extLst>
          </p:cNvPr>
          <p:cNvSpPr>
            <a:spLocks noGrp="1"/>
          </p:cNvSpPr>
          <p:nvPr>
            <p:ph type="sldNum" sz="quarter" idx="12"/>
          </p:nvPr>
        </p:nvSpPr>
        <p:spPr/>
        <p:txBody>
          <a:bodyPr/>
          <a:lstStyle/>
          <a:p>
            <a:fld id="{C68DACDF-E1A9-A04C-A5FF-FC2443684BF5}" type="slidenum">
              <a:rPr lang="en-US" smtClean="0"/>
              <a:pPr/>
              <a:t>10</a:t>
            </a:fld>
            <a:endParaRPr lang="en-US"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0FA4362-8900-CC0A-FC73-4320E585FA2D}"/>
                  </a:ext>
                </a:extLst>
              </p:cNvPr>
              <p:cNvSpPr>
                <a:spLocks noGrp="1"/>
              </p:cNvSpPr>
              <p:nvPr>
                <p:ph idx="1"/>
              </p:nvPr>
            </p:nvSpPr>
            <p:spPr>
              <a:xfrm>
                <a:off x="838199" y="1579419"/>
                <a:ext cx="5881107" cy="4362092"/>
              </a:xfrm>
            </p:spPr>
            <p:txBody>
              <a:bodyPr>
                <a:normAutofit fontScale="92500" lnSpcReduction="10000"/>
              </a:bodyPr>
              <a:lstStyle/>
              <a:p>
                <a:pPr marL="342900" indent="-342900">
                  <a:buFont typeface="Arial" panose="020B0604020202020204" pitchFamily="34" charset="0"/>
                  <a:buChar char="•"/>
                </a:pPr>
                <a:r>
                  <a:rPr lang="en-US" dirty="0"/>
                  <a:t>Start at an initial pose (</a:t>
                </a:r>
                <a:r>
                  <a:rPr lang="en-US" dirty="0">
                    <a:solidFill>
                      <a:srgbClr val="FF0000"/>
                    </a:solidFill>
                  </a:rPr>
                  <a:t>x</a:t>
                </a:r>
                <a:r>
                  <a:rPr lang="en-US" dirty="0"/>
                  <a:t>). And want to converge to the ground truth pose (</a:t>
                </a:r>
                <a:r>
                  <a:rPr lang="en-US" dirty="0">
                    <a:solidFill>
                      <a:srgbClr val="071EE3"/>
                    </a:solidFill>
                  </a:rPr>
                  <a:t>o</a:t>
                </a:r>
                <a:r>
                  <a:rPr lang="en-US" dirty="0"/>
                  <a:t>), that minimizes the loss.</a:t>
                </a:r>
              </a:p>
              <a:p>
                <a:pPr marL="342900" indent="-342900">
                  <a:buFont typeface="Arial" panose="020B0604020202020204" pitchFamily="34" charset="0"/>
                  <a:buChar char="•"/>
                </a:pPr>
                <a:r>
                  <a:rPr lang="en-US" dirty="0"/>
                  <a:t>Loss</a:t>
                </a:r>
              </a:p>
              <a:p>
                <a:pPr marL="85725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r>
                          <a:rPr lang="en-US" b="0" i="1" smtClean="0">
                            <a:latin typeface="Cambria Math" panose="02040503050406030204" pitchFamily="18" charset="0"/>
                          </a:rPr>
                          <m:t>𝐷</m:t>
                        </m:r>
                      </m:sub>
                    </m:sSub>
                  </m:oMath>
                </a14:m>
                <a:r>
                  <a:rPr lang="en-US" dirty="0"/>
                  <a:t>: the difference between the target 2D </a:t>
                </a:r>
                <a:r>
                  <a:rPr lang="en-US" dirty="0" err="1"/>
                  <a:t>keypoints</a:t>
                </a:r>
                <a:r>
                  <a:rPr lang="en-US" dirty="0"/>
                  <a:t> and projected </a:t>
                </a:r>
                <a:r>
                  <a:rPr lang="en-US" dirty="0" err="1"/>
                  <a:t>keypoints</a:t>
                </a:r>
                <a:r>
                  <a:rPr lang="en-US" dirty="0"/>
                  <a:t>.</a:t>
                </a:r>
              </a:p>
              <a:p>
                <a:pPr marL="85725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r>
                          <a:rPr lang="en-US" b="0" i="1" smtClean="0">
                            <a:latin typeface="Cambria Math" panose="02040503050406030204" pitchFamily="18" charset="0"/>
                          </a:rPr>
                          <m:t>𝐷</m:t>
                        </m:r>
                      </m:sub>
                    </m:sSub>
                  </m:oMath>
                </a14:m>
                <a:r>
                  <a:rPr lang="en-US" dirty="0"/>
                  <a:t>: the difference between the target 3D </a:t>
                </a:r>
                <a:r>
                  <a:rPr lang="en-US" dirty="0" err="1"/>
                  <a:t>keypoints</a:t>
                </a:r>
                <a:r>
                  <a:rPr lang="en-US" dirty="0"/>
                  <a:t> and predicted 3D </a:t>
                </a:r>
                <a:r>
                  <a:rPr lang="en-US" dirty="0" err="1"/>
                  <a:t>keypoints</a:t>
                </a:r>
                <a:r>
                  <a:rPr lang="en-US" dirty="0"/>
                  <a:t>.</a:t>
                </a:r>
              </a:p>
              <a:p>
                <a:pPr marL="85725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𝑆𝐷𝐹</m:t>
                        </m:r>
                      </m:sub>
                    </m:sSub>
                  </m:oMath>
                </a14:m>
                <a:r>
                  <a:rPr lang="en-US" dirty="0"/>
                  <a:t>: measure the distances of surrounding points to the posed mesh.</a:t>
                </a:r>
              </a:p>
              <a:p>
                <a:pPr marL="85725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𝑠𝑚𝑜𝑜𝑡h</m:t>
                        </m:r>
                      </m:sub>
                    </m:sSub>
                  </m:oMath>
                </a14:m>
                <a:r>
                  <a:rPr lang="en-US" dirty="0"/>
                  <a:t>: punish the jitter poses across the whole sequence.</a:t>
                </a:r>
              </a:p>
              <a:p>
                <a:pPr marL="342900" indent="-342900">
                  <a:buFont typeface="Arial" panose="020B0604020202020204" pitchFamily="34" charset="0"/>
                  <a:buChar char="•"/>
                </a:pPr>
                <a:r>
                  <a:rPr lang="en-US" dirty="0"/>
                  <a:t>Optimization Algorithm</a:t>
                </a:r>
              </a:p>
              <a:p>
                <a:pPr marL="857250" lvl="1" indent="-342900"/>
                <a:r>
                  <a:rPr lang="en-US" dirty="0"/>
                  <a:t>Adam</a:t>
                </a:r>
              </a:p>
              <a:p>
                <a:pPr marL="857250" lvl="1" indent="-342900"/>
                <a:r>
                  <a:rPr lang="en-US" dirty="0"/>
                  <a:t>Learning rate 0.001</a:t>
                </a:r>
              </a:p>
            </p:txBody>
          </p:sp>
        </mc:Choice>
        <mc:Fallback xmlns="">
          <p:sp>
            <p:nvSpPr>
              <p:cNvPr id="9" name="Content Placeholder 8">
                <a:extLst>
                  <a:ext uri="{FF2B5EF4-FFF2-40B4-BE49-F238E27FC236}">
                    <a16:creationId xmlns:a16="http://schemas.microsoft.com/office/drawing/2014/main" id="{60FA4362-8900-CC0A-FC73-4320E585FA2D}"/>
                  </a:ext>
                </a:extLst>
              </p:cNvPr>
              <p:cNvSpPr>
                <a:spLocks noGrp="1" noRot="1" noChangeAspect="1" noMove="1" noResize="1" noEditPoints="1" noAdjustHandles="1" noChangeArrowheads="1" noChangeShapeType="1" noTextEdit="1"/>
              </p:cNvSpPr>
              <p:nvPr>
                <p:ph idx="1"/>
              </p:nvPr>
            </p:nvSpPr>
            <p:spPr>
              <a:xfrm>
                <a:off x="838199" y="1579419"/>
                <a:ext cx="5881107" cy="4362092"/>
              </a:xfrm>
              <a:blipFill>
                <a:blip r:embed="rId2"/>
                <a:stretch>
                  <a:fillRect l="-1078" t="-2609" b="-870"/>
                </a:stretch>
              </a:blipFill>
            </p:spPr>
            <p:txBody>
              <a:bodyPr/>
              <a:lstStyle/>
              <a:p>
                <a:r>
                  <a:rPr lang="en-US">
                    <a:noFill/>
                  </a:rPr>
                  <a:t> </a:t>
                </a:r>
              </a:p>
            </p:txBody>
          </p:sp>
        </mc:Fallback>
      </mc:AlternateContent>
      <p:pic>
        <p:nvPicPr>
          <p:cNvPr id="10" name="Content Placeholder 5">
            <a:extLst>
              <a:ext uri="{FF2B5EF4-FFF2-40B4-BE49-F238E27FC236}">
                <a16:creationId xmlns:a16="http://schemas.microsoft.com/office/drawing/2014/main" id="{0E350ABF-B2E9-1EF9-DCF8-0C6E79F4923A}"/>
              </a:ext>
            </a:extLst>
          </p:cNvPr>
          <p:cNvPicPr>
            <a:picLocks noChangeAspect="1"/>
          </p:cNvPicPr>
          <p:nvPr/>
        </p:nvPicPr>
        <p:blipFill>
          <a:blip r:embed="rId3"/>
          <a:stretch>
            <a:fillRect/>
          </a:stretch>
        </p:blipFill>
        <p:spPr>
          <a:xfrm>
            <a:off x="6719307" y="1526546"/>
            <a:ext cx="4634493" cy="4414965"/>
          </a:xfrm>
          <a:prstGeom prst="rect">
            <a:avLst/>
          </a:prstGeom>
        </p:spPr>
      </p:pic>
    </p:spTree>
    <p:extLst>
      <p:ext uri="{BB962C8B-B14F-4D97-AF65-F5344CB8AC3E}">
        <p14:creationId xmlns:p14="http://schemas.microsoft.com/office/powerpoint/2010/main" val="157841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F6D2-1AAD-7CC8-377C-45F12D0E544F}"/>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56743660-30EF-FD8F-B9BE-C6A26DBD13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150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213E-176B-1326-725F-66588320BF9B}"/>
              </a:ext>
            </a:extLst>
          </p:cNvPr>
          <p:cNvSpPr>
            <a:spLocks noGrp="1"/>
          </p:cNvSpPr>
          <p:nvPr>
            <p:ph type="title"/>
          </p:nvPr>
        </p:nvSpPr>
        <p:spPr/>
        <p:txBody>
          <a:bodyPr/>
          <a:lstStyle/>
          <a:p>
            <a:r>
              <a:rPr lang="en-US" dirty="0"/>
              <a:t>What is Optimization?</a:t>
            </a:r>
          </a:p>
        </p:txBody>
      </p:sp>
      <p:sp>
        <p:nvSpPr>
          <p:cNvPr id="3" name="Content Placeholder 2">
            <a:extLst>
              <a:ext uri="{FF2B5EF4-FFF2-40B4-BE49-F238E27FC236}">
                <a16:creationId xmlns:a16="http://schemas.microsoft.com/office/drawing/2014/main" id="{590D4520-DF0E-D919-CAE4-E5CFF542B461}"/>
              </a:ext>
            </a:extLst>
          </p:cNvPr>
          <p:cNvSpPr>
            <a:spLocks noGrp="1"/>
          </p:cNvSpPr>
          <p:nvPr>
            <p:ph idx="1"/>
          </p:nvPr>
        </p:nvSpPr>
        <p:spPr/>
        <p:txBody>
          <a:bodyPr/>
          <a:lstStyle/>
          <a:p>
            <a:pPr marL="342900" indent="-342900">
              <a:buFont typeface="Arial" panose="020B0604020202020204" pitchFamily="34" charset="0"/>
              <a:buChar char="•"/>
            </a:pPr>
            <a:r>
              <a:rPr lang="en-US" dirty="0"/>
              <a:t>Definition</a:t>
            </a:r>
          </a:p>
          <a:p>
            <a:pPr marL="857250" lvl="1" indent="-342900"/>
            <a:r>
              <a:rPr lang="en-US" dirty="0"/>
              <a:t>Optimization is the process of </a:t>
            </a:r>
            <a:r>
              <a:rPr lang="en-US" b="1" u="sng" dirty="0"/>
              <a:t>adjusting the parameters</a:t>
            </a:r>
            <a:r>
              <a:rPr lang="en-US" dirty="0"/>
              <a:t> of a model to </a:t>
            </a:r>
            <a:r>
              <a:rPr lang="en-US" b="1" u="sng" dirty="0"/>
              <a:t>minimize</a:t>
            </a:r>
            <a:r>
              <a:rPr lang="en-US" dirty="0"/>
              <a:t> the error (or loss) and improve its performance.</a:t>
            </a:r>
          </a:p>
          <a:p>
            <a:pPr marL="342900" indent="-342900">
              <a:buFont typeface="Arial" panose="020B0604020202020204" pitchFamily="34" charset="0"/>
              <a:buChar char="•"/>
            </a:pPr>
            <a:r>
              <a:rPr lang="en-US" dirty="0"/>
              <a:t>Key Points</a:t>
            </a:r>
          </a:p>
          <a:p>
            <a:pPr marL="857250" lvl="1" indent="-342900"/>
            <a:r>
              <a:rPr lang="en-US" dirty="0"/>
              <a:t>It involves finding the </a:t>
            </a:r>
            <a:r>
              <a:rPr lang="en-US" b="1" dirty="0"/>
              <a:t>best set of parameters</a:t>
            </a:r>
            <a:r>
              <a:rPr lang="en-US" dirty="0"/>
              <a:t> (weights) that result in the lowest possible loss.</a:t>
            </a:r>
          </a:p>
          <a:p>
            <a:pPr marL="1200150" lvl="2" indent="-342900"/>
            <a:r>
              <a:rPr lang="en-US" dirty="0"/>
              <a:t>Pose estimation: </a:t>
            </a:r>
            <a:r>
              <a:rPr lang="en-US" u="sng" dirty="0"/>
              <a:t>find the best hand/object pose to minimize the loss.</a:t>
            </a:r>
          </a:p>
          <a:p>
            <a:pPr marL="857250" lvl="1" indent="-342900"/>
            <a:r>
              <a:rPr lang="en-US" dirty="0"/>
              <a:t>In the context of neural networks, this means tuning the weights of connections between neurons.</a:t>
            </a:r>
          </a:p>
        </p:txBody>
      </p:sp>
      <p:sp>
        <p:nvSpPr>
          <p:cNvPr id="4" name="Footer Placeholder 3">
            <a:extLst>
              <a:ext uri="{FF2B5EF4-FFF2-40B4-BE49-F238E27FC236}">
                <a16:creationId xmlns:a16="http://schemas.microsoft.com/office/drawing/2014/main" id="{90D9A8B0-46EA-548C-224D-ACDB3C6581F6}"/>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DE564BA1-5634-DCFC-434C-6F65BD6FC23B}"/>
              </a:ext>
            </a:extLst>
          </p:cNvPr>
          <p:cNvSpPr>
            <a:spLocks noGrp="1"/>
          </p:cNvSpPr>
          <p:nvPr>
            <p:ph type="sldNum" sz="quarter" idx="12"/>
          </p:nvPr>
        </p:nvSpPr>
        <p:spPr/>
        <p:txBody>
          <a:bodyPr/>
          <a:lstStyle/>
          <a:p>
            <a:fld id="{C68DACDF-E1A9-A04C-A5FF-FC2443684BF5}" type="slidenum">
              <a:rPr lang="en-US" smtClean="0"/>
              <a:pPr/>
              <a:t>2</a:t>
            </a:fld>
            <a:endParaRPr lang="en-US" dirty="0"/>
          </a:p>
        </p:txBody>
      </p:sp>
    </p:spTree>
    <p:extLst>
      <p:ext uri="{BB962C8B-B14F-4D97-AF65-F5344CB8AC3E}">
        <p14:creationId xmlns:p14="http://schemas.microsoft.com/office/powerpoint/2010/main" val="203669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4262-C0A7-7787-26E6-B9E4577BA552}"/>
              </a:ext>
            </a:extLst>
          </p:cNvPr>
          <p:cNvSpPr>
            <a:spLocks noGrp="1"/>
          </p:cNvSpPr>
          <p:nvPr>
            <p:ph type="title"/>
          </p:nvPr>
        </p:nvSpPr>
        <p:spPr/>
        <p:txBody>
          <a:bodyPr/>
          <a:lstStyle/>
          <a:p>
            <a:r>
              <a:rPr lang="en-US" dirty="0"/>
              <a:t>What is 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ADFB71-DCAD-8ECD-1B67-24E4E4928A93}"/>
                  </a:ext>
                </a:extLst>
              </p:cNvPr>
              <p:cNvSpPr>
                <a:spLocks noGrp="1"/>
              </p:cNvSpPr>
              <p:nvPr>
                <p:ph idx="1"/>
              </p:nvPr>
            </p:nvSpPr>
            <p:spPr/>
            <p:txBody>
              <a:bodyPr/>
              <a:lstStyle/>
              <a:p>
                <a:pPr marL="342900" indent="-342900">
                  <a:buFont typeface="Arial" panose="020B0604020202020204" pitchFamily="34" charset="0"/>
                  <a:buChar char="•"/>
                </a:pPr>
                <a:r>
                  <a:rPr lang="en-US" dirty="0"/>
                  <a:t>A loss function measures how well the model's predictions match the actual target values.</a:t>
                </a:r>
              </a:p>
              <a:p>
                <a:pPr marL="342900" indent="-342900">
                  <a:buFont typeface="Arial" panose="020B0604020202020204" pitchFamily="34" charset="0"/>
                  <a:buChar char="•"/>
                </a:pPr>
                <a:r>
                  <a:rPr lang="en-US" dirty="0"/>
                  <a:t>A common loss function is the Mean Squared Error (MSE), which measures the average squared difference between predicted and actual values.</a:t>
                </a:r>
              </a:p>
              <a:p>
                <a:pPr marL="342900" indent="-342900">
                  <a:buFont typeface="Arial" panose="020B0604020202020204" pitchFamily="34" charset="0"/>
                  <a:buChar char="•"/>
                </a:pPr>
                <a:r>
                  <a:rPr lang="en-US" dirty="0"/>
                  <a:t>The goal is to minimize the loss function during training.</a:t>
                </a:r>
              </a:p>
              <a:p>
                <a:pPr marL="342900" indent="-34290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𝑝𝑟𝑒𝑑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𝑡𝑟𝑢𝑒</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3" name="Content Placeholder 2">
                <a:extLst>
                  <a:ext uri="{FF2B5EF4-FFF2-40B4-BE49-F238E27FC236}">
                    <a16:creationId xmlns:a16="http://schemas.microsoft.com/office/drawing/2014/main" id="{48ADFB71-DCAD-8ECD-1B67-24E4E4928A93}"/>
                  </a:ext>
                </a:extLst>
              </p:cNvPr>
              <p:cNvSpPr>
                <a:spLocks noGrp="1" noRot="1" noChangeAspect="1" noMove="1" noResize="1" noEditPoints="1" noAdjustHandles="1" noChangeArrowheads="1" noChangeShapeType="1" noTextEdit="1"/>
              </p:cNvSpPr>
              <p:nvPr>
                <p:ph idx="1"/>
              </p:nvPr>
            </p:nvSpPr>
            <p:spPr>
              <a:blipFill>
                <a:blip r:embed="rId2"/>
                <a:stretch>
                  <a:fillRect l="-844" t="-2029" b="-2695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2A38DD0-F470-FC17-F5F9-E16C62CD4DB0}"/>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8272E857-76D2-01D5-A822-8EA719EAE84C}"/>
              </a:ext>
            </a:extLst>
          </p:cNvPr>
          <p:cNvSpPr>
            <a:spLocks noGrp="1"/>
          </p:cNvSpPr>
          <p:nvPr>
            <p:ph type="sldNum" sz="quarter" idx="12"/>
          </p:nvPr>
        </p:nvSpPr>
        <p:spPr/>
        <p:txBody>
          <a:bodyPr/>
          <a:lstStyle/>
          <a:p>
            <a:fld id="{C68DACDF-E1A9-A04C-A5FF-FC2443684BF5}" type="slidenum">
              <a:rPr lang="en-US" smtClean="0"/>
              <a:pPr/>
              <a:t>3</a:t>
            </a:fld>
            <a:endParaRPr lang="en-US" dirty="0"/>
          </a:p>
        </p:txBody>
      </p:sp>
    </p:spTree>
    <p:extLst>
      <p:ext uri="{BB962C8B-B14F-4D97-AF65-F5344CB8AC3E}">
        <p14:creationId xmlns:p14="http://schemas.microsoft.com/office/powerpoint/2010/main" val="397202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6E6E-6A95-4D1E-9EFE-93764AD1C621}"/>
              </a:ext>
            </a:extLst>
          </p:cNvPr>
          <p:cNvSpPr>
            <a:spLocks noGrp="1"/>
          </p:cNvSpPr>
          <p:nvPr>
            <p:ph type="title"/>
          </p:nvPr>
        </p:nvSpPr>
        <p:spPr/>
        <p:txBody>
          <a:bodyPr/>
          <a:lstStyle/>
          <a:p>
            <a:r>
              <a:rPr lang="en-US" dirty="0"/>
              <a:t>Backpropagation in Neural Network</a:t>
            </a:r>
          </a:p>
        </p:txBody>
      </p:sp>
      <p:sp>
        <p:nvSpPr>
          <p:cNvPr id="3" name="Content Placeholder 2">
            <a:extLst>
              <a:ext uri="{FF2B5EF4-FFF2-40B4-BE49-F238E27FC236}">
                <a16:creationId xmlns:a16="http://schemas.microsoft.com/office/drawing/2014/main" id="{AE715B7C-FC97-AEF3-58AB-FB88ECB90620}"/>
              </a:ext>
            </a:extLst>
          </p:cNvPr>
          <p:cNvSpPr>
            <a:spLocks noGrp="1"/>
          </p:cNvSpPr>
          <p:nvPr>
            <p:ph idx="1"/>
          </p:nvPr>
        </p:nvSpPr>
        <p:spPr>
          <a:xfrm>
            <a:off x="838200" y="1579419"/>
            <a:ext cx="5257800" cy="4362092"/>
          </a:xfrm>
        </p:spPr>
        <p:txBody>
          <a:bodyPr/>
          <a:lstStyle/>
          <a:p>
            <a:pPr marL="342900" indent="-342900">
              <a:buFont typeface="Arial" panose="020B0604020202020204" pitchFamily="34" charset="0"/>
              <a:buChar char="•"/>
            </a:pPr>
            <a:r>
              <a:rPr lang="en-US" b="1" dirty="0"/>
              <a:t>Backpropagation</a:t>
            </a:r>
            <a:r>
              <a:rPr lang="en-US" dirty="0"/>
              <a:t> is an iterative algorithm, that helps to </a:t>
            </a:r>
            <a:r>
              <a:rPr lang="en-US" b="1" u="sng" dirty="0"/>
              <a:t>minimize</a:t>
            </a:r>
            <a:r>
              <a:rPr lang="en-US" dirty="0"/>
              <a:t> the cost function by determining which weights and biases should be adjusted. During every epoch, the model learns by adapting the weights and biases to minimize the loss by </a:t>
            </a:r>
            <a:r>
              <a:rPr lang="en-US" b="1" dirty="0"/>
              <a:t>moving down toward the gradient </a:t>
            </a:r>
            <a:r>
              <a:rPr lang="en-US" dirty="0"/>
              <a:t>of the error.</a:t>
            </a:r>
          </a:p>
        </p:txBody>
      </p:sp>
      <p:sp>
        <p:nvSpPr>
          <p:cNvPr id="4" name="Footer Placeholder 3">
            <a:extLst>
              <a:ext uri="{FF2B5EF4-FFF2-40B4-BE49-F238E27FC236}">
                <a16:creationId xmlns:a16="http://schemas.microsoft.com/office/drawing/2014/main" id="{CE63B992-D0EA-48BD-C2BA-36D05BD0B252}"/>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87F1CFCB-6120-4638-39F5-7BB77FD4692F}"/>
              </a:ext>
            </a:extLst>
          </p:cNvPr>
          <p:cNvSpPr>
            <a:spLocks noGrp="1"/>
          </p:cNvSpPr>
          <p:nvPr>
            <p:ph type="sldNum" sz="quarter" idx="12"/>
          </p:nvPr>
        </p:nvSpPr>
        <p:spPr/>
        <p:txBody>
          <a:bodyPr/>
          <a:lstStyle/>
          <a:p>
            <a:fld id="{C68DACDF-E1A9-A04C-A5FF-FC2443684BF5}" type="slidenum">
              <a:rPr lang="en-US" smtClean="0"/>
              <a:pPr/>
              <a:t>4</a:t>
            </a:fld>
            <a:endParaRPr lang="en-US" dirty="0"/>
          </a:p>
        </p:txBody>
      </p:sp>
      <p:pic>
        <p:nvPicPr>
          <p:cNvPr id="1026" name="Picture 2" descr="Frame-13">
            <a:extLst>
              <a:ext uri="{FF2B5EF4-FFF2-40B4-BE49-F238E27FC236}">
                <a16:creationId xmlns:a16="http://schemas.microsoft.com/office/drawing/2014/main" id="{1142A1AD-3FD2-44F8-185A-1D1F17494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78262"/>
            <a:ext cx="5790785" cy="370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4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6CE4-29D9-042C-FC4C-AF8734D25541}"/>
              </a:ext>
            </a:extLst>
          </p:cNvPr>
          <p:cNvSpPr>
            <a:spLocks noGrp="1"/>
          </p:cNvSpPr>
          <p:nvPr>
            <p:ph type="title"/>
          </p:nvPr>
        </p:nvSpPr>
        <p:spPr/>
        <p:txBody>
          <a:bodyPr/>
          <a:lstStyle/>
          <a:p>
            <a:r>
              <a:rPr lang="en-US" dirty="0"/>
              <a:t>How Backpropagation Algorithm Works</a:t>
            </a:r>
          </a:p>
        </p:txBody>
      </p:sp>
      <p:sp>
        <p:nvSpPr>
          <p:cNvPr id="3" name="Content Placeholder 2">
            <a:extLst>
              <a:ext uri="{FF2B5EF4-FFF2-40B4-BE49-F238E27FC236}">
                <a16:creationId xmlns:a16="http://schemas.microsoft.com/office/drawing/2014/main" id="{8055ACF8-CC33-958D-9265-573C5E95C93D}"/>
              </a:ext>
            </a:extLst>
          </p:cNvPr>
          <p:cNvSpPr>
            <a:spLocks noGrp="1"/>
          </p:cNvSpPr>
          <p:nvPr>
            <p:ph idx="1"/>
          </p:nvPr>
        </p:nvSpPr>
        <p:spPr/>
        <p:txBody>
          <a:bodyPr/>
          <a:lstStyle/>
          <a:p>
            <a:pPr marL="342900" indent="-342900">
              <a:buFont typeface="Arial" panose="020B0604020202020204" pitchFamily="34" charset="0"/>
              <a:buChar char="•"/>
            </a:pPr>
            <a:r>
              <a:rPr lang="en-US" dirty="0"/>
              <a:t>The Backpropagation algorithm works by two different passes</a:t>
            </a:r>
          </a:p>
          <a:p>
            <a:pPr marL="857250" lvl="1" indent="-342900"/>
            <a:r>
              <a:rPr lang="en-US" dirty="0"/>
              <a:t>Forward pass</a:t>
            </a:r>
          </a:p>
          <a:p>
            <a:pPr marL="857250" lvl="1" indent="-342900"/>
            <a:r>
              <a:rPr lang="en-US" dirty="0"/>
              <a:t>Backward pass</a:t>
            </a:r>
          </a:p>
          <a:p>
            <a:endParaRPr lang="en-US" dirty="0"/>
          </a:p>
        </p:txBody>
      </p:sp>
      <p:sp>
        <p:nvSpPr>
          <p:cNvPr id="4" name="Footer Placeholder 3">
            <a:extLst>
              <a:ext uri="{FF2B5EF4-FFF2-40B4-BE49-F238E27FC236}">
                <a16:creationId xmlns:a16="http://schemas.microsoft.com/office/drawing/2014/main" id="{031E50AD-BE73-9AFB-4429-E98DD2CAB5B5}"/>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224FCDAC-903A-75AE-6925-E42866499CDC}"/>
              </a:ext>
            </a:extLst>
          </p:cNvPr>
          <p:cNvSpPr>
            <a:spLocks noGrp="1"/>
          </p:cNvSpPr>
          <p:nvPr>
            <p:ph type="sldNum" sz="quarter" idx="12"/>
          </p:nvPr>
        </p:nvSpPr>
        <p:spPr/>
        <p:txBody>
          <a:bodyPr/>
          <a:lstStyle/>
          <a:p>
            <a:fld id="{C68DACDF-E1A9-A04C-A5FF-FC2443684BF5}" type="slidenum">
              <a:rPr lang="en-US" smtClean="0"/>
              <a:pPr/>
              <a:t>5</a:t>
            </a:fld>
            <a:endParaRPr lang="en-US" dirty="0"/>
          </a:p>
        </p:txBody>
      </p:sp>
    </p:spTree>
    <p:extLst>
      <p:ext uri="{BB962C8B-B14F-4D97-AF65-F5344CB8AC3E}">
        <p14:creationId xmlns:p14="http://schemas.microsoft.com/office/powerpoint/2010/main" val="329537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6CE4-29D9-042C-FC4C-AF8734D25541}"/>
              </a:ext>
            </a:extLst>
          </p:cNvPr>
          <p:cNvSpPr>
            <a:spLocks noGrp="1"/>
          </p:cNvSpPr>
          <p:nvPr>
            <p:ph type="title"/>
          </p:nvPr>
        </p:nvSpPr>
        <p:spPr/>
        <p:txBody>
          <a:bodyPr/>
          <a:lstStyle/>
          <a:p>
            <a:r>
              <a:rPr lang="en-US" dirty="0"/>
              <a:t>Backpropagation - Forward pass</a:t>
            </a:r>
          </a:p>
        </p:txBody>
      </p:sp>
      <p:sp>
        <p:nvSpPr>
          <p:cNvPr id="3" name="Content Placeholder 2">
            <a:extLst>
              <a:ext uri="{FF2B5EF4-FFF2-40B4-BE49-F238E27FC236}">
                <a16:creationId xmlns:a16="http://schemas.microsoft.com/office/drawing/2014/main" id="{8055ACF8-CC33-958D-9265-573C5E95C93D}"/>
              </a:ext>
            </a:extLst>
          </p:cNvPr>
          <p:cNvSpPr>
            <a:spLocks noGrp="1"/>
          </p:cNvSpPr>
          <p:nvPr>
            <p:ph idx="1"/>
          </p:nvPr>
        </p:nvSpPr>
        <p:spPr>
          <a:xfrm>
            <a:off x="838200" y="1579419"/>
            <a:ext cx="5257800" cy="4362092"/>
          </a:xfrm>
        </p:spPr>
        <p:txBody>
          <a:bodyPr/>
          <a:lstStyle/>
          <a:p>
            <a:pPr marL="342900" indent="-342900">
              <a:buFont typeface="Arial" panose="020B0604020202020204" pitchFamily="34" charset="0"/>
              <a:buChar char="•"/>
            </a:pPr>
            <a:r>
              <a:rPr lang="en-US" dirty="0"/>
              <a:t>Initially, the input is fed into the input layer.</a:t>
            </a:r>
          </a:p>
          <a:p>
            <a:pPr marL="342900" indent="-342900">
              <a:buFont typeface="Arial" panose="020B0604020202020204" pitchFamily="34" charset="0"/>
              <a:buChar char="•"/>
            </a:pPr>
            <a:r>
              <a:rPr lang="en-US" dirty="0"/>
              <a:t>The inputs and their corresponding weights are passed to the hidden layer.</a:t>
            </a:r>
          </a:p>
          <a:p>
            <a:pPr marL="342900" indent="-342900">
              <a:buFont typeface="Arial" panose="020B0604020202020204" pitchFamily="34" charset="0"/>
              <a:buChar char="•"/>
            </a:pPr>
            <a:r>
              <a:rPr lang="en-US" dirty="0"/>
              <a:t>Finally, the weighted outputs from the last hidden layer are fed into the output to compute the final prediction.</a:t>
            </a:r>
          </a:p>
        </p:txBody>
      </p:sp>
      <p:sp>
        <p:nvSpPr>
          <p:cNvPr id="4" name="Footer Placeholder 3">
            <a:extLst>
              <a:ext uri="{FF2B5EF4-FFF2-40B4-BE49-F238E27FC236}">
                <a16:creationId xmlns:a16="http://schemas.microsoft.com/office/drawing/2014/main" id="{031E50AD-BE73-9AFB-4429-E98DD2CAB5B5}"/>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224FCDAC-903A-75AE-6925-E42866499CDC}"/>
              </a:ext>
            </a:extLst>
          </p:cNvPr>
          <p:cNvSpPr>
            <a:spLocks noGrp="1"/>
          </p:cNvSpPr>
          <p:nvPr>
            <p:ph type="sldNum" sz="quarter" idx="12"/>
          </p:nvPr>
        </p:nvSpPr>
        <p:spPr/>
        <p:txBody>
          <a:bodyPr/>
          <a:lstStyle/>
          <a:p>
            <a:fld id="{C68DACDF-E1A9-A04C-A5FF-FC2443684BF5}" type="slidenum">
              <a:rPr lang="en-US" smtClean="0"/>
              <a:pPr/>
              <a:t>6</a:t>
            </a:fld>
            <a:endParaRPr lang="en-US" dirty="0"/>
          </a:p>
        </p:txBody>
      </p:sp>
      <p:pic>
        <p:nvPicPr>
          <p:cNvPr id="8" name="Picture 7">
            <a:extLst>
              <a:ext uri="{FF2B5EF4-FFF2-40B4-BE49-F238E27FC236}">
                <a16:creationId xmlns:a16="http://schemas.microsoft.com/office/drawing/2014/main" id="{4470EB07-EBCE-D3A1-7DC4-39555868B931}"/>
              </a:ext>
            </a:extLst>
          </p:cNvPr>
          <p:cNvPicPr>
            <a:picLocks noChangeAspect="1"/>
          </p:cNvPicPr>
          <p:nvPr/>
        </p:nvPicPr>
        <p:blipFill>
          <a:blip r:embed="rId2"/>
          <a:stretch>
            <a:fillRect/>
          </a:stretch>
        </p:blipFill>
        <p:spPr>
          <a:xfrm>
            <a:off x="6096000" y="2088600"/>
            <a:ext cx="6096000" cy="3343730"/>
          </a:xfrm>
          <a:prstGeom prst="rect">
            <a:avLst/>
          </a:prstGeom>
        </p:spPr>
      </p:pic>
    </p:spTree>
    <p:extLst>
      <p:ext uri="{BB962C8B-B14F-4D97-AF65-F5344CB8AC3E}">
        <p14:creationId xmlns:p14="http://schemas.microsoft.com/office/powerpoint/2010/main" val="414891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6CE4-29D9-042C-FC4C-AF8734D25541}"/>
              </a:ext>
            </a:extLst>
          </p:cNvPr>
          <p:cNvSpPr>
            <a:spLocks noGrp="1"/>
          </p:cNvSpPr>
          <p:nvPr>
            <p:ph type="title"/>
          </p:nvPr>
        </p:nvSpPr>
        <p:spPr/>
        <p:txBody>
          <a:bodyPr/>
          <a:lstStyle/>
          <a:p>
            <a:r>
              <a:rPr lang="en-US" dirty="0"/>
              <a:t>Backpropagation - Backward pass</a:t>
            </a:r>
          </a:p>
        </p:txBody>
      </p:sp>
      <p:sp>
        <p:nvSpPr>
          <p:cNvPr id="3" name="Content Placeholder 2">
            <a:extLst>
              <a:ext uri="{FF2B5EF4-FFF2-40B4-BE49-F238E27FC236}">
                <a16:creationId xmlns:a16="http://schemas.microsoft.com/office/drawing/2014/main" id="{8055ACF8-CC33-958D-9265-573C5E95C93D}"/>
              </a:ext>
            </a:extLst>
          </p:cNvPr>
          <p:cNvSpPr>
            <a:spLocks noGrp="1"/>
          </p:cNvSpPr>
          <p:nvPr>
            <p:ph idx="1"/>
          </p:nvPr>
        </p:nvSpPr>
        <p:spPr>
          <a:xfrm>
            <a:off x="838200" y="1579419"/>
            <a:ext cx="5257800" cy="4362092"/>
          </a:xfrm>
        </p:spPr>
        <p:txBody>
          <a:bodyPr>
            <a:normAutofit lnSpcReduction="10000"/>
          </a:bodyPr>
          <a:lstStyle/>
          <a:p>
            <a:pPr marL="342900" indent="-342900">
              <a:buFont typeface="Arial" panose="020B0604020202020204" pitchFamily="34" charset="0"/>
              <a:buChar char="•"/>
            </a:pPr>
            <a:r>
              <a:rPr lang="en-US" dirty="0"/>
              <a:t>In the backward pass process, the error is transmitted back to the network which helps the network, to improve its performance by learning and adjusting the internal weights.</a:t>
            </a:r>
          </a:p>
          <a:p>
            <a:pPr marL="342900" indent="-342900">
              <a:buFont typeface="Arial" panose="020B0604020202020204" pitchFamily="34" charset="0"/>
              <a:buChar char="•"/>
            </a:pPr>
            <a:r>
              <a:rPr lang="en-US" dirty="0"/>
              <a:t>The weights are adjusted using a process called </a:t>
            </a:r>
            <a:r>
              <a:rPr lang="en-US" b="1" u="sng" dirty="0"/>
              <a:t>gradient descent</a:t>
            </a:r>
            <a:r>
              <a:rPr lang="en-US" dirty="0"/>
              <a:t>.</a:t>
            </a:r>
          </a:p>
          <a:p>
            <a:pPr marL="342900" indent="-342900">
              <a:buFont typeface="Arial" panose="020B0604020202020204" pitchFamily="34" charset="0"/>
              <a:buChar char="•"/>
            </a:pPr>
            <a:r>
              <a:rPr lang="en-US" dirty="0"/>
              <a:t>To find this weight, we must navigate down the cost function until we find its </a:t>
            </a:r>
            <a:r>
              <a:rPr lang="en-US" b="1" u="sng" dirty="0"/>
              <a:t>minimum point</a:t>
            </a:r>
            <a:r>
              <a:rPr lang="en-US" dirty="0"/>
              <a:t>.</a:t>
            </a:r>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031E50AD-BE73-9AFB-4429-E98DD2CAB5B5}"/>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224FCDAC-903A-75AE-6925-E42866499CDC}"/>
              </a:ext>
            </a:extLst>
          </p:cNvPr>
          <p:cNvSpPr>
            <a:spLocks noGrp="1"/>
          </p:cNvSpPr>
          <p:nvPr>
            <p:ph type="sldNum" sz="quarter" idx="12"/>
          </p:nvPr>
        </p:nvSpPr>
        <p:spPr/>
        <p:txBody>
          <a:bodyPr/>
          <a:lstStyle/>
          <a:p>
            <a:fld id="{C68DACDF-E1A9-A04C-A5FF-FC2443684BF5}" type="slidenum">
              <a:rPr lang="en-US" smtClean="0"/>
              <a:pPr/>
              <a:t>7</a:t>
            </a:fld>
            <a:endParaRPr lang="en-US" dirty="0"/>
          </a:p>
        </p:txBody>
      </p:sp>
      <p:pic>
        <p:nvPicPr>
          <p:cNvPr id="6" name="Picture 5">
            <a:extLst>
              <a:ext uri="{FF2B5EF4-FFF2-40B4-BE49-F238E27FC236}">
                <a16:creationId xmlns:a16="http://schemas.microsoft.com/office/drawing/2014/main" id="{487C59DC-7E36-72D3-317E-132A491ABCF7}"/>
              </a:ext>
            </a:extLst>
          </p:cNvPr>
          <p:cNvPicPr>
            <a:picLocks noChangeAspect="1"/>
          </p:cNvPicPr>
          <p:nvPr/>
        </p:nvPicPr>
        <p:blipFill>
          <a:blip r:embed="rId2"/>
          <a:stretch>
            <a:fillRect/>
          </a:stretch>
        </p:blipFill>
        <p:spPr>
          <a:xfrm>
            <a:off x="6096000" y="1884358"/>
            <a:ext cx="6101814" cy="3752213"/>
          </a:xfrm>
          <a:prstGeom prst="rect">
            <a:avLst/>
          </a:prstGeom>
        </p:spPr>
      </p:pic>
    </p:spTree>
    <p:extLst>
      <p:ext uri="{BB962C8B-B14F-4D97-AF65-F5344CB8AC3E}">
        <p14:creationId xmlns:p14="http://schemas.microsoft.com/office/powerpoint/2010/main" val="26130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6CE4-29D9-042C-FC4C-AF8734D25541}"/>
              </a:ext>
            </a:extLst>
          </p:cNvPr>
          <p:cNvSpPr>
            <a:spLocks noGrp="1"/>
          </p:cNvSpPr>
          <p:nvPr>
            <p:ph type="title"/>
          </p:nvPr>
        </p:nvSpPr>
        <p:spPr/>
        <p:txBody>
          <a:bodyPr/>
          <a:lstStyle/>
          <a:p>
            <a:r>
              <a:rPr lang="en-US" dirty="0"/>
              <a:t>Backpropagation - Gradient Descent &amp; Learning Rate</a:t>
            </a:r>
          </a:p>
        </p:txBody>
      </p:sp>
      <p:sp>
        <p:nvSpPr>
          <p:cNvPr id="3" name="Content Placeholder 2">
            <a:extLst>
              <a:ext uri="{FF2B5EF4-FFF2-40B4-BE49-F238E27FC236}">
                <a16:creationId xmlns:a16="http://schemas.microsoft.com/office/drawing/2014/main" id="{8055ACF8-CC33-958D-9265-573C5E95C93D}"/>
              </a:ext>
            </a:extLst>
          </p:cNvPr>
          <p:cNvSpPr>
            <a:spLocks noGrp="1"/>
          </p:cNvSpPr>
          <p:nvPr>
            <p:ph idx="1"/>
          </p:nvPr>
        </p:nvSpPr>
        <p:spPr>
          <a:xfrm>
            <a:off x="838200" y="1579419"/>
            <a:ext cx="5257800" cy="4362092"/>
          </a:xfrm>
        </p:spPr>
        <p:txBody>
          <a:bodyPr>
            <a:normAutofit lnSpcReduction="10000"/>
          </a:bodyPr>
          <a:lstStyle/>
          <a:p>
            <a:pPr marL="342900" indent="-342900">
              <a:buFont typeface="Arial" panose="020B0604020202020204" pitchFamily="34" charset="0"/>
              <a:buChar char="•"/>
            </a:pPr>
            <a:r>
              <a:rPr lang="en-US" dirty="0"/>
              <a:t>Gradient Descent</a:t>
            </a:r>
          </a:p>
          <a:p>
            <a:pPr marL="857250" lvl="1" indent="-342900"/>
            <a:r>
              <a:rPr lang="en-US" b="1" dirty="0"/>
              <a:t>Gradient Descent </a:t>
            </a:r>
            <a:r>
              <a:rPr lang="en-US" dirty="0"/>
              <a:t>is an optimization algorithm that is used to find the weights that minimize the cost function. Minimizing the cost function means getting to the minimum point of the cost function. So, gradient descent aims to find a weight corresponding to the cost function’s minimum point.</a:t>
            </a:r>
          </a:p>
          <a:p>
            <a:pPr marL="857250" lvl="1" indent="-342900"/>
            <a:r>
              <a:rPr lang="en-US" b="1" dirty="0"/>
              <a:t>Learning Rate </a:t>
            </a:r>
            <a:r>
              <a:rPr lang="en-US" dirty="0"/>
              <a:t>is a tuning parameter that determines the step size at each iteration of gradient descent. It determines the speed at which we move down the slope.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031E50AD-BE73-9AFB-4429-E98DD2CAB5B5}"/>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224FCDAC-903A-75AE-6925-E42866499CDC}"/>
              </a:ext>
            </a:extLst>
          </p:cNvPr>
          <p:cNvSpPr>
            <a:spLocks noGrp="1"/>
          </p:cNvSpPr>
          <p:nvPr>
            <p:ph type="sldNum" sz="quarter" idx="12"/>
          </p:nvPr>
        </p:nvSpPr>
        <p:spPr/>
        <p:txBody>
          <a:bodyPr/>
          <a:lstStyle/>
          <a:p>
            <a:fld id="{C68DACDF-E1A9-A04C-A5FF-FC2443684BF5}" type="slidenum">
              <a:rPr lang="en-US" smtClean="0"/>
              <a:pPr/>
              <a:t>8</a:t>
            </a:fld>
            <a:endParaRPr lang="en-US" dirty="0"/>
          </a:p>
        </p:txBody>
      </p:sp>
      <p:pic>
        <p:nvPicPr>
          <p:cNvPr id="3074" name="Picture 2" descr="Gradient Descent">
            <a:extLst>
              <a:ext uri="{FF2B5EF4-FFF2-40B4-BE49-F238E27FC236}">
                <a16:creationId xmlns:a16="http://schemas.microsoft.com/office/drawing/2014/main" id="{D3D76CFC-B6B8-4F3E-FEB7-93DF6E022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684" y="1175420"/>
            <a:ext cx="3992630" cy="237928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Gradient Descent">
            <a:extLst>
              <a:ext uri="{FF2B5EF4-FFF2-40B4-BE49-F238E27FC236}">
                <a16:creationId xmlns:a16="http://schemas.microsoft.com/office/drawing/2014/main" id="{62C2A85F-DD4B-C558-C441-BEC138A560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66" t="4670" r="30445" b="1839"/>
          <a:stretch/>
        </p:blipFill>
        <p:spPr bwMode="auto">
          <a:xfrm>
            <a:off x="8066135" y="3668731"/>
            <a:ext cx="2395728" cy="253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4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B288-B27F-4EF4-22D4-F811C28D9559}"/>
              </a:ext>
            </a:extLst>
          </p:cNvPr>
          <p:cNvSpPr>
            <a:spLocks noGrp="1"/>
          </p:cNvSpPr>
          <p:nvPr>
            <p:ph type="title"/>
          </p:nvPr>
        </p:nvSpPr>
        <p:spPr/>
        <p:txBody>
          <a:bodyPr/>
          <a:lstStyle/>
          <a:p>
            <a:r>
              <a:rPr lang="en-US" dirty="0"/>
              <a:t>Gradient Descent Optimization Algorithms</a:t>
            </a:r>
          </a:p>
        </p:txBody>
      </p:sp>
      <p:sp>
        <p:nvSpPr>
          <p:cNvPr id="3" name="Content Placeholder 2">
            <a:extLst>
              <a:ext uri="{FF2B5EF4-FFF2-40B4-BE49-F238E27FC236}">
                <a16:creationId xmlns:a16="http://schemas.microsoft.com/office/drawing/2014/main" id="{CD596A5D-5EE2-C01A-01E1-30A921505CE6}"/>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A gradient descent optimization algorithms </a:t>
            </a:r>
            <a:r>
              <a:rPr lang="en-US" u="sng" dirty="0"/>
              <a:t>updates the model's parameters to minimize the loss function</a:t>
            </a:r>
            <a:r>
              <a:rPr lang="en-US" dirty="0"/>
              <a:t>.</a:t>
            </a:r>
          </a:p>
          <a:p>
            <a:pPr marL="342900" indent="-342900">
              <a:buFont typeface="Arial" panose="020B0604020202020204" pitchFamily="34" charset="0"/>
              <a:buChar char="•"/>
            </a:pPr>
            <a:r>
              <a:rPr lang="en-US" dirty="0"/>
              <a:t>Different Variants of Gradient Descent</a:t>
            </a:r>
          </a:p>
          <a:p>
            <a:pPr marL="857250" lvl="1" indent="-342900"/>
            <a:r>
              <a:rPr lang="en-US" dirty="0"/>
              <a:t>Batch Gradient Descent</a:t>
            </a:r>
          </a:p>
          <a:p>
            <a:pPr marL="857250" lvl="1" indent="-342900"/>
            <a:r>
              <a:rPr lang="en-US" dirty="0"/>
              <a:t>Stochastic Gradient Descent (SGD)</a:t>
            </a:r>
          </a:p>
          <a:p>
            <a:pPr marL="857250" lvl="1" indent="-342900"/>
            <a:r>
              <a:rPr lang="en-US" dirty="0"/>
              <a:t>Mini-batch Gradient Descent</a:t>
            </a:r>
          </a:p>
          <a:p>
            <a:pPr marL="857250" lvl="1" indent="-342900"/>
            <a:r>
              <a:rPr lang="en-US" dirty="0"/>
              <a:t>Momentum-based Gradient Descent</a:t>
            </a:r>
          </a:p>
          <a:p>
            <a:pPr marL="857250" lvl="1" indent="-342900"/>
            <a:r>
              <a:rPr lang="en-US" dirty="0"/>
              <a:t>Nesterov Accelerated Gradient (NAG)</a:t>
            </a:r>
          </a:p>
          <a:p>
            <a:pPr marL="857250" lvl="1" indent="-342900"/>
            <a:r>
              <a:rPr lang="en-US" dirty="0" err="1"/>
              <a:t>Adagrad</a:t>
            </a:r>
            <a:endParaRPr lang="en-US" dirty="0"/>
          </a:p>
          <a:p>
            <a:pPr marL="857250" lvl="1" indent="-342900"/>
            <a:r>
              <a:rPr lang="en-US" dirty="0"/>
              <a:t>RMSprop</a:t>
            </a:r>
          </a:p>
          <a:p>
            <a:pPr marL="857250" lvl="1" indent="-342900"/>
            <a:r>
              <a:rPr lang="en-US" dirty="0"/>
              <a:t>Adaptive Moment Estimation (Adam)</a:t>
            </a:r>
          </a:p>
          <a:p>
            <a:pPr marL="1200150" lvl="2" indent="-342900"/>
            <a:r>
              <a:rPr lang="en-US" dirty="0"/>
              <a:t>it combines the benefits of Momentum-based Gradient Descent, </a:t>
            </a:r>
            <a:r>
              <a:rPr lang="en-US" dirty="0" err="1"/>
              <a:t>Adagrad</a:t>
            </a:r>
            <a:r>
              <a:rPr lang="en-US" dirty="0"/>
              <a:t>, and RMSprop</a:t>
            </a:r>
          </a:p>
          <a:p>
            <a:pPr marL="342900" indent="-342900">
              <a:buFont typeface="Arial" panose="020B0604020202020204" pitchFamily="34" charset="0"/>
              <a:buChar char="•"/>
            </a:pPr>
            <a:r>
              <a:rPr lang="en-US" dirty="0">
                <a:solidFill>
                  <a:srgbClr val="071EE3"/>
                </a:solidFill>
                <a:hlinkClick r:id="rId2">
                  <a:extLst>
                    <a:ext uri="{A12FA001-AC4F-418D-AE19-62706E023703}">
                      <ahyp:hlinkClr xmlns:ahyp="http://schemas.microsoft.com/office/drawing/2018/hyperlinkcolor" val="tx"/>
                    </a:ext>
                  </a:extLst>
                </a:hlinkClick>
              </a:rPr>
              <a:t>Visualize Optimization</a:t>
            </a:r>
            <a:endParaRPr lang="en-US" dirty="0">
              <a:solidFill>
                <a:srgbClr val="071EE3"/>
              </a:solidFill>
            </a:endParaRPr>
          </a:p>
          <a:p>
            <a:pPr marL="857250" lvl="1" indent="-342900"/>
            <a:endParaRPr lang="en-US" dirty="0"/>
          </a:p>
        </p:txBody>
      </p:sp>
      <p:sp>
        <p:nvSpPr>
          <p:cNvPr id="4" name="Footer Placeholder 3">
            <a:extLst>
              <a:ext uri="{FF2B5EF4-FFF2-40B4-BE49-F238E27FC236}">
                <a16:creationId xmlns:a16="http://schemas.microsoft.com/office/drawing/2014/main" id="{1B47FBEA-A575-E264-A315-D51525532F2C}"/>
              </a:ext>
            </a:extLst>
          </p:cNvPr>
          <p:cNvSpPr>
            <a:spLocks noGrp="1"/>
          </p:cNvSpPr>
          <p:nvPr>
            <p:ph type="ftr" sz="quarter" idx="11"/>
          </p:nvPr>
        </p:nvSpPr>
        <p:spPr/>
        <p:txBody>
          <a:bodyPr/>
          <a:lstStyle/>
          <a:p>
            <a:r>
              <a:rPr lang="en-US"/>
              <a:t>Instruction to Optimization by Jikai Wang</a:t>
            </a:r>
            <a:endParaRPr lang="en-US" dirty="0"/>
          </a:p>
        </p:txBody>
      </p:sp>
      <p:sp>
        <p:nvSpPr>
          <p:cNvPr id="5" name="Slide Number Placeholder 4">
            <a:extLst>
              <a:ext uri="{FF2B5EF4-FFF2-40B4-BE49-F238E27FC236}">
                <a16:creationId xmlns:a16="http://schemas.microsoft.com/office/drawing/2014/main" id="{0BCE3BCB-543A-7261-976B-A6FC94B58F4D}"/>
              </a:ext>
            </a:extLst>
          </p:cNvPr>
          <p:cNvSpPr>
            <a:spLocks noGrp="1"/>
          </p:cNvSpPr>
          <p:nvPr>
            <p:ph type="sldNum" sz="quarter" idx="12"/>
          </p:nvPr>
        </p:nvSpPr>
        <p:spPr/>
        <p:txBody>
          <a:bodyPr/>
          <a:lstStyle/>
          <a:p>
            <a:fld id="{C68DACDF-E1A9-A04C-A5FF-FC2443684BF5}" type="slidenum">
              <a:rPr lang="en-US" smtClean="0"/>
              <a:pPr/>
              <a:t>9</a:t>
            </a:fld>
            <a:endParaRPr lang="en-US" dirty="0"/>
          </a:p>
        </p:txBody>
      </p:sp>
      <p:sp>
        <p:nvSpPr>
          <p:cNvPr id="7" name="Rounded Rectangle 6">
            <a:extLst>
              <a:ext uri="{FF2B5EF4-FFF2-40B4-BE49-F238E27FC236}">
                <a16:creationId xmlns:a16="http://schemas.microsoft.com/office/drawing/2014/main" id="{68DDA6F6-A443-6D72-1E33-8C6631B2E67B}"/>
              </a:ext>
            </a:extLst>
          </p:cNvPr>
          <p:cNvSpPr/>
          <p:nvPr/>
        </p:nvSpPr>
        <p:spPr>
          <a:xfrm>
            <a:off x="1709928" y="4709160"/>
            <a:ext cx="4297680" cy="310896"/>
          </a:xfrm>
          <a:prstGeom prst="roundRect">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52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1_Office Theme">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TotalTime>
  <Words>639</Words>
  <Application>Microsoft Macintosh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1_Office Theme</vt:lpstr>
      <vt:lpstr>Introduction to Optimization</vt:lpstr>
      <vt:lpstr>What is Optimization?</vt:lpstr>
      <vt:lpstr>What is Loss Function?</vt:lpstr>
      <vt:lpstr>Backpropagation in Neural Network</vt:lpstr>
      <vt:lpstr>How Backpropagation Algorithm Works</vt:lpstr>
      <vt:lpstr>Backpropagation - Forward pass</vt:lpstr>
      <vt:lpstr>Backpropagation - Backward pass</vt:lpstr>
      <vt:lpstr>Backpropagation - Gradient Descent &amp; Learning Rate</vt:lpstr>
      <vt:lpstr>Gradient Descent Optimization Algorithms</vt:lpstr>
      <vt:lpstr>Pose Optimization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Benson</dc:creator>
  <cp:lastModifiedBy>Wang, Jikai</cp:lastModifiedBy>
  <cp:revision>40</cp:revision>
  <dcterms:created xsi:type="dcterms:W3CDTF">2017-09-15T16:01:31Z</dcterms:created>
  <dcterms:modified xsi:type="dcterms:W3CDTF">2024-06-07T07:07:22Z</dcterms:modified>
</cp:coreProperties>
</file>