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2" r:id="rId3"/>
    <p:sldId id="259" r:id="rId4"/>
    <p:sldId id="262" r:id="rId5"/>
    <p:sldId id="264" r:id="rId6"/>
    <p:sldId id="266" r:id="rId7"/>
    <p:sldId id="265" r:id="rId8"/>
    <p:sldId id="274" r:id="rId9"/>
    <p:sldId id="283" r:id="rId10"/>
    <p:sldId id="284" r:id="rId11"/>
    <p:sldId id="285" r:id="rId12"/>
    <p:sldId id="268" r:id="rId13"/>
    <p:sldId id="269" r:id="rId14"/>
    <p:sldId id="272" r:id="rId15"/>
    <p:sldId id="291" r:id="rId16"/>
    <p:sldId id="286" r:id="rId17"/>
    <p:sldId id="287" r:id="rId18"/>
    <p:sldId id="277" r:id="rId19"/>
    <p:sldId id="288" r:id="rId20"/>
    <p:sldId id="292" r:id="rId21"/>
    <p:sldId id="289" r:id="rId22"/>
    <p:sldId id="290" r:id="rId23"/>
    <p:sldId id="273" r:id="rId24"/>
    <p:sldId id="261" r:id="rId25"/>
    <p:sldId id="293" r:id="rId26"/>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33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8997"/>
  </p:normalViewPr>
  <p:slideViewPr>
    <p:cSldViewPr snapToGrid="0">
      <p:cViewPr varScale="1">
        <p:scale>
          <a:sx n="65" d="100"/>
          <a:sy n="65" d="100"/>
        </p:scale>
        <p:origin x="14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84BB9-E5BE-9C4B-B464-6F4CBDEBFE50}" type="datetimeFigureOut">
              <a:rPr kumimoji="1" lang="ja-JP" altLang="en-US" smtClean="0"/>
              <a:t>2018/6/15</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EE82F-7875-8F43-B19A-046036A8FC5E}" type="slidenum">
              <a:rPr kumimoji="1" lang="ja-JP" altLang="en-US" smtClean="0"/>
              <a:t>‹#›</a:t>
            </a:fld>
            <a:endParaRPr kumimoji="1" lang="ja-JP" altLang="en-US"/>
          </a:p>
        </p:txBody>
      </p:sp>
    </p:spTree>
    <p:extLst>
      <p:ext uri="{BB962C8B-B14F-4D97-AF65-F5344CB8AC3E}">
        <p14:creationId xmlns:p14="http://schemas.microsoft.com/office/powerpoint/2010/main" val="1044092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いまからグループ①の発表を始めたいと思いますよろしくお願いします（礼）</a:t>
            </a:r>
            <a:endParaRPr kumimoji="1" lang="en-US" altLang="ja-JP" dirty="0"/>
          </a:p>
          <a:p>
            <a:r>
              <a:rPr kumimoji="1" lang="ja-JP" altLang="en-US" dirty="0"/>
              <a:t>私たちは</a:t>
            </a:r>
            <a:r>
              <a:rPr kumimoji="1" lang="en-US" altLang="ja-JP" dirty="0" err="1"/>
              <a:t>Funana</a:t>
            </a:r>
            <a:r>
              <a:rPr kumimoji="1" lang="ja-JP" altLang="en-US" dirty="0"/>
              <a:t>というコミュニケーション支援サイトを作りました。</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a:t>
            </a:fld>
            <a:endParaRPr kumimoji="1" lang="ja-JP" altLang="en-US"/>
          </a:p>
        </p:txBody>
      </p:sp>
    </p:spTree>
    <p:extLst>
      <p:ext uri="{BB962C8B-B14F-4D97-AF65-F5344CB8AC3E}">
        <p14:creationId xmlns:p14="http://schemas.microsoft.com/office/powerpoint/2010/main" val="429122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皮の部分ではその人の能力などを知ることができ仕事が効率的に進むことを想定しています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10</a:t>
            </a:fld>
            <a:endParaRPr kumimoji="1" lang="ja-JP" altLang="en-US"/>
          </a:p>
        </p:txBody>
      </p:sp>
    </p:spTree>
    <p:extLst>
      <p:ext uri="{BB962C8B-B14F-4D97-AF65-F5344CB8AC3E}">
        <p14:creationId xmlns:p14="http://schemas.microsoft.com/office/powerpoint/2010/main" val="111369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実の部分では話の話題のきっかけとなるような趣味や自分が相手に知ってほしいことをカスタムしてかけるようにしました。</a:t>
            </a:r>
            <a:endParaRPr kumimoji="1" lang="en-US" altLang="ja-JP" dirty="0"/>
          </a:p>
          <a:p>
            <a:r>
              <a:rPr kumimoji="1" lang="ja-JP" altLang="en-US" dirty="0"/>
              <a:t>そうすることで人見知りの人でも相手と話しやすくなるのではと想定しています。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11</a:t>
            </a:fld>
            <a:endParaRPr kumimoji="1" lang="ja-JP" altLang="en-US"/>
          </a:p>
        </p:txBody>
      </p:sp>
    </p:spTree>
    <p:extLst>
      <p:ext uri="{BB962C8B-B14F-4D97-AF65-F5344CB8AC3E}">
        <p14:creationId xmlns:p14="http://schemas.microsoft.com/office/powerpoint/2010/main" val="536944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ここからは実際の</a:t>
            </a:r>
            <a:r>
              <a:rPr kumimoji="1" lang="en-US" altLang="ja-JP" dirty="0" err="1"/>
              <a:t>Funana</a:t>
            </a:r>
            <a:r>
              <a:rPr kumimoji="1" lang="ja-JP" altLang="en-US" dirty="0"/>
              <a:t>の動き、流れを動画でみていただきたいと思います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12</a:t>
            </a:fld>
            <a:endParaRPr kumimoji="1" lang="ja-JP" altLang="en-US"/>
          </a:p>
        </p:txBody>
      </p:sp>
    </p:spTree>
    <p:extLst>
      <p:ext uri="{BB962C8B-B14F-4D97-AF65-F5344CB8AC3E}">
        <p14:creationId xmlns:p14="http://schemas.microsoft.com/office/powerpoint/2010/main" val="40550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今見てもらった</a:t>
            </a:r>
            <a:r>
              <a:rPr kumimoji="1" lang="en-US" altLang="ja-JP" dirty="0" err="1"/>
              <a:t>Funana</a:t>
            </a:r>
            <a:r>
              <a:rPr kumimoji="1" lang="ja-JP" altLang="en-US" dirty="0"/>
              <a:t>を使ってできること、将来的にしたいことをお話ししていきます。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13</a:t>
            </a:fld>
            <a:endParaRPr kumimoji="1" lang="ja-JP" altLang="en-US"/>
          </a:p>
        </p:txBody>
      </p:sp>
    </p:spTree>
    <p:extLst>
      <p:ext uri="{BB962C8B-B14F-4D97-AF65-F5344CB8AC3E}">
        <p14:creationId xmlns:p14="http://schemas.microsoft.com/office/powerpoint/2010/main" val="1101934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これは現在使える機能となっていて名刺交換などをする際に活用できます。</a:t>
            </a:r>
            <a:endParaRPr kumimoji="1" lang="en-US" altLang="ja-JP" dirty="0"/>
          </a:p>
          <a:p>
            <a:r>
              <a:rPr kumimoji="1" lang="ja-JP" altLang="en-US" dirty="0"/>
              <a:t>名刺上に自分の情報が入っている</a:t>
            </a:r>
            <a:r>
              <a:rPr kumimoji="1" lang="en-US" altLang="ja-JP" dirty="0"/>
              <a:t>QR</a:t>
            </a:r>
            <a:r>
              <a:rPr kumimoji="1" lang="ja-JP" altLang="en-US" dirty="0"/>
              <a:t>コードを載せることで相手はあとから</a:t>
            </a:r>
            <a:r>
              <a:rPr kumimoji="1" lang="en-US" altLang="ja-JP" dirty="0" err="1"/>
              <a:t>Funana</a:t>
            </a:r>
            <a:r>
              <a:rPr kumimoji="1" lang="ja-JP" altLang="en-US" dirty="0"/>
              <a:t>でその人のことを詳しく知ることが可能です</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14</a:t>
            </a:fld>
            <a:endParaRPr kumimoji="1" lang="ja-JP" altLang="en-US"/>
          </a:p>
        </p:txBody>
      </p:sp>
    </p:spTree>
    <p:extLst>
      <p:ext uri="{BB962C8B-B14F-4D97-AF65-F5344CB8AC3E}">
        <p14:creationId xmlns:p14="http://schemas.microsoft.com/office/powerpoint/2010/main" val="2593815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err="1"/>
              <a:t>Funana</a:t>
            </a:r>
            <a:r>
              <a:rPr kumimoji="1" lang="ja-JP" altLang="en-US" dirty="0"/>
              <a:t>未登録の人でもこのページを閲覧できるようにしており、</a:t>
            </a:r>
            <a:r>
              <a:rPr kumimoji="1" lang="en-US" altLang="ja-JP" dirty="0"/>
              <a:t>A</a:t>
            </a:r>
            <a:r>
              <a:rPr kumimoji="1" lang="ja-JP" altLang="en-US" dirty="0" err="1"/>
              <a:t>さんが</a:t>
            </a:r>
            <a:r>
              <a:rPr kumimoji="1" lang="ja-JP" altLang="en-US" dirty="0"/>
              <a:t>持っている専用パスワードを入れることで、未登録者である</a:t>
            </a:r>
            <a:r>
              <a:rPr kumimoji="1" lang="en-US" altLang="ja-JP" dirty="0"/>
              <a:t>B</a:t>
            </a:r>
            <a:r>
              <a:rPr kumimoji="1" lang="ja-JP" altLang="en-US" dirty="0" err="1"/>
              <a:t>さんも</a:t>
            </a:r>
            <a:r>
              <a:rPr kumimoji="1" lang="ja-JP" altLang="en-US" dirty="0"/>
              <a:t>閲覧が可能となる仕組みです。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15</a:t>
            </a:fld>
            <a:endParaRPr kumimoji="1" lang="ja-JP" altLang="en-US"/>
          </a:p>
        </p:txBody>
      </p:sp>
    </p:spTree>
    <p:extLst>
      <p:ext uri="{BB962C8B-B14F-4D97-AF65-F5344CB8AC3E}">
        <p14:creationId xmlns:p14="http://schemas.microsoft.com/office/powerpoint/2010/main" val="12875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続いて今できている</a:t>
            </a:r>
            <a:r>
              <a:rPr kumimoji="1" lang="en-US" altLang="ja-JP" dirty="0" err="1"/>
              <a:t>Funana</a:t>
            </a:r>
            <a:r>
              <a:rPr kumimoji="1" lang="ja-JP" altLang="en-US" dirty="0"/>
              <a:t>を基盤としてもっと便利に使っていける将来性を話していきたいと思います。</a:t>
            </a:r>
            <a:endParaRPr kumimoji="1" lang="en-US" altLang="ja-JP" dirty="0"/>
          </a:p>
          <a:p>
            <a:r>
              <a:rPr kumimoji="1" lang="ja-JP" altLang="en-US" dirty="0"/>
              <a:t>果実園から順に説明していきたいと思います。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16</a:t>
            </a:fld>
            <a:endParaRPr kumimoji="1" lang="ja-JP" altLang="en-US"/>
          </a:p>
        </p:txBody>
      </p:sp>
    </p:spTree>
    <p:extLst>
      <p:ext uri="{BB962C8B-B14F-4D97-AF65-F5344CB8AC3E}">
        <p14:creationId xmlns:p14="http://schemas.microsoft.com/office/powerpoint/2010/main" val="101083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まずはミックスジュールという機能です。</a:t>
            </a:r>
            <a:endParaRPr kumimoji="1" lang="en-US" altLang="ja-JP" dirty="0"/>
          </a:p>
          <a:p>
            <a:r>
              <a:rPr kumimoji="1" lang="ja-JP" altLang="en-US" dirty="0"/>
              <a:t>これは、フルーツを交換して友達になったことある人同士が集まりを開きたかったりのみに行きたかったりする場合に活用できる機能を想定しています。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17</a:t>
            </a:fld>
            <a:endParaRPr kumimoji="1" lang="ja-JP" altLang="en-US"/>
          </a:p>
        </p:txBody>
      </p:sp>
    </p:spTree>
    <p:extLst>
      <p:ext uri="{BB962C8B-B14F-4D97-AF65-F5344CB8AC3E}">
        <p14:creationId xmlns:p14="http://schemas.microsoft.com/office/powerpoint/2010/main" val="77648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err="1"/>
              <a:t>さんが</a:t>
            </a:r>
            <a:r>
              <a:rPr kumimoji="1" lang="ja-JP" altLang="en-US" dirty="0"/>
              <a:t>集まりを開きたいと思い、</a:t>
            </a:r>
            <a:r>
              <a:rPr kumimoji="1" lang="en-US" altLang="ja-JP" dirty="0"/>
              <a:t>B</a:t>
            </a:r>
            <a:r>
              <a:rPr kumimoji="1" lang="ja-JP" altLang="en-US" dirty="0" err="1"/>
              <a:t>さん</a:t>
            </a:r>
            <a:r>
              <a:rPr kumimoji="1" lang="en-US" altLang="ja-JP" dirty="0"/>
              <a:t>C</a:t>
            </a:r>
            <a:r>
              <a:rPr kumimoji="1" lang="ja-JP" altLang="en-US" dirty="0" err="1"/>
              <a:t>さん</a:t>
            </a:r>
            <a:r>
              <a:rPr kumimoji="1" lang="en-US" altLang="ja-JP" dirty="0"/>
              <a:t>D</a:t>
            </a:r>
            <a:r>
              <a:rPr kumimoji="1" lang="ja-JP" altLang="en-US" dirty="0" err="1"/>
              <a:t>さんを</a:t>
            </a:r>
            <a:r>
              <a:rPr kumimoji="1" lang="ja-JP" altLang="en-US" dirty="0"/>
              <a:t>会に誘うとき、</a:t>
            </a:r>
            <a:endParaRPr kumimoji="1" lang="en-US" altLang="ja-JP" dirty="0"/>
          </a:p>
          <a:p>
            <a:r>
              <a:rPr kumimoji="1" lang="ja-JP" altLang="en-US" dirty="0"/>
              <a:t>みんなの意見を取り入れて決めていく方法と、</a:t>
            </a:r>
            <a:endParaRPr kumimoji="1" lang="en-US" altLang="ja-JP" dirty="0"/>
          </a:p>
          <a:p>
            <a:r>
              <a:rPr kumimoji="1" lang="en-US" altLang="ja-JP" dirty="0"/>
              <a:t>A</a:t>
            </a:r>
            <a:r>
              <a:rPr kumimoji="1" lang="ja-JP" altLang="en-US" dirty="0" err="1"/>
              <a:t>さんが</a:t>
            </a:r>
            <a:r>
              <a:rPr kumimoji="1" lang="ja-JP" altLang="en-US" dirty="0"/>
              <a:t>事前に決めた予定に対して参加の可否を決定していく場合などを考えています。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18</a:t>
            </a:fld>
            <a:endParaRPr kumimoji="1" lang="ja-JP" altLang="en-US"/>
          </a:p>
        </p:txBody>
      </p:sp>
    </p:spTree>
    <p:extLst>
      <p:ext uri="{BB962C8B-B14F-4D97-AF65-F5344CB8AC3E}">
        <p14:creationId xmlns:p14="http://schemas.microsoft.com/office/powerpoint/2010/main" val="408752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続いては果実園です。</a:t>
            </a:r>
            <a:endParaRPr kumimoji="1" lang="en-US" altLang="ja-JP" dirty="0"/>
          </a:p>
          <a:p>
            <a:r>
              <a:rPr kumimoji="1" lang="ja-JP" altLang="en-US" dirty="0"/>
              <a:t>先ほどのミックスジュースをする際に主に活用してほしいと思っている機能です。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19</a:t>
            </a:fld>
            <a:endParaRPr kumimoji="1" lang="ja-JP" altLang="en-US"/>
          </a:p>
        </p:txBody>
      </p:sp>
    </p:spTree>
    <p:extLst>
      <p:ext uri="{BB962C8B-B14F-4D97-AF65-F5344CB8AC3E}">
        <p14:creationId xmlns:p14="http://schemas.microsoft.com/office/powerpoint/2010/main" val="33018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本日の目次はこちらです。（</a:t>
            </a:r>
            <a:r>
              <a:rPr kumimoji="1" lang="en-US" altLang="ja-JP" dirty="0"/>
              <a:t>5</a:t>
            </a:r>
            <a:r>
              <a:rPr kumimoji="1" lang="ja-JP" altLang="en-US" dirty="0"/>
              <a:t>秒くらい停止）</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a:t>
            </a:fld>
            <a:endParaRPr kumimoji="1" lang="ja-JP" altLang="en-US"/>
          </a:p>
        </p:txBody>
      </p:sp>
    </p:spTree>
    <p:extLst>
      <p:ext uri="{BB962C8B-B14F-4D97-AF65-F5344CB8AC3E}">
        <p14:creationId xmlns:p14="http://schemas.microsoft.com/office/powerpoint/2010/main" val="214124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その集まりの規模や雰囲気に合わせてイベント施設、居酒屋、カフェを提案しそのまま施設や店を予約できるというシステムです。</a:t>
            </a:r>
            <a:endParaRPr kumimoji="1" lang="en-US" altLang="ja-JP" dirty="0"/>
          </a:p>
          <a:p>
            <a:endParaRPr kumimoji="1" lang="en-US" altLang="ja-JP" dirty="0"/>
          </a:p>
          <a:p>
            <a:r>
              <a:rPr kumimoji="1" lang="en-US" altLang="ja-JP" dirty="0" err="1"/>
              <a:t>Funana</a:t>
            </a:r>
            <a:r>
              <a:rPr kumimoji="1" lang="ja-JP" altLang="en-US" dirty="0"/>
              <a:t>の登録には電話番号やメールアドレスなどある程度の個人情報が入っているので架空のアカウントからの予約を防ぐこともでき店や施設側も安心して予約を受けることができると考えています。</a:t>
            </a:r>
            <a:endParaRPr kumimoji="1" lang="en-US" altLang="ja-JP" dirty="0"/>
          </a:p>
          <a:p>
            <a:endParaRPr kumimoji="1" lang="en-US" altLang="ja-JP" dirty="0"/>
          </a:p>
          <a:p>
            <a:r>
              <a:rPr kumimoji="1" lang="ja-JP" altLang="en-US" dirty="0"/>
              <a:t>また店や施設の掲載は広告として取ると考えるとマネタイズの面でもシステムを補えるのでは、と考えています。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20</a:t>
            </a:fld>
            <a:endParaRPr kumimoji="1" lang="ja-JP" altLang="en-US"/>
          </a:p>
        </p:txBody>
      </p:sp>
    </p:spTree>
    <p:extLst>
      <p:ext uri="{BB962C8B-B14F-4D97-AF65-F5344CB8AC3E}">
        <p14:creationId xmlns:p14="http://schemas.microsoft.com/office/powerpoint/2010/main" val="22529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フルーツバスケットの機能は、実際にフルーツを交換してもらうときに現在の機能では一人対ひとりとなっているところを大勢で同時にできるという機能です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21</a:t>
            </a:fld>
            <a:endParaRPr kumimoji="1" lang="ja-JP" altLang="en-US"/>
          </a:p>
        </p:txBody>
      </p:sp>
    </p:spTree>
    <p:extLst>
      <p:ext uri="{BB962C8B-B14F-4D97-AF65-F5344CB8AC3E}">
        <p14:creationId xmlns:p14="http://schemas.microsoft.com/office/powerpoint/2010/main" val="234742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そしてフルーツサンドでは自分自身を仲介役として合わせたい人を合わせるというシステムです。</a:t>
            </a:r>
            <a:endParaRPr kumimoji="1" lang="en-US" altLang="ja-JP" dirty="0"/>
          </a:p>
          <a:p>
            <a:r>
              <a:rPr kumimoji="1" lang="ja-JP" altLang="en-US" dirty="0"/>
              <a:t>ここでは合わせたい人がどういう関係やつながりで合わせたいかによってプランやお店を提案しながら交流の輪を広げることを目的としたシステムです。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22</a:t>
            </a:fld>
            <a:endParaRPr kumimoji="1" lang="ja-JP" altLang="en-US"/>
          </a:p>
        </p:txBody>
      </p:sp>
    </p:spTree>
    <p:extLst>
      <p:ext uri="{BB962C8B-B14F-4D97-AF65-F5344CB8AC3E}">
        <p14:creationId xmlns:p14="http://schemas.microsoft.com/office/powerpoint/2010/main" val="825429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コンセプト、現在の機能から将来の発展まで聞いてもらいましたが私たちのシステムはあくまで基盤でありここからどこまででもユーザーが使いやすいように発展があるシステムです。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23</a:t>
            </a:fld>
            <a:endParaRPr kumimoji="1" lang="ja-JP" altLang="en-US"/>
          </a:p>
        </p:txBody>
      </p:sp>
    </p:spTree>
    <p:extLst>
      <p:ext uri="{BB962C8B-B14F-4D97-AF65-F5344CB8AC3E}">
        <p14:creationId xmlns:p14="http://schemas.microsoft.com/office/powerpoint/2010/main" val="587460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システムを利用して、皆さんのコミュニケーションが円滑となり、仕事だけで知り合った人とも仕事以上の関係になることができ、</a:t>
            </a:r>
            <a:endParaRPr kumimoji="1" lang="en-US" altLang="ja-JP" dirty="0"/>
          </a:p>
          <a:p>
            <a:r>
              <a:rPr kumimoji="1" lang="ja-JP" altLang="en-US" dirty="0"/>
              <a:t>コミュニケーションの促進効果に繋がればいいなと思っています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24</a:t>
            </a:fld>
            <a:endParaRPr kumimoji="1" lang="ja-JP" altLang="en-US"/>
          </a:p>
        </p:txBody>
      </p:sp>
    </p:spTree>
    <p:extLst>
      <p:ext uri="{BB962C8B-B14F-4D97-AF65-F5344CB8AC3E}">
        <p14:creationId xmlns:p14="http://schemas.microsoft.com/office/powerpoint/2010/main" val="71816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ではコンセプトから順に説明していきたいと思います。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3</a:t>
            </a:fld>
            <a:endParaRPr kumimoji="1" lang="ja-JP" altLang="en-US"/>
          </a:p>
        </p:txBody>
      </p:sp>
    </p:spTree>
    <p:extLst>
      <p:ext uri="{BB962C8B-B14F-4D97-AF65-F5344CB8AC3E}">
        <p14:creationId xmlns:p14="http://schemas.microsoft.com/office/powerpoint/2010/main" val="239025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私たちのコミュニケーション支援サイト</a:t>
            </a:r>
            <a:r>
              <a:rPr kumimoji="1" lang="en-US" altLang="ja-JP" dirty="0" err="1"/>
              <a:t>Funana</a:t>
            </a:r>
            <a:r>
              <a:rPr kumimoji="1" lang="ja-JP" altLang="en-US" dirty="0"/>
              <a:t>のコンセプトはフルーツ</a:t>
            </a:r>
            <a:r>
              <a:rPr kumimoji="1" lang="en-US" altLang="ja-JP" dirty="0"/>
              <a:t>×</a:t>
            </a:r>
            <a:r>
              <a:rPr kumimoji="1" lang="ja-JP" altLang="en-US" dirty="0"/>
              <a:t>コミュニケーションです。</a:t>
            </a:r>
            <a:endParaRPr kumimoji="1" lang="en-US" altLang="ja-JP" dirty="0"/>
          </a:p>
          <a:p>
            <a:r>
              <a:rPr kumimoji="1" lang="ja-JP" altLang="en-US" dirty="0"/>
              <a:t>最近では</a:t>
            </a:r>
            <a:r>
              <a:rPr kumimoji="1" lang="en-US" altLang="ja-JP" dirty="0"/>
              <a:t>SNS</a:t>
            </a:r>
            <a:r>
              <a:rPr kumimoji="1" lang="ja-JP" altLang="en-US" dirty="0"/>
              <a:t>が活発化し様々な人とコミュニケーションを取りやすくなっていると思います。</a:t>
            </a:r>
            <a:endParaRPr kumimoji="1" lang="en-US" altLang="ja-JP" dirty="0"/>
          </a:p>
          <a:p>
            <a:r>
              <a:rPr kumimoji="1" lang="ja-JP" altLang="en-US" dirty="0"/>
              <a:t>しかし初対面の人とは誰しもなかなかうまく付き合えていないと私たちは考え、コミュニケーションにおいて何か支援できるものはないかと考えこのコンセプトにしました。</a:t>
            </a:r>
            <a:endParaRPr kumimoji="1" lang="en-US" altLang="ja-JP" dirty="0"/>
          </a:p>
          <a:p>
            <a:r>
              <a:rPr kumimoji="1" lang="ja-JP" altLang="en-US" dirty="0"/>
              <a:t>たとえば、</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4</a:t>
            </a:fld>
            <a:endParaRPr kumimoji="1" lang="ja-JP" altLang="en-US"/>
          </a:p>
        </p:txBody>
      </p:sp>
    </p:spTree>
    <p:extLst>
      <p:ext uri="{BB962C8B-B14F-4D97-AF65-F5344CB8AC3E}">
        <p14:creationId xmlns:p14="http://schemas.microsoft.com/office/powerpoint/2010/main" val="371163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グループワークで効率的に仕事が進まなかったりスケジュール通りにいかなかったりすることがあると思います。</a:t>
            </a:r>
            <a:endParaRPr kumimoji="1" lang="en-US" altLang="ja-JP" dirty="0"/>
          </a:p>
          <a:p>
            <a:r>
              <a:rPr kumimoji="1" lang="ja-JP" altLang="en-US" dirty="0"/>
              <a:t>なんで相手は思った通りに動かないのか？と。</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5</a:t>
            </a:fld>
            <a:endParaRPr kumimoji="1" lang="ja-JP" altLang="en-US"/>
          </a:p>
        </p:txBody>
      </p:sp>
    </p:spTree>
    <p:extLst>
      <p:ext uri="{BB962C8B-B14F-4D97-AF65-F5344CB8AC3E}">
        <p14:creationId xmlns:p14="http://schemas.microsoft.com/office/powerpoint/2010/main" val="324024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また、人見知りをしない人でも合わないな</a:t>
            </a:r>
            <a:r>
              <a:rPr kumimoji="1" lang="en-US" altLang="ja-JP" dirty="0"/>
              <a:t>…</a:t>
            </a:r>
            <a:r>
              <a:rPr kumimoji="1" lang="ja-JP" altLang="en-US" dirty="0"/>
              <a:t>と感じている人とはなかなか会話が弾まない</a:t>
            </a:r>
            <a:r>
              <a:rPr kumimoji="1" lang="en-US" altLang="ja-JP" dirty="0"/>
              <a:t>…</a:t>
            </a:r>
          </a:p>
          <a:p>
            <a:r>
              <a:rPr kumimoji="1" lang="ja-JP" altLang="en-US" dirty="0"/>
              <a:t>しかし時間がたってその人のことを知ってみたら意外と合って仲良くなれた！</a:t>
            </a:r>
            <a:endParaRPr kumimoji="1" lang="en-US" altLang="ja-JP" dirty="0"/>
          </a:p>
          <a:p>
            <a:r>
              <a:rPr kumimoji="1" lang="ja-JP" altLang="en-US" dirty="0"/>
              <a:t>という経験がある人はいませんか？</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6</a:t>
            </a:fld>
            <a:endParaRPr kumimoji="1" lang="ja-JP" altLang="en-US"/>
          </a:p>
        </p:txBody>
      </p:sp>
    </p:spTree>
    <p:extLst>
      <p:ext uri="{BB962C8B-B14F-4D97-AF65-F5344CB8AC3E}">
        <p14:creationId xmlns:p14="http://schemas.microsoft.com/office/powerpoint/2010/main" val="29360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原因はお互いのことをあまり知らないことだとおもいます。</a:t>
            </a:r>
            <a:endParaRPr kumimoji="1" lang="en-US" altLang="ja-JP" dirty="0"/>
          </a:p>
          <a:p>
            <a:endParaRPr kumimoji="1" lang="en-US" altLang="ja-JP" dirty="0"/>
          </a:p>
          <a:p>
            <a:r>
              <a:rPr kumimoji="1" lang="ja-JP" altLang="en-US" dirty="0"/>
              <a:t>学校に通っていれば何年も一緒にいるので自然とよく知るかもしれませんが、</a:t>
            </a:r>
            <a:endParaRPr kumimoji="1" lang="en-US" altLang="ja-JP" dirty="0"/>
          </a:p>
          <a:p>
            <a:r>
              <a:rPr kumimoji="1" lang="ja-JP" altLang="en-US" dirty="0"/>
              <a:t>実際仕事ではたくさんの人と仕事をしますし、グループワークをするイベントなどではほぼ初対面の人と何日かで制作しなければならないなどがあり、なかなか相手のことを簡単に知れないと思います。</a:t>
            </a:r>
            <a:endParaRPr kumimoji="1" lang="en-US" altLang="ja-JP" dirty="0"/>
          </a:p>
          <a:p>
            <a:endParaRPr kumimoji="1" lang="en-US" altLang="ja-JP" dirty="0"/>
          </a:p>
          <a:p>
            <a:r>
              <a:rPr kumimoji="1" lang="ja-JP" altLang="en-US" dirty="0"/>
              <a:t>ではどうすればいいのか？</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7</a:t>
            </a:fld>
            <a:endParaRPr kumimoji="1" lang="ja-JP" altLang="en-US"/>
          </a:p>
        </p:txBody>
      </p:sp>
    </p:spTree>
    <p:extLst>
      <p:ext uri="{BB962C8B-B14F-4D97-AF65-F5344CB8AC3E}">
        <p14:creationId xmlns:p14="http://schemas.microsoft.com/office/powerpoint/2010/main" val="71609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そこで私たちは「自分をフルーツで表現」することを考えました。</a:t>
            </a:r>
            <a:endParaRPr kumimoji="1" lang="en-US" altLang="ja-JP" dirty="0"/>
          </a:p>
          <a:p>
            <a:r>
              <a:rPr kumimoji="1" lang="ja-JP" altLang="en-US" dirty="0"/>
              <a:t>そうすることで自分のことを簡略かつ多角的に伝えられ、相手のことも同じように知れるという風に考えました。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それでは一体フルーツで表すとはどういうことなのか？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8</a:t>
            </a:fld>
            <a:endParaRPr kumimoji="1" lang="ja-JP" altLang="en-US"/>
          </a:p>
        </p:txBody>
      </p:sp>
    </p:spTree>
    <p:extLst>
      <p:ext uri="{BB962C8B-B14F-4D97-AF65-F5344CB8AC3E}">
        <p14:creationId xmlns:p14="http://schemas.microsoft.com/office/powerpoint/2010/main" val="123166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それはフルーツに存在する皮と実を生かした表現です。</a:t>
            </a:r>
            <a:endParaRPr kumimoji="1" lang="en-US" altLang="ja-JP" dirty="0"/>
          </a:p>
          <a:p>
            <a:endParaRPr kumimoji="1" lang="en-US" altLang="ja-JP" dirty="0"/>
          </a:p>
          <a:p>
            <a:endParaRPr kumimoji="1" lang="en-US" altLang="ja-JP" dirty="0"/>
          </a:p>
          <a:p>
            <a:r>
              <a:rPr kumimoji="1" lang="ja-JP" altLang="en-US" dirty="0"/>
              <a:t>なんの仕事をしているかなや能力を発揮しやすい項目、を記入する部分をフルーツの皮で表現。</a:t>
            </a:r>
            <a:endParaRPr kumimoji="1" lang="en-US" altLang="ja-JP" dirty="0"/>
          </a:p>
          <a:p>
            <a:r>
              <a:rPr kumimoji="1" lang="ja-JP" altLang="en-US" dirty="0"/>
              <a:t>プライベートや好きなことを記入する部分をフルーツの実で表現しようと考えました。</a:t>
            </a:r>
            <a:endParaRPr kumimoji="1" lang="en-US" altLang="ja-JP"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9</a:t>
            </a:fld>
            <a:endParaRPr kumimoji="1" lang="ja-JP" altLang="en-US"/>
          </a:p>
        </p:txBody>
      </p:sp>
    </p:spTree>
    <p:extLst>
      <p:ext uri="{BB962C8B-B14F-4D97-AF65-F5344CB8AC3E}">
        <p14:creationId xmlns:p14="http://schemas.microsoft.com/office/powerpoint/2010/main" val="156944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正方形/長方形 20"/>
          <p:cNvSpPr/>
          <p:nvPr userDrawn="1"/>
        </p:nvSpPr>
        <p:spPr>
          <a:xfrm>
            <a:off x="0" y="0"/>
            <a:ext cx="10691813" cy="4591050"/>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hasCustomPrompt="1"/>
          </p:nvPr>
        </p:nvSpPr>
        <p:spPr>
          <a:xfrm>
            <a:off x="1964987" y="3228506"/>
            <a:ext cx="7991764" cy="1048063"/>
          </a:xfrm>
        </p:spPr>
        <p:txBody>
          <a:bodyPr anchor="b"/>
          <a:lstStyle>
            <a:lvl1pPr algn="r">
              <a:defRPr sz="6614">
                <a:solidFill>
                  <a:schemeClr val="bg1"/>
                </a:solidFill>
              </a:defRPr>
            </a:lvl1pPr>
          </a:lstStyle>
          <a:p>
            <a:r>
              <a:rPr lang="ja-JP" altLang="en-US" dirty="0"/>
              <a:t>タイトル</a:t>
            </a:r>
            <a:endParaRPr lang="en-US" dirty="0"/>
          </a:p>
        </p:txBody>
      </p:sp>
      <p:sp>
        <p:nvSpPr>
          <p:cNvPr id="3" name="Subtitle 2"/>
          <p:cNvSpPr>
            <a:spLocks noGrp="1"/>
          </p:cNvSpPr>
          <p:nvPr>
            <p:ph type="subTitle" idx="1" hasCustomPrompt="1"/>
          </p:nvPr>
        </p:nvSpPr>
        <p:spPr>
          <a:xfrm>
            <a:off x="1964987" y="4811277"/>
            <a:ext cx="7991764" cy="474721"/>
          </a:xfrm>
        </p:spPr>
        <p:txBody>
          <a:bodyPr/>
          <a:lstStyle>
            <a:lvl1pPr marL="0" indent="0" algn="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dirty="0"/>
              <a:t>サブタイトル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33" name="フリーフォーム 3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676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32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85874" y="402483"/>
            <a:ext cx="6231808" cy="64064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92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348236"/>
            <a:ext cx="8670877" cy="859213"/>
          </a:xfrm>
        </p:spPr>
        <p:txBody>
          <a:bodyPr/>
          <a:lstStyle>
            <a:lvl1pPr>
              <a:defRPr>
                <a:solidFill>
                  <a:schemeClr val="bg1">
                    <a:lumMod val="50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1285874" y="1609933"/>
            <a:ext cx="8670877" cy="51990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25" name="フリーフォーム 2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10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85874" y="1148592"/>
            <a:ext cx="8665309" cy="3144614"/>
          </a:xfrm>
        </p:spPr>
        <p:txBody>
          <a:bodyPr anchor="b"/>
          <a:lstStyle>
            <a:lvl1pPr>
              <a:defRPr sz="661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4601835"/>
            <a:ext cx="8665309" cy="1653678"/>
          </a:xfrm>
        </p:spPr>
        <p:txBody>
          <a:bodyPr/>
          <a:lstStyle>
            <a:lvl1pPr marL="0" indent="0">
              <a:buNone/>
              <a:defRPr sz="2646">
                <a:solidFill>
                  <a:schemeClr val="bg1">
                    <a:lumMod val="50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42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85874" y="2012414"/>
            <a:ext cx="4161533" cy="479654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806894" y="2012414"/>
            <a:ext cx="4161533" cy="479654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4" name="フリーフォーム 13"/>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04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85874" y="402484"/>
            <a:ext cx="8672270"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1853171"/>
            <a:ext cx="417463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dirty="0"/>
          </a:p>
        </p:txBody>
      </p:sp>
      <p:sp>
        <p:nvSpPr>
          <p:cNvPr id="4" name="Content Placeholder 3"/>
          <p:cNvSpPr>
            <a:spLocks noGrp="1"/>
          </p:cNvSpPr>
          <p:nvPr>
            <p:ph sz="half" idx="2"/>
          </p:nvPr>
        </p:nvSpPr>
        <p:spPr>
          <a:xfrm>
            <a:off x="1285874" y="2761381"/>
            <a:ext cx="4174634" cy="40615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761557" y="1853171"/>
            <a:ext cx="419519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dirty="0"/>
          </a:p>
        </p:txBody>
      </p:sp>
      <p:sp>
        <p:nvSpPr>
          <p:cNvPr id="6" name="Content Placeholder 5"/>
          <p:cNvSpPr>
            <a:spLocks noGrp="1"/>
          </p:cNvSpPr>
          <p:nvPr>
            <p:ph sz="quarter" idx="4"/>
          </p:nvPr>
        </p:nvSpPr>
        <p:spPr>
          <a:xfrm>
            <a:off x="5761557" y="2761381"/>
            <a:ext cx="4195194" cy="40615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5" name="フリーフォーム 1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107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1" name="フリーフォーム 10"/>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618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6852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503978"/>
            <a:ext cx="3924301" cy="1763924"/>
          </a:xfrm>
        </p:spPr>
        <p:txBody>
          <a:bodyPr anchor="b"/>
          <a:lstStyle>
            <a:lvl1pPr>
              <a:defRPr sz="3527"/>
            </a:lvl1pPr>
          </a:lstStyle>
          <a:p>
            <a:r>
              <a:rPr lang="ja-JP" altLang="en-US"/>
              <a:t>マスター タイトルの書式設定</a:t>
            </a:r>
            <a:endParaRPr lang="en-US" dirty="0"/>
          </a:p>
        </p:txBody>
      </p:sp>
      <p:sp>
        <p:nvSpPr>
          <p:cNvPr id="3" name="Content Placeholder 2"/>
          <p:cNvSpPr>
            <a:spLocks noGrp="1"/>
          </p:cNvSpPr>
          <p:nvPr>
            <p:ph idx="1"/>
          </p:nvPr>
        </p:nvSpPr>
        <p:spPr>
          <a:xfrm>
            <a:off x="5353050" y="1088455"/>
            <a:ext cx="4605092"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85874" y="2267902"/>
            <a:ext cx="3924301"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366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85873" y="503978"/>
            <a:ext cx="3962402" cy="1763924"/>
          </a:xfrm>
        </p:spPr>
        <p:txBody>
          <a:bodyPr anchor="b"/>
          <a:lstStyle>
            <a:lvl1pPr>
              <a:defRPr sz="352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07803" y="1088455"/>
            <a:ext cx="455034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85873" y="2267902"/>
            <a:ext cx="39624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263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正方形/長方形 13"/>
          <p:cNvSpPr/>
          <p:nvPr userDrawn="1"/>
        </p:nvSpPr>
        <p:spPr>
          <a:xfrm>
            <a:off x="0" y="0"/>
            <a:ext cx="10691813" cy="75596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1285875" y="402484"/>
            <a:ext cx="8670876"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5" y="2012414"/>
            <a:ext cx="8670876"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85874" y="7006700"/>
            <a:ext cx="1854845"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6031A710-8DCF-41AD-B432-F49C9633E7CA}" type="datetimeFigureOut">
              <a:rPr kumimoji="1" lang="ja-JP" altLang="en-US" smtClean="0"/>
              <a:t>2018/6/15</a:t>
            </a:fld>
            <a:endParaRPr kumimoji="1" lang="ja-JP" altLang="en-US"/>
          </a:p>
        </p:txBody>
      </p:sp>
      <p:sp>
        <p:nvSpPr>
          <p:cNvPr id="5" name="Footer Placeholder 4"/>
          <p:cNvSpPr>
            <a:spLocks noGrp="1"/>
          </p:cNvSpPr>
          <p:nvPr>
            <p:ph type="ftr" sz="quarter" idx="3"/>
          </p:nvPr>
        </p:nvSpPr>
        <p:spPr>
          <a:xfrm>
            <a:off x="3817069"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7820025" y="7006700"/>
            <a:ext cx="2136726"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52307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bg1">
              <a:lumMod val="50000"/>
            </a:schemeClr>
          </a:solidFill>
          <a:latin typeface="メイリオ" panose="020B0604030504040204" pitchFamily="50" charset="-128"/>
          <a:ea typeface="メイリオ" panose="020B0604030504040204" pitchFamily="50" charset="-128"/>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bg1">
              <a:lumMod val="50000"/>
            </a:schemeClr>
          </a:solidFill>
          <a:latin typeface="メイリオ" panose="020B0604030504040204" pitchFamily="50" charset="-128"/>
          <a:ea typeface="メイリオ" panose="020B0604030504040204" pitchFamily="50" charset="-128"/>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bg1">
              <a:lumMod val="50000"/>
            </a:schemeClr>
          </a:solidFill>
          <a:latin typeface="メイリオ" panose="020B0604030504040204" pitchFamily="50" charset="-128"/>
          <a:ea typeface="メイリオ" panose="020B0604030504040204" pitchFamily="50" charset="-128"/>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bg1">
              <a:lumMod val="50000"/>
            </a:schemeClr>
          </a:solidFill>
          <a:latin typeface="メイリオ" panose="020B0604030504040204" pitchFamily="50" charset="-128"/>
          <a:ea typeface="メイリオ" panose="020B0604030504040204" pitchFamily="50" charset="-128"/>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Funana</a:t>
            </a:r>
            <a:endParaRPr kumimoji="1" lang="ja-JP" altLang="en-US"/>
          </a:p>
        </p:txBody>
      </p:sp>
      <p:sp>
        <p:nvSpPr>
          <p:cNvPr id="3" name="サブタイトル 2"/>
          <p:cNvSpPr>
            <a:spLocks noGrp="1"/>
          </p:cNvSpPr>
          <p:nvPr>
            <p:ph type="subTitle" idx="1"/>
          </p:nvPr>
        </p:nvSpPr>
        <p:spPr/>
        <p:txBody>
          <a:bodyPr>
            <a:normAutofit fontScale="92500"/>
          </a:bodyPr>
          <a:lstStyle/>
          <a:p>
            <a:r>
              <a:rPr lang="ja-JP" altLang="en-US"/>
              <a:t>コミュニケーション支援サイト</a:t>
            </a:r>
            <a:r>
              <a:rPr lang="en-US" altLang="ja-JP" dirty="0"/>
              <a:t>〜</a:t>
            </a:r>
            <a:r>
              <a:rPr lang="ja-JP" altLang="en-US"/>
              <a:t>フルーツを添えて</a:t>
            </a:r>
            <a:r>
              <a:rPr lang="en-US" altLang="ja-JP" dirty="0"/>
              <a:t>〜</a:t>
            </a:r>
            <a:endParaRPr kumimoji="1" lang="ja-JP" altLang="en-US"/>
          </a:p>
        </p:txBody>
      </p:sp>
    </p:spTree>
    <p:extLst>
      <p:ext uri="{BB962C8B-B14F-4D97-AF65-F5344CB8AC3E}">
        <p14:creationId xmlns:p14="http://schemas.microsoft.com/office/powerpoint/2010/main" val="373411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FCB7F6-076F-4B0A-81FB-FE1DCD4A9579}"/>
              </a:ext>
            </a:extLst>
          </p:cNvPr>
          <p:cNvSpPr>
            <a:spLocks noGrp="1"/>
          </p:cNvSpPr>
          <p:nvPr>
            <p:ph idx="1"/>
          </p:nvPr>
        </p:nvSpPr>
        <p:spPr>
          <a:xfrm>
            <a:off x="1285874" y="619433"/>
            <a:ext cx="8670877" cy="6189526"/>
          </a:xfrm>
        </p:spPr>
        <p:txBody>
          <a:bodyPr/>
          <a:lstStyle/>
          <a:p>
            <a:endParaRPr kumimoji="1" lang="en-US" altLang="ja-JP" dirty="0"/>
          </a:p>
          <a:p>
            <a:pPr marL="0" indent="0">
              <a:buNone/>
            </a:pPr>
            <a:endParaRPr kumimoji="1" lang="en-US" altLang="ja-JP" dirty="0"/>
          </a:p>
          <a:p>
            <a:r>
              <a:rPr kumimoji="1" lang="ja-JP" altLang="en-US" dirty="0">
                <a:solidFill>
                  <a:schemeClr val="tx1"/>
                </a:solidFill>
              </a:rPr>
              <a:t>仕事の取組みやフォーマルな面</a:t>
            </a:r>
            <a:endParaRPr lang="en-US" altLang="ja-JP" dirty="0">
              <a:solidFill>
                <a:schemeClr val="tx1"/>
              </a:solidFill>
            </a:endParaRPr>
          </a:p>
          <a:p>
            <a:pPr marL="0" indent="0">
              <a:buNone/>
            </a:pPr>
            <a:r>
              <a:rPr lang="ja-JP" altLang="en-US" dirty="0">
                <a:solidFill>
                  <a:schemeClr val="tx1"/>
                </a:solidFill>
              </a:rPr>
              <a:t>　→フルーツの皮で表現</a:t>
            </a:r>
            <a:endParaRPr lang="en-US" altLang="ja-JP" dirty="0">
              <a:solidFill>
                <a:schemeClr val="tx1"/>
              </a:solidFill>
            </a:endParaRPr>
          </a:p>
          <a:p>
            <a:pPr marL="0" indent="0">
              <a:buNone/>
            </a:pPr>
            <a:endParaRPr lang="en-US" altLang="ja-JP" dirty="0"/>
          </a:p>
          <a:p>
            <a:pPr marL="0" indent="0">
              <a:buNone/>
            </a:pPr>
            <a:endParaRPr lang="en-US" altLang="ja-JP" dirty="0"/>
          </a:p>
          <a:p>
            <a:pPr marL="0" indent="0">
              <a:buNone/>
            </a:pPr>
            <a:endParaRPr lang="en-US" altLang="ja-JP" dirty="0"/>
          </a:p>
          <a:p>
            <a:r>
              <a:rPr lang="ja-JP" altLang="en-US" dirty="0">
                <a:solidFill>
                  <a:schemeClr val="bg1">
                    <a:lumMod val="65000"/>
                  </a:schemeClr>
                </a:solidFill>
              </a:rPr>
              <a:t>プライベートや趣味</a:t>
            </a:r>
            <a:endParaRPr lang="en-US" altLang="ja-JP" dirty="0">
              <a:solidFill>
                <a:schemeClr val="bg1">
                  <a:lumMod val="65000"/>
                </a:schemeClr>
              </a:solidFill>
            </a:endParaRPr>
          </a:p>
          <a:p>
            <a:pPr marL="0" indent="0">
              <a:buNone/>
            </a:pPr>
            <a:r>
              <a:rPr lang="ja-JP" altLang="en-US" dirty="0">
                <a:solidFill>
                  <a:schemeClr val="bg1">
                    <a:lumMod val="65000"/>
                  </a:schemeClr>
                </a:solidFill>
              </a:rPr>
              <a:t>　→フルーツの実で表現</a:t>
            </a:r>
            <a:endParaRPr lang="en-US" altLang="ja-JP" dirty="0">
              <a:solidFill>
                <a:schemeClr val="bg1">
                  <a:lumMod val="65000"/>
                </a:schemeClr>
              </a:solidFill>
            </a:endParaRPr>
          </a:p>
        </p:txBody>
      </p:sp>
    </p:spTree>
    <p:extLst>
      <p:ext uri="{BB962C8B-B14F-4D97-AF65-F5344CB8AC3E}">
        <p14:creationId xmlns:p14="http://schemas.microsoft.com/office/powerpoint/2010/main" val="208465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FCB7F6-076F-4B0A-81FB-FE1DCD4A9579}"/>
              </a:ext>
            </a:extLst>
          </p:cNvPr>
          <p:cNvSpPr>
            <a:spLocks noGrp="1"/>
          </p:cNvSpPr>
          <p:nvPr>
            <p:ph idx="1"/>
          </p:nvPr>
        </p:nvSpPr>
        <p:spPr>
          <a:xfrm>
            <a:off x="1285874" y="619433"/>
            <a:ext cx="8670877" cy="6189526"/>
          </a:xfrm>
        </p:spPr>
        <p:txBody>
          <a:bodyPr/>
          <a:lstStyle/>
          <a:p>
            <a:endParaRPr kumimoji="1" lang="en-US" altLang="ja-JP" dirty="0"/>
          </a:p>
          <a:p>
            <a:pPr marL="0" indent="0">
              <a:buNone/>
            </a:pPr>
            <a:endParaRPr kumimoji="1" lang="en-US" altLang="ja-JP" dirty="0"/>
          </a:p>
          <a:p>
            <a:r>
              <a:rPr kumimoji="1" lang="ja-JP" altLang="en-US" dirty="0">
                <a:solidFill>
                  <a:schemeClr val="bg1">
                    <a:lumMod val="75000"/>
                  </a:schemeClr>
                </a:solidFill>
              </a:rPr>
              <a:t>仕事の取組みやフォーマルな面</a:t>
            </a:r>
            <a:endParaRPr lang="en-US" altLang="ja-JP" dirty="0">
              <a:solidFill>
                <a:schemeClr val="bg1">
                  <a:lumMod val="75000"/>
                </a:schemeClr>
              </a:solidFill>
            </a:endParaRPr>
          </a:p>
          <a:p>
            <a:pPr marL="0" indent="0">
              <a:buNone/>
            </a:pPr>
            <a:r>
              <a:rPr lang="ja-JP" altLang="en-US" dirty="0">
                <a:solidFill>
                  <a:schemeClr val="bg1">
                    <a:lumMod val="75000"/>
                  </a:schemeClr>
                </a:solidFill>
              </a:rPr>
              <a:t>　→フルーツの皮で表現</a:t>
            </a:r>
            <a:endParaRPr lang="en-US" altLang="ja-JP" dirty="0">
              <a:solidFill>
                <a:schemeClr val="bg1">
                  <a:lumMod val="75000"/>
                </a:schemeClr>
              </a:solidFill>
            </a:endParaRPr>
          </a:p>
          <a:p>
            <a:pPr marL="0" indent="0">
              <a:buNone/>
            </a:pPr>
            <a:endParaRPr lang="en-US" altLang="ja-JP" dirty="0"/>
          </a:p>
          <a:p>
            <a:pPr marL="0" indent="0">
              <a:buNone/>
            </a:pPr>
            <a:endParaRPr lang="en-US" altLang="ja-JP" dirty="0"/>
          </a:p>
          <a:p>
            <a:pPr marL="0" indent="0">
              <a:buNone/>
            </a:pPr>
            <a:endParaRPr lang="en-US" altLang="ja-JP" dirty="0"/>
          </a:p>
          <a:p>
            <a:r>
              <a:rPr lang="ja-JP" altLang="en-US" dirty="0">
                <a:solidFill>
                  <a:schemeClr val="tx1"/>
                </a:solidFill>
              </a:rPr>
              <a:t>プライベートや趣味</a:t>
            </a:r>
            <a:endParaRPr lang="en-US" altLang="ja-JP" dirty="0">
              <a:solidFill>
                <a:schemeClr val="tx1"/>
              </a:solidFill>
            </a:endParaRPr>
          </a:p>
          <a:p>
            <a:pPr marL="0" indent="0">
              <a:buNone/>
            </a:pPr>
            <a:r>
              <a:rPr lang="ja-JP" altLang="en-US" dirty="0">
                <a:solidFill>
                  <a:schemeClr val="tx1"/>
                </a:solidFill>
              </a:rPr>
              <a:t>　→フルーツの実で表現</a:t>
            </a:r>
            <a:endParaRPr lang="en-US" altLang="ja-JP" dirty="0">
              <a:solidFill>
                <a:schemeClr val="tx1"/>
              </a:solidFill>
            </a:endParaRPr>
          </a:p>
        </p:txBody>
      </p:sp>
    </p:spTree>
    <p:extLst>
      <p:ext uri="{BB962C8B-B14F-4D97-AF65-F5344CB8AC3E}">
        <p14:creationId xmlns:p14="http://schemas.microsoft.com/office/powerpoint/2010/main" val="371902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lang="en-US" altLang="ja-JP" sz="5400" dirty="0" err="1"/>
              <a:t>Funana</a:t>
            </a:r>
            <a:r>
              <a:rPr lang="ja-JP" altLang="en-US" sz="5400" dirty="0"/>
              <a:t>の使用</a:t>
            </a:r>
            <a:endParaRPr kumimoji="1" lang="ja-JP" altLang="en-US" sz="5400" dirty="0"/>
          </a:p>
        </p:txBody>
      </p:sp>
    </p:spTree>
    <p:extLst>
      <p:ext uri="{BB962C8B-B14F-4D97-AF65-F5344CB8AC3E}">
        <p14:creationId xmlns:p14="http://schemas.microsoft.com/office/powerpoint/2010/main" val="222720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en-US" altLang="ja-JP" sz="5400" dirty="0" err="1"/>
              <a:t>Funana</a:t>
            </a:r>
            <a:r>
              <a:rPr kumimoji="1" lang="ja-JP" altLang="en-US" sz="5400"/>
              <a:t>の活用</a:t>
            </a:r>
          </a:p>
        </p:txBody>
      </p:sp>
    </p:spTree>
    <p:extLst>
      <p:ext uri="{BB962C8B-B14F-4D97-AF65-F5344CB8AC3E}">
        <p14:creationId xmlns:p14="http://schemas.microsoft.com/office/powerpoint/2010/main" val="21097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名刺に</a:t>
            </a:r>
            <a:r>
              <a:rPr kumimoji="1" lang="en-US" altLang="ja-JP" sz="5400" dirty="0"/>
              <a:t>QR</a:t>
            </a:r>
            <a:r>
              <a:rPr kumimoji="1" lang="ja-JP" altLang="en-US" sz="5400"/>
              <a:t>コードを印字</a:t>
            </a:r>
          </a:p>
        </p:txBody>
      </p:sp>
    </p:spTree>
    <p:extLst>
      <p:ext uri="{BB962C8B-B14F-4D97-AF65-F5344CB8AC3E}">
        <p14:creationId xmlns:p14="http://schemas.microsoft.com/office/powerpoint/2010/main" val="348526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1D25A8DB-8233-44C4-8427-892F1B5550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7241" y="1180305"/>
            <a:ext cx="7357329" cy="5199063"/>
          </a:xfrm>
        </p:spPr>
      </p:pic>
    </p:spTree>
    <p:extLst>
      <p:ext uri="{BB962C8B-B14F-4D97-AF65-F5344CB8AC3E}">
        <p14:creationId xmlns:p14="http://schemas.microsoft.com/office/powerpoint/2010/main" val="175679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372519-07AA-4FD0-976C-A5DFAF5FEBDA}"/>
              </a:ext>
            </a:extLst>
          </p:cNvPr>
          <p:cNvSpPr>
            <a:spLocks noGrp="1"/>
          </p:cNvSpPr>
          <p:nvPr>
            <p:ph idx="1"/>
          </p:nvPr>
        </p:nvSpPr>
        <p:spPr>
          <a:xfrm>
            <a:off x="1010467" y="633455"/>
            <a:ext cx="8670877" cy="6292764"/>
          </a:xfrm>
        </p:spPr>
        <p:txBody>
          <a:bodyPr>
            <a:normAutofit/>
          </a:bodyPr>
          <a:lstStyle/>
          <a:p>
            <a:r>
              <a:rPr lang="ja-JP" altLang="en-US" dirty="0"/>
              <a:t>ミックスジュース</a:t>
            </a:r>
            <a:endParaRPr lang="en-US" altLang="ja-JP" dirty="0"/>
          </a:p>
          <a:p>
            <a:endParaRPr lang="en-US" altLang="ja-JP" dirty="0"/>
          </a:p>
          <a:p>
            <a:endParaRPr lang="en-US" altLang="ja-JP" dirty="0"/>
          </a:p>
          <a:p>
            <a:r>
              <a:rPr lang="ja-JP" altLang="en-US" dirty="0"/>
              <a:t>果実園</a:t>
            </a:r>
            <a:endParaRPr lang="en-US" altLang="ja-JP" dirty="0"/>
          </a:p>
          <a:p>
            <a:endParaRPr lang="en-US" altLang="ja-JP" dirty="0"/>
          </a:p>
          <a:p>
            <a:endParaRPr lang="en-US" altLang="ja-JP" dirty="0"/>
          </a:p>
          <a:p>
            <a:r>
              <a:rPr kumimoji="1" lang="ja-JP" altLang="en-US" dirty="0"/>
              <a:t>フルーツバスケット</a:t>
            </a:r>
            <a:endParaRPr kumimoji="1" lang="en-US" altLang="ja-JP" dirty="0"/>
          </a:p>
          <a:p>
            <a:endParaRPr lang="en-US" altLang="ja-JP" dirty="0"/>
          </a:p>
          <a:p>
            <a:endParaRPr lang="en-US" altLang="ja-JP" dirty="0"/>
          </a:p>
          <a:p>
            <a:r>
              <a:rPr kumimoji="1" lang="ja-JP" altLang="en-US" dirty="0"/>
              <a:t>フルーツサンド</a:t>
            </a:r>
          </a:p>
        </p:txBody>
      </p:sp>
    </p:spTree>
    <p:extLst>
      <p:ext uri="{BB962C8B-B14F-4D97-AF65-F5344CB8AC3E}">
        <p14:creationId xmlns:p14="http://schemas.microsoft.com/office/powerpoint/2010/main" val="73787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372519-07AA-4FD0-976C-A5DFAF5FEBDA}"/>
              </a:ext>
            </a:extLst>
          </p:cNvPr>
          <p:cNvSpPr>
            <a:spLocks noGrp="1"/>
          </p:cNvSpPr>
          <p:nvPr>
            <p:ph idx="1"/>
          </p:nvPr>
        </p:nvSpPr>
        <p:spPr>
          <a:xfrm>
            <a:off x="1010467" y="633455"/>
            <a:ext cx="8670877" cy="6292764"/>
          </a:xfrm>
        </p:spPr>
        <p:txBody>
          <a:bodyPr>
            <a:normAutofit/>
          </a:bodyPr>
          <a:lstStyle/>
          <a:p>
            <a:r>
              <a:rPr lang="ja-JP" altLang="en-US" dirty="0">
                <a:solidFill>
                  <a:schemeClr val="tx1"/>
                </a:solidFill>
              </a:rPr>
              <a:t>ミックスジュース</a:t>
            </a:r>
            <a:endParaRPr kumimoji="1" lang="en-US" altLang="ja-JP" dirty="0">
              <a:solidFill>
                <a:schemeClr val="tx1"/>
              </a:solidFill>
            </a:endParaRPr>
          </a:p>
          <a:p>
            <a:endParaRPr lang="en-US" altLang="ja-JP" dirty="0"/>
          </a:p>
          <a:p>
            <a:endParaRPr lang="en-US" altLang="ja-JP" dirty="0"/>
          </a:p>
          <a:p>
            <a:r>
              <a:rPr lang="ja-JP" altLang="en-US" dirty="0">
                <a:solidFill>
                  <a:schemeClr val="bg1">
                    <a:lumMod val="75000"/>
                  </a:schemeClr>
                </a:solidFill>
              </a:rPr>
              <a:t>果実園</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kumimoji="1" lang="ja-JP" altLang="en-US" dirty="0">
                <a:solidFill>
                  <a:schemeClr val="bg1">
                    <a:lumMod val="75000"/>
                  </a:schemeClr>
                </a:solidFill>
              </a:rPr>
              <a:t>フルーツバスケット</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kumimoji="1" lang="ja-JP" altLang="en-US" dirty="0">
                <a:solidFill>
                  <a:schemeClr val="bg1">
                    <a:lumMod val="75000"/>
                  </a:schemeClr>
                </a:solidFill>
              </a:rPr>
              <a:t>フルーツサンド</a:t>
            </a:r>
          </a:p>
        </p:txBody>
      </p:sp>
    </p:spTree>
    <p:extLst>
      <p:ext uri="{BB962C8B-B14F-4D97-AF65-F5344CB8AC3E}">
        <p14:creationId xmlns:p14="http://schemas.microsoft.com/office/powerpoint/2010/main" val="410906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F29B8AD-8F4F-4AF4-AAF9-74B82BD48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881" y="946149"/>
            <a:ext cx="8020050" cy="5667375"/>
          </a:xfrm>
          <a:prstGeom prst="rect">
            <a:avLst/>
          </a:prstGeom>
        </p:spPr>
      </p:pic>
    </p:spTree>
    <p:extLst>
      <p:ext uri="{BB962C8B-B14F-4D97-AF65-F5344CB8AC3E}">
        <p14:creationId xmlns:p14="http://schemas.microsoft.com/office/powerpoint/2010/main" val="231993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372519-07AA-4FD0-976C-A5DFAF5FEBDA}"/>
              </a:ext>
            </a:extLst>
          </p:cNvPr>
          <p:cNvSpPr>
            <a:spLocks noGrp="1"/>
          </p:cNvSpPr>
          <p:nvPr>
            <p:ph idx="1"/>
          </p:nvPr>
        </p:nvSpPr>
        <p:spPr>
          <a:xfrm>
            <a:off x="1010467" y="633455"/>
            <a:ext cx="8670877" cy="6292764"/>
          </a:xfrm>
        </p:spPr>
        <p:txBody>
          <a:bodyPr>
            <a:normAutofit/>
          </a:bodyPr>
          <a:lstStyle/>
          <a:p>
            <a:r>
              <a:rPr lang="ja-JP" altLang="en-US" dirty="0">
                <a:solidFill>
                  <a:schemeClr val="bg1">
                    <a:lumMod val="75000"/>
                  </a:schemeClr>
                </a:solidFill>
              </a:rPr>
              <a:t>ミックスジュース</a:t>
            </a:r>
            <a:endParaRPr kumimoji="1" lang="en-US" altLang="ja-JP" dirty="0">
              <a:solidFill>
                <a:schemeClr val="bg1">
                  <a:lumMod val="75000"/>
                </a:schemeClr>
              </a:solidFill>
            </a:endParaRPr>
          </a:p>
          <a:p>
            <a:endParaRPr lang="en-US" altLang="ja-JP" dirty="0"/>
          </a:p>
          <a:p>
            <a:endParaRPr lang="en-US" altLang="ja-JP" dirty="0"/>
          </a:p>
          <a:p>
            <a:r>
              <a:rPr lang="ja-JP" altLang="en-US" dirty="0">
                <a:solidFill>
                  <a:schemeClr val="tx1"/>
                </a:solidFill>
              </a:rPr>
              <a:t>果実園</a:t>
            </a:r>
            <a:endParaRPr kumimoji="1" lang="en-US" altLang="ja-JP" dirty="0">
              <a:solidFill>
                <a:schemeClr val="tx1"/>
              </a:solidFill>
            </a:endParaRPr>
          </a:p>
          <a:p>
            <a:endParaRPr lang="en-US" altLang="ja-JP" dirty="0"/>
          </a:p>
          <a:p>
            <a:endParaRPr lang="en-US" altLang="ja-JP" dirty="0"/>
          </a:p>
          <a:p>
            <a:r>
              <a:rPr kumimoji="1" lang="ja-JP" altLang="en-US" dirty="0">
                <a:solidFill>
                  <a:schemeClr val="bg1">
                    <a:lumMod val="75000"/>
                  </a:schemeClr>
                </a:solidFill>
              </a:rPr>
              <a:t>フルーツバスケット</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kumimoji="1" lang="ja-JP" altLang="en-US" dirty="0">
                <a:solidFill>
                  <a:schemeClr val="bg1">
                    <a:lumMod val="75000"/>
                  </a:schemeClr>
                </a:solidFill>
              </a:rPr>
              <a:t>フルーツサンド</a:t>
            </a:r>
          </a:p>
        </p:txBody>
      </p:sp>
    </p:spTree>
    <p:extLst>
      <p:ext uri="{BB962C8B-B14F-4D97-AF65-F5344CB8AC3E}">
        <p14:creationId xmlns:p14="http://schemas.microsoft.com/office/powerpoint/2010/main" val="118759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42D27-86DD-4F76-BBB0-305F077A37C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4A615E1-A15B-466B-8AC0-D4257550260D}"/>
              </a:ext>
            </a:extLst>
          </p:cNvPr>
          <p:cNvSpPr>
            <a:spLocks noGrp="1"/>
          </p:cNvSpPr>
          <p:nvPr>
            <p:ph idx="1"/>
          </p:nvPr>
        </p:nvSpPr>
        <p:spPr/>
        <p:txBody>
          <a:bodyPr/>
          <a:lstStyle/>
          <a:p>
            <a:r>
              <a:rPr kumimoji="1" lang="ja-JP" altLang="en-US" dirty="0"/>
              <a:t>コンセプト</a:t>
            </a:r>
            <a:endParaRPr kumimoji="1" lang="en-US" altLang="ja-JP" dirty="0"/>
          </a:p>
          <a:p>
            <a:r>
              <a:rPr lang="ja-JP" altLang="en-US" dirty="0"/>
              <a:t>使用方法</a:t>
            </a:r>
            <a:endParaRPr lang="en-US" altLang="ja-JP" dirty="0"/>
          </a:p>
          <a:p>
            <a:r>
              <a:rPr kumimoji="1" lang="ja-JP" altLang="en-US" dirty="0"/>
              <a:t>活用方法</a:t>
            </a:r>
            <a:endParaRPr kumimoji="1" lang="en-US" altLang="ja-JP" dirty="0"/>
          </a:p>
          <a:p>
            <a:r>
              <a:rPr lang="ja-JP" altLang="en-US" dirty="0"/>
              <a:t>まとめ</a:t>
            </a:r>
            <a:endParaRPr lang="en-US" altLang="ja-JP" dirty="0"/>
          </a:p>
          <a:p>
            <a:r>
              <a:rPr kumimoji="1" lang="ja-JP" altLang="en-US" dirty="0"/>
              <a:t>質疑応答</a:t>
            </a:r>
          </a:p>
        </p:txBody>
      </p:sp>
    </p:spTree>
    <p:extLst>
      <p:ext uri="{BB962C8B-B14F-4D97-AF65-F5344CB8AC3E}">
        <p14:creationId xmlns:p14="http://schemas.microsoft.com/office/powerpoint/2010/main" val="4082081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FA36CBE-F87E-4899-9AF7-39CDBAC05E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1295" y="4295468"/>
            <a:ext cx="2371198" cy="2361318"/>
          </a:xfrm>
        </p:spPr>
      </p:pic>
      <p:pic>
        <p:nvPicPr>
          <p:cNvPr id="7" name="図 6">
            <a:extLst>
              <a:ext uri="{FF2B5EF4-FFF2-40B4-BE49-F238E27FC236}">
                <a16:creationId xmlns:a16="http://schemas.microsoft.com/office/drawing/2014/main" id="{2B725FCF-7E70-4B61-BF45-80AE04EC2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457" y="257492"/>
            <a:ext cx="3145263" cy="2237727"/>
          </a:xfrm>
          <a:prstGeom prst="rect">
            <a:avLst/>
          </a:prstGeom>
        </p:spPr>
      </p:pic>
      <p:pic>
        <p:nvPicPr>
          <p:cNvPr id="11" name="図 10">
            <a:extLst>
              <a:ext uri="{FF2B5EF4-FFF2-40B4-BE49-F238E27FC236}">
                <a16:creationId xmlns:a16="http://schemas.microsoft.com/office/drawing/2014/main" id="{F6179CCD-6915-4A21-807A-1EC8C34B73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3613" y="4219010"/>
            <a:ext cx="5363107" cy="2437776"/>
          </a:xfrm>
          <a:prstGeom prst="rect">
            <a:avLst/>
          </a:prstGeom>
        </p:spPr>
      </p:pic>
      <p:pic>
        <p:nvPicPr>
          <p:cNvPr id="13" name="図 12">
            <a:extLst>
              <a:ext uri="{FF2B5EF4-FFF2-40B4-BE49-F238E27FC236}">
                <a16:creationId xmlns:a16="http://schemas.microsoft.com/office/drawing/2014/main" id="{61D25E41-B0BA-4655-BA71-605ABD4FB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1295" y="257492"/>
            <a:ext cx="5363108" cy="3573171"/>
          </a:xfrm>
          <a:prstGeom prst="rect">
            <a:avLst/>
          </a:prstGeom>
        </p:spPr>
      </p:pic>
    </p:spTree>
    <p:extLst>
      <p:ext uri="{BB962C8B-B14F-4D97-AF65-F5344CB8AC3E}">
        <p14:creationId xmlns:p14="http://schemas.microsoft.com/office/powerpoint/2010/main" val="28986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372519-07AA-4FD0-976C-A5DFAF5FEBDA}"/>
              </a:ext>
            </a:extLst>
          </p:cNvPr>
          <p:cNvSpPr>
            <a:spLocks noGrp="1"/>
          </p:cNvSpPr>
          <p:nvPr>
            <p:ph idx="1"/>
          </p:nvPr>
        </p:nvSpPr>
        <p:spPr>
          <a:xfrm>
            <a:off x="1010467" y="633455"/>
            <a:ext cx="8670877" cy="6292764"/>
          </a:xfrm>
        </p:spPr>
        <p:txBody>
          <a:bodyPr>
            <a:normAutofit/>
          </a:bodyPr>
          <a:lstStyle/>
          <a:p>
            <a:r>
              <a:rPr lang="ja-JP" altLang="en-US" dirty="0">
                <a:solidFill>
                  <a:schemeClr val="bg1">
                    <a:lumMod val="75000"/>
                  </a:schemeClr>
                </a:solidFill>
              </a:rPr>
              <a:t>ミックスジュース</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lang="ja-JP" altLang="en-US" dirty="0">
                <a:solidFill>
                  <a:schemeClr val="bg1">
                    <a:lumMod val="75000"/>
                  </a:schemeClr>
                </a:solidFill>
              </a:rPr>
              <a:t>果実園</a:t>
            </a:r>
            <a:endParaRPr kumimoji="1" lang="en-US" altLang="ja-JP" dirty="0">
              <a:solidFill>
                <a:schemeClr val="bg1">
                  <a:lumMod val="75000"/>
                </a:schemeClr>
              </a:solidFill>
            </a:endParaRPr>
          </a:p>
          <a:p>
            <a:endParaRPr lang="en-US" altLang="ja-JP" dirty="0"/>
          </a:p>
          <a:p>
            <a:endParaRPr lang="en-US" altLang="ja-JP" dirty="0"/>
          </a:p>
          <a:p>
            <a:r>
              <a:rPr kumimoji="1" lang="ja-JP" altLang="en-US" dirty="0">
                <a:solidFill>
                  <a:schemeClr val="tx1"/>
                </a:solidFill>
              </a:rPr>
              <a:t>フルーツバスケット</a:t>
            </a:r>
            <a:endParaRPr kumimoji="1" lang="en-US" altLang="ja-JP" dirty="0">
              <a:solidFill>
                <a:schemeClr val="tx1"/>
              </a:solidFill>
            </a:endParaRPr>
          </a:p>
          <a:p>
            <a:endParaRPr lang="en-US" altLang="ja-JP" dirty="0"/>
          </a:p>
          <a:p>
            <a:endParaRPr lang="en-US" altLang="ja-JP" dirty="0"/>
          </a:p>
          <a:p>
            <a:r>
              <a:rPr kumimoji="1" lang="ja-JP" altLang="en-US" dirty="0">
                <a:solidFill>
                  <a:schemeClr val="bg1">
                    <a:lumMod val="75000"/>
                  </a:schemeClr>
                </a:solidFill>
              </a:rPr>
              <a:t>フルーツサンド</a:t>
            </a:r>
          </a:p>
        </p:txBody>
      </p:sp>
    </p:spTree>
    <p:extLst>
      <p:ext uri="{BB962C8B-B14F-4D97-AF65-F5344CB8AC3E}">
        <p14:creationId xmlns:p14="http://schemas.microsoft.com/office/powerpoint/2010/main" val="3368627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372519-07AA-4FD0-976C-A5DFAF5FEBDA}"/>
              </a:ext>
            </a:extLst>
          </p:cNvPr>
          <p:cNvSpPr>
            <a:spLocks noGrp="1"/>
          </p:cNvSpPr>
          <p:nvPr>
            <p:ph idx="1"/>
          </p:nvPr>
        </p:nvSpPr>
        <p:spPr>
          <a:xfrm>
            <a:off x="1010467" y="633455"/>
            <a:ext cx="8670877" cy="6292764"/>
          </a:xfrm>
        </p:spPr>
        <p:txBody>
          <a:bodyPr>
            <a:normAutofit/>
          </a:bodyPr>
          <a:lstStyle/>
          <a:p>
            <a:r>
              <a:rPr lang="ja-JP" altLang="en-US" dirty="0">
                <a:solidFill>
                  <a:schemeClr val="bg1">
                    <a:lumMod val="75000"/>
                  </a:schemeClr>
                </a:solidFill>
              </a:rPr>
              <a:t>ミックスジュース</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lang="ja-JP" altLang="en-US" dirty="0">
                <a:solidFill>
                  <a:schemeClr val="bg1">
                    <a:lumMod val="75000"/>
                  </a:schemeClr>
                </a:solidFill>
              </a:rPr>
              <a:t>果実園</a:t>
            </a:r>
            <a:endParaRPr kumimoji="1" lang="en-US" altLang="ja-JP" dirty="0">
              <a:solidFill>
                <a:schemeClr val="bg1">
                  <a:lumMod val="75000"/>
                </a:schemeClr>
              </a:solidFill>
            </a:endParaRPr>
          </a:p>
          <a:p>
            <a:endParaRPr lang="en-US" altLang="ja-JP" dirty="0">
              <a:solidFill>
                <a:schemeClr val="bg1">
                  <a:lumMod val="75000"/>
                </a:schemeClr>
              </a:solidFill>
            </a:endParaRPr>
          </a:p>
          <a:p>
            <a:endParaRPr lang="en-US" altLang="ja-JP" dirty="0">
              <a:solidFill>
                <a:schemeClr val="bg1">
                  <a:lumMod val="75000"/>
                </a:schemeClr>
              </a:solidFill>
            </a:endParaRPr>
          </a:p>
          <a:p>
            <a:r>
              <a:rPr kumimoji="1" lang="ja-JP" altLang="en-US" dirty="0">
                <a:solidFill>
                  <a:schemeClr val="bg1">
                    <a:lumMod val="75000"/>
                  </a:schemeClr>
                </a:solidFill>
              </a:rPr>
              <a:t>フルーツバスケット</a:t>
            </a:r>
            <a:endParaRPr kumimoji="1" lang="en-US" altLang="ja-JP" dirty="0">
              <a:solidFill>
                <a:schemeClr val="bg1">
                  <a:lumMod val="75000"/>
                </a:schemeClr>
              </a:solidFill>
            </a:endParaRPr>
          </a:p>
          <a:p>
            <a:endParaRPr lang="en-US" altLang="ja-JP" dirty="0"/>
          </a:p>
          <a:p>
            <a:endParaRPr lang="en-US" altLang="ja-JP" dirty="0"/>
          </a:p>
          <a:p>
            <a:r>
              <a:rPr kumimoji="1" lang="ja-JP" altLang="en-US" dirty="0">
                <a:solidFill>
                  <a:schemeClr val="tx1"/>
                </a:solidFill>
              </a:rPr>
              <a:t>フルーツサンド</a:t>
            </a:r>
          </a:p>
        </p:txBody>
      </p:sp>
    </p:spTree>
    <p:extLst>
      <p:ext uri="{BB962C8B-B14F-4D97-AF65-F5344CB8AC3E}">
        <p14:creationId xmlns:p14="http://schemas.microsoft.com/office/powerpoint/2010/main" val="370963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10468" y="3049243"/>
            <a:ext cx="8670876" cy="1461188"/>
          </a:xfrm>
        </p:spPr>
        <p:txBody>
          <a:bodyPr>
            <a:normAutofit/>
          </a:bodyPr>
          <a:lstStyle/>
          <a:p>
            <a:pPr algn="ctr"/>
            <a:r>
              <a:rPr kumimoji="1" lang="ja-JP" altLang="en-US" sz="5400" dirty="0"/>
              <a:t>まとめ</a:t>
            </a:r>
          </a:p>
        </p:txBody>
      </p:sp>
    </p:spTree>
    <p:extLst>
      <p:ext uri="{BB962C8B-B14F-4D97-AF65-F5344CB8AC3E}">
        <p14:creationId xmlns:p14="http://schemas.microsoft.com/office/powerpoint/2010/main" val="391371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dirty="0">
                <a:solidFill>
                  <a:srgbClr val="FF0000"/>
                </a:solidFill>
              </a:rPr>
              <a:t>コミュニケーションの促進</a:t>
            </a:r>
          </a:p>
        </p:txBody>
      </p:sp>
    </p:spTree>
    <p:extLst>
      <p:ext uri="{BB962C8B-B14F-4D97-AF65-F5344CB8AC3E}">
        <p14:creationId xmlns:p14="http://schemas.microsoft.com/office/powerpoint/2010/main" val="25768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4C571-D5DC-474E-8E7E-2809BD27E20E}"/>
              </a:ext>
            </a:extLst>
          </p:cNvPr>
          <p:cNvSpPr>
            <a:spLocks noGrp="1"/>
          </p:cNvSpPr>
          <p:nvPr>
            <p:ph type="title"/>
          </p:nvPr>
        </p:nvSpPr>
        <p:spPr>
          <a:xfrm>
            <a:off x="1010468" y="3049243"/>
            <a:ext cx="8670876" cy="1461188"/>
          </a:xfrm>
        </p:spPr>
        <p:txBody>
          <a:bodyPr>
            <a:normAutofit/>
          </a:bodyPr>
          <a:lstStyle/>
          <a:p>
            <a:pPr algn="ctr"/>
            <a:r>
              <a:rPr kumimoji="1" lang="ja-JP" altLang="en-US" sz="4400" dirty="0"/>
              <a:t>ご清聴ありがとうございました</a:t>
            </a:r>
          </a:p>
        </p:txBody>
      </p:sp>
    </p:spTree>
    <p:extLst>
      <p:ext uri="{BB962C8B-B14F-4D97-AF65-F5344CB8AC3E}">
        <p14:creationId xmlns:p14="http://schemas.microsoft.com/office/powerpoint/2010/main" val="132912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7062" y="2934670"/>
            <a:ext cx="8670876" cy="1461188"/>
          </a:xfrm>
        </p:spPr>
        <p:txBody>
          <a:bodyPr>
            <a:normAutofit/>
          </a:bodyPr>
          <a:lstStyle/>
          <a:p>
            <a:pPr algn="ctr"/>
            <a:r>
              <a:rPr kumimoji="1" lang="ja-JP" altLang="en-US" sz="5400"/>
              <a:t>コンセプト</a:t>
            </a:r>
          </a:p>
        </p:txBody>
      </p:sp>
    </p:spTree>
    <p:extLst>
      <p:ext uri="{BB962C8B-B14F-4D97-AF65-F5344CB8AC3E}">
        <p14:creationId xmlns:p14="http://schemas.microsoft.com/office/powerpoint/2010/main" val="149878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4696" y="3158119"/>
            <a:ext cx="9152353" cy="1243436"/>
          </a:xfrm>
        </p:spPr>
        <p:txBody>
          <a:bodyPr>
            <a:normAutofit/>
          </a:bodyPr>
          <a:lstStyle/>
          <a:p>
            <a:pPr algn="ctr"/>
            <a:r>
              <a:rPr kumimoji="1" lang="ja-JP" altLang="en-US" sz="4800" dirty="0"/>
              <a:t>フルーツ</a:t>
            </a:r>
            <a:r>
              <a:rPr kumimoji="1" lang="en-US" altLang="ja-JP" sz="4800" dirty="0"/>
              <a:t> </a:t>
            </a:r>
            <a:r>
              <a:rPr kumimoji="1" lang="ja-JP" altLang="en-US" sz="4800" dirty="0">
                <a:solidFill>
                  <a:srgbClr val="FF0000"/>
                </a:solidFill>
              </a:rPr>
              <a:t>✖</a:t>
            </a:r>
            <a:r>
              <a:rPr kumimoji="1" lang="en-US" altLang="ja-JP" sz="4800" dirty="0">
                <a:solidFill>
                  <a:srgbClr val="FF0000"/>
                </a:solidFill>
              </a:rPr>
              <a:t> </a:t>
            </a:r>
            <a:r>
              <a:rPr kumimoji="1" lang="ja-JP" altLang="en-US" sz="4800" dirty="0"/>
              <a:t>コミュニケーション</a:t>
            </a:r>
          </a:p>
        </p:txBody>
      </p:sp>
      <p:pic>
        <p:nvPicPr>
          <p:cNvPr id="4" name="図 3"/>
          <p:cNvPicPr>
            <a:picLocks noChangeAspect="1"/>
          </p:cNvPicPr>
          <p:nvPr/>
        </p:nvPicPr>
        <p:blipFill>
          <a:blip r:embed="rId3">
            <a:extLst>
              <a:ext uri="{BEBA8EAE-BF5A-486C-A8C5-ECC9F3942E4B}">
                <a14:imgProps xmlns:a14="http://schemas.microsoft.com/office/drawing/2010/main">
                  <a14:imgLayer r:embed="rId4">
                    <a14:imgEffect>
                      <a14:backgroundRemoval t="10000" b="90000" l="889" r="98000">
                        <a14:foregroundMark x1="16444" y1="46842" x2="16444" y2="46842"/>
                        <a14:foregroundMark x1="16889" y1="33421" x2="16889" y2="33421"/>
                        <a14:foregroundMark x1="23556" y1="67368" x2="23556" y2="67368"/>
                        <a14:foregroundMark x1="52000" y1="51053" x2="52000" y2="51053"/>
                        <a14:foregroundMark x1="7778" y1="55526" x2="7778" y2="55526"/>
                        <a14:foregroundMark x1="11778" y1="53421" x2="11778" y2="53421"/>
                        <a14:foregroundMark x1="4889" y1="55789" x2="4889" y2="55789"/>
                      </a14:backgroundRemoval>
                    </a14:imgEffect>
                  </a14:imgLayer>
                </a14:imgProps>
              </a:ext>
              <a:ext uri="{28A0092B-C50C-407E-A947-70E740481C1C}">
                <a14:useLocalDpi xmlns:a14="http://schemas.microsoft.com/office/drawing/2010/main" val="0"/>
              </a:ext>
            </a:extLst>
          </a:blip>
          <a:stretch>
            <a:fillRect/>
          </a:stretch>
        </p:blipFill>
        <p:spPr>
          <a:xfrm>
            <a:off x="6710516" y="4525481"/>
            <a:ext cx="2843465" cy="2401148"/>
          </a:xfrm>
          <a:prstGeom prst="rect">
            <a:avLst/>
          </a:prstGeom>
        </p:spPr>
      </p:pic>
    </p:spTree>
    <p:extLst>
      <p:ext uri="{BB962C8B-B14F-4D97-AF65-F5344CB8AC3E}">
        <p14:creationId xmlns:p14="http://schemas.microsoft.com/office/powerpoint/2010/main" val="64466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fontScale="90000"/>
          </a:bodyPr>
          <a:lstStyle/>
          <a:p>
            <a:pPr algn="ctr"/>
            <a:r>
              <a:rPr kumimoji="1" lang="ja-JP" altLang="en-US" sz="5400" dirty="0"/>
              <a:t>グループワーク</a:t>
            </a:r>
            <a:r>
              <a:rPr lang="ja-JP" altLang="en-US" sz="5400" dirty="0"/>
              <a:t>で仕事がうまくいかない</a:t>
            </a:r>
            <a:endParaRPr kumimoji="1" lang="ja-JP" altLang="en-US" sz="5400" dirty="0"/>
          </a:p>
        </p:txBody>
      </p:sp>
    </p:spTree>
    <p:extLst>
      <p:ext uri="{BB962C8B-B14F-4D97-AF65-F5344CB8AC3E}">
        <p14:creationId xmlns:p14="http://schemas.microsoft.com/office/powerpoint/2010/main" val="404609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dirty="0"/>
              <a:t>初対面で会話が弾まない</a:t>
            </a:r>
          </a:p>
        </p:txBody>
      </p:sp>
    </p:spTree>
    <p:extLst>
      <p:ext uri="{BB962C8B-B14F-4D97-AF65-F5344CB8AC3E}">
        <p14:creationId xmlns:p14="http://schemas.microsoft.com/office/powerpoint/2010/main" val="136711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4000" dirty="0">
                <a:solidFill>
                  <a:srgbClr val="FF0000"/>
                </a:solidFill>
              </a:rPr>
              <a:t>お互いのことを</a:t>
            </a:r>
            <a:r>
              <a:rPr lang="ja-JP" altLang="en-US" sz="4000" dirty="0">
                <a:solidFill>
                  <a:srgbClr val="FF0000"/>
                </a:solidFill>
              </a:rPr>
              <a:t>あまり知らない</a:t>
            </a:r>
            <a:endParaRPr kumimoji="1" lang="ja-JP" altLang="en-US" sz="4000" dirty="0"/>
          </a:p>
        </p:txBody>
      </p:sp>
    </p:spTree>
    <p:extLst>
      <p:ext uri="{BB962C8B-B14F-4D97-AF65-F5344CB8AC3E}">
        <p14:creationId xmlns:p14="http://schemas.microsoft.com/office/powerpoint/2010/main" val="37117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自分自身をフルーツで表現</a:t>
            </a:r>
          </a:p>
        </p:txBody>
      </p:sp>
    </p:spTree>
    <p:extLst>
      <p:ext uri="{BB962C8B-B14F-4D97-AF65-F5344CB8AC3E}">
        <p14:creationId xmlns:p14="http://schemas.microsoft.com/office/powerpoint/2010/main" val="422395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FCB7F6-076F-4B0A-81FB-FE1DCD4A9579}"/>
              </a:ext>
            </a:extLst>
          </p:cNvPr>
          <p:cNvSpPr>
            <a:spLocks noGrp="1"/>
          </p:cNvSpPr>
          <p:nvPr>
            <p:ph idx="1"/>
          </p:nvPr>
        </p:nvSpPr>
        <p:spPr>
          <a:xfrm>
            <a:off x="1285874" y="619433"/>
            <a:ext cx="8670877" cy="6189526"/>
          </a:xfrm>
        </p:spPr>
        <p:txBody>
          <a:bodyPr/>
          <a:lstStyle/>
          <a:p>
            <a:endParaRPr kumimoji="1" lang="en-US" altLang="ja-JP" dirty="0"/>
          </a:p>
          <a:p>
            <a:pPr marL="0" indent="0">
              <a:buNone/>
            </a:pPr>
            <a:endParaRPr kumimoji="1" lang="en-US" altLang="ja-JP" dirty="0"/>
          </a:p>
          <a:p>
            <a:r>
              <a:rPr kumimoji="1" lang="ja-JP" altLang="en-US" dirty="0"/>
              <a:t>仕事の取組みやフォーマルな面</a:t>
            </a:r>
            <a:endParaRPr lang="en-US" altLang="ja-JP" dirty="0"/>
          </a:p>
          <a:p>
            <a:pPr marL="0" indent="0">
              <a:buNone/>
            </a:pPr>
            <a:r>
              <a:rPr lang="ja-JP" altLang="en-US" dirty="0"/>
              <a:t>　→フルーツの皮で表現</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プライベートや趣味</a:t>
            </a:r>
            <a:endParaRPr lang="en-US" altLang="ja-JP" dirty="0"/>
          </a:p>
          <a:p>
            <a:pPr marL="0" indent="0">
              <a:buNone/>
            </a:pPr>
            <a:r>
              <a:rPr lang="ja-JP" altLang="en-US" dirty="0"/>
              <a:t>　→フルーツの実で表現</a:t>
            </a:r>
            <a:endParaRPr lang="en-US" altLang="ja-JP" dirty="0"/>
          </a:p>
        </p:txBody>
      </p:sp>
    </p:spTree>
    <p:extLst>
      <p:ext uri="{BB962C8B-B14F-4D97-AF65-F5344CB8AC3E}">
        <p14:creationId xmlns:p14="http://schemas.microsoft.com/office/powerpoint/2010/main" val="31927432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33C7EC0A-7041-4DC3-B705-B44A2A7017EC}" vid="{0B128B28-830F-4331-A4DE-01DA596DCC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8566</TotalTime>
  <Words>1154</Words>
  <Application>Microsoft Office PowerPoint</Application>
  <PresentationFormat>ユーザー設定</PresentationFormat>
  <Paragraphs>178</Paragraphs>
  <Slides>25</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ＭＳ Ｐゴシック</vt:lpstr>
      <vt:lpstr>メイリオ</vt:lpstr>
      <vt:lpstr>游ゴシック</vt:lpstr>
      <vt:lpstr>Arial</vt:lpstr>
      <vt:lpstr>Calibri</vt:lpstr>
      <vt:lpstr>Office テーマ</vt:lpstr>
      <vt:lpstr>Funana</vt:lpstr>
      <vt:lpstr>目次</vt:lpstr>
      <vt:lpstr>コンセプト</vt:lpstr>
      <vt:lpstr>フルーツ ✖ コミュニケーション</vt:lpstr>
      <vt:lpstr>グループワークで仕事がうまくいかない</vt:lpstr>
      <vt:lpstr>初対面で会話が弾まない</vt:lpstr>
      <vt:lpstr>お互いのことをあまり知らない</vt:lpstr>
      <vt:lpstr>自分自身をフルーツで表現</vt:lpstr>
      <vt:lpstr>PowerPoint プレゼンテーション</vt:lpstr>
      <vt:lpstr>PowerPoint プレゼンテーション</vt:lpstr>
      <vt:lpstr>PowerPoint プレゼンテーション</vt:lpstr>
      <vt:lpstr>Funanaの使用</vt:lpstr>
      <vt:lpstr>Funanaの活用</vt:lpstr>
      <vt:lpstr>名刺にQRコードを印字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コミュニケーションの促進</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Funana</dc:title>
  <dc:creator>齋藤 成人</dc:creator>
  <cp:lastModifiedBy>mahoco</cp:lastModifiedBy>
  <cp:revision>41</cp:revision>
  <dcterms:created xsi:type="dcterms:W3CDTF">2018-06-11T05:55:25Z</dcterms:created>
  <dcterms:modified xsi:type="dcterms:W3CDTF">2018-06-18T01:14:50Z</dcterms:modified>
</cp:coreProperties>
</file>