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56" r:id="rId3"/>
    <p:sldId id="261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96E66-0D77-4BEA-A449-BDEAE8AF8775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CF097-C73A-406D-918E-6A9BB77B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5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3D22-9A62-48D1-99AB-B1EEEF35CA42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4D7C8-84D3-44D5-8B68-A0F7B73E3D54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4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ECFCE-9768-495F-9829-903DE81C5B00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7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37D1-77A6-4B97-BC1D-E5464355CE97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433-2EC6-4356-828D-A694AD6BA577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4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6F70-3992-414A-80E7-DF198F5E8164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3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9C33A-0CB2-4C10-B018-EC5D95A20D86}" type="datetime1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A8819-FD09-4544-952D-00ECCEFF2382}" type="datetime1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1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8067-3231-40CC-8AD9-F65A26780B0A}" type="datetime1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C4D5-4F2C-450D-950F-48C494FF4923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72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98917-2ED6-4483-BFEE-B48A7E91F19F}" type="datetime1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3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B059D-6122-4B91-A408-A070A7BFCDF9}" type="datetime1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8154-469F-4B83-BDF9-3E06564CC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0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aushal.rs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0801"/>
            <a:ext cx="9144000" cy="516466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Prof A N </a:t>
            </a:r>
            <a:r>
              <a:rPr lang="en-IN" sz="3200" b="1" dirty="0" err="1" smtClean="0"/>
              <a:t>Mitra</a:t>
            </a:r>
            <a:r>
              <a:rPr lang="en-IN" sz="3200" b="1" dirty="0" smtClean="0"/>
              <a:t> Memorial Seminar April 14-15, 2025</a:t>
            </a:r>
            <a:endParaRPr lang="en-IN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99733"/>
            <a:ext cx="9144000" cy="462174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Prof </a:t>
            </a:r>
            <a:r>
              <a:rPr lang="en-IN" sz="1800" b="1" dirty="0" err="1" smtClean="0"/>
              <a:t>Mitra</a:t>
            </a:r>
            <a:r>
              <a:rPr lang="en-IN" sz="1800" b="1" dirty="0" smtClean="0"/>
              <a:t> has been a source of inspiration for me all through my life on all three fronts: Physics, Mathematics and spirituality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This inspiration have been in both visible and invisible (</a:t>
            </a:r>
            <a:r>
              <a:rPr lang="en-IN" sz="1800" b="1" dirty="0" err="1" smtClean="0"/>
              <a:t>Eklavya</a:t>
            </a:r>
            <a:r>
              <a:rPr lang="en-IN" sz="1800" b="1" dirty="0" smtClean="0"/>
              <a:t> style) forms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Prof </a:t>
            </a:r>
            <a:r>
              <a:rPr lang="en-IN" sz="1800" b="1" dirty="0" err="1" smtClean="0"/>
              <a:t>Mitra</a:t>
            </a:r>
            <a:r>
              <a:rPr lang="en-IN" sz="1800" b="1" dirty="0" smtClean="0"/>
              <a:t> had liking for the Vedanta Philosophy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Prof </a:t>
            </a:r>
            <a:r>
              <a:rPr lang="en-IN" sz="1800" b="1" dirty="0" err="1" smtClean="0"/>
              <a:t>Mitra</a:t>
            </a:r>
            <a:r>
              <a:rPr lang="en-IN" sz="1800" b="1" dirty="0" smtClean="0"/>
              <a:t> wrote the FOREWORD of my first book on Vedanta Philosophy (1994), which proved to be a source of inspiration for me for my future work in Vedic Science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Even today, after 30 years or so,  I am using the same proposed </a:t>
            </a:r>
            <a:r>
              <a:rPr lang="en-IN" sz="1800" b="1" dirty="0" err="1" smtClean="0"/>
              <a:t>patomic</a:t>
            </a:r>
            <a:r>
              <a:rPr lang="en-IN" sz="1800" b="1" dirty="0" smtClean="0"/>
              <a:t> (Philosophical atom-like ) model in giving a scientific flavour to the wisdom described in </a:t>
            </a:r>
            <a:r>
              <a:rPr lang="en-IN" sz="1800" b="1" dirty="0" err="1" smtClean="0"/>
              <a:t>Upanisads</a:t>
            </a:r>
            <a:r>
              <a:rPr lang="en-IN" sz="1800" b="1" dirty="0" smtClean="0"/>
              <a:t> and </a:t>
            </a:r>
            <a:r>
              <a:rPr lang="en-IN" sz="1800" b="1" dirty="0" err="1" smtClean="0"/>
              <a:t>Srimad</a:t>
            </a:r>
            <a:r>
              <a:rPr lang="en-IN" sz="1800" b="1" dirty="0" smtClean="0"/>
              <a:t> </a:t>
            </a:r>
            <a:r>
              <a:rPr lang="en-IN" sz="1800" b="1" dirty="0" err="1" smtClean="0"/>
              <a:t>Bhagvad</a:t>
            </a:r>
            <a:r>
              <a:rPr lang="en-IN" sz="1800" b="1" dirty="0" smtClean="0"/>
              <a:t>-Gita,  with reference to a functional human Being. In particular, attempts have been there to understand human behaviour and experiences using some analogies borrowed from physical sciences and theories</a:t>
            </a:r>
            <a:endParaRPr lang="en-IN" sz="18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To this effect, I wish to quote the concluding paragraph of Prof </a:t>
            </a:r>
            <a:r>
              <a:rPr lang="en-IN" sz="1800" b="1" dirty="0" err="1" smtClean="0"/>
              <a:t>Mitra’s</a:t>
            </a:r>
            <a:r>
              <a:rPr lang="en-IN" sz="1800" b="1" dirty="0" smtClean="0"/>
              <a:t> Article in Current Science, “ Profiles of Scientific Philosophy: Paradigms and Serendipity” (Vol 64, 1993)</a:t>
            </a:r>
          </a:p>
          <a:p>
            <a:r>
              <a:rPr lang="en-IN" sz="1800" b="1" dirty="0" smtClean="0"/>
              <a:t>“</a:t>
            </a:r>
            <a:r>
              <a:rPr lang="en-IN" sz="1800" b="1" i="1" dirty="0" smtClean="0"/>
              <a:t>I am dancing with my ego phase,</a:t>
            </a:r>
          </a:p>
          <a:p>
            <a:r>
              <a:rPr lang="en-IN" sz="1800" b="1" i="1" dirty="0" smtClean="0"/>
              <a:t>I am a particle my ego a wave.”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1" dirty="0" smtClean="0"/>
              <a:t>Next, I elaborate the meaning of this phrase through the </a:t>
            </a:r>
            <a:r>
              <a:rPr lang="en-IN" sz="1800" b="1" dirty="0" err="1" smtClean="0"/>
              <a:t>patomic</a:t>
            </a:r>
            <a:r>
              <a:rPr lang="en-IN" sz="1800" b="1" dirty="0" smtClean="0"/>
              <a:t> model</a:t>
            </a:r>
          </a:p>
          <a:p>
            <a:pPr algn="l"/>
            <a:endParaRPr lang="en-IN" sz="1800" b="1" i="1" dirty="0" smtClean="0"/>
          </a:p>
          <a:p>
            <a:endParaRPr lang="en-IN" sz="20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800" y="563563"/>
            <a:ext cx="10581640" cy="1661477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From Atom to </a:t>
            </a:r>
            <a:r>
              <a:rPr lang="en-US" sz="4400" b="1" i="1" dirty="0" err="1" smtClean="0"/>
              <a:t>Atma</a:t>
            </a:r>
            <a:r>
              <a:rPr lang="en-US" sz="4400" b="1" dirty="0" smtClean="0"/>
              <a:t>: Exploring a Model for Human Consciousness 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761" y="2657157"/>
            <a:ext cx="10862679" cy="3999282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R</a:t>
            </a:r>
            <a:r>
              <a:rPr lang="en-US" sz="9600" dirty="0"/>
              <a:t>. S. </a:t>
            </a:r>
            <a:r>
              <a:rPr lang="en-US" sz="9600" dirty="0" err="1" smtClean="0"/>
              <a:t>Kaushal</a:t>
            </a:r>
            <a:endParaRPr lang="en-IN" sz="9600" dirty="0" smtClean="0"/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105150" algn="l"/>
              </a:tabLst>
            </a:pPr>
            <a:r>
              <a:rPr lang="en-US" sz="6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Formerly UGC Research Professor, Department of Physics &amp; Astrophysics, University of 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Delhi,</a:t>
            </a:r>
            <a:r>
              <a:rPr lang="en-IN" sz="6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Delhi </a:t>
            </a:r>
            <a:r>
              <a:rPr lang="en-US" sz="6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110007, and 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AD-48C, Shalimar </a:t>
            </a:r>
            <a:r>
              <a:rPr lang="en-US" sz="6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Bagh</a:t>
            </a:r>
            <a:r>
              <a:rPr lang="en-US" sz="6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Delhi-110088, 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r>
              <a:rPr lang="en-US" sz="6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(E-mail</a:t>
            </a:r>
            <a:r>
              <a:rPr lang="en-US" sz="6400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6400" u="sng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kaushal.rs@gmail.com</a:t>
            </a:r>
            <a:r>
              <a:rPr lang="en-US" sz="6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9600" b="1" dirty="0"/>
          </a:p>
          <a:p>
            <a:pPr lvl="0" algn="l"/>
            <a:endParaRPr lang="en-US" sz="9600" b="1" dirty="0" smtClean="0"/>
          </a:p>
          <a:p>
            <a:pPr lvl="0" algn="l"/>
            <a:r>
              <a:rPr lang="en-US" sz="9600" b="1" dirty="0" smtClean="0"/>
              <a:t>Contents</a:t>
            </a:r>
          </a:p>
          <a:p>
            <a:pPr lvl="0" algn="l"/>
            <a:r>
              <a:rPr lang="en-US" sz="7600" b="1" dirty="0"/>
              <a:t/>
            </a:r>
            <a:br>
              <a:rPr lang="en-US" sz="7600" b="1" dirty="0"/>
            </a:br>
            <a:r>
              <a:rPr lang="en-US" sz="8000" b="1" dirty="0"/>
              <a:t>1. Introduction</a:t>
            </a:r>
            <a:br>
              <a:rPr lang="en-US" sz="8000" b="1" dirty="0"/>
            </a:br>
            <a:r>
              <a:rPr lang="en-US" sz="8000" b="1" dirty="0"/>
              <a:t>2. </a:t>
            </a:r>
            <a:r>
              <a:rPr lang="en-US" sz="8000" b="1" dirty="0" err="1"/>
              <a:t>Psychoscience</a:t>
            </a:r>
            <a:r>
              <a:rPr lang="en-US" sz="8000" b="1" dirty="0"/>
              <a:t> as a Bridge between the Spiritual and Behavioral sciences </a:t>
            </a:r>
            <a:r>
              <a:rPr lang="en-IN" sz="8000" b="1" dirty="0"/>
              <a:t/>
            </a:r>
            <a:br>
              <a:rPr lang="en-IN" sz="8000" b="1" dirty="0"/>
            </a:br>
            <a:r>
              <a:rPr lang="en-US" sz="8000" b="1" dirty="0"/>
              <a:t>3. Psychophysics and Patomic Model of a Functional Human Being</a:t>
            </a:r>
            <a:br>
              <a:rPr lang="en-US" sz="8000" b="1" dirty="0"/>
            </a:br>
            <a:r>
              <a:rPr lang="en-US" sz="8000" b="1" dirty="0"/>
              <a:t>4. Consciousness Creates Space, Time and Geometry: Meditation </a:t>
            </a:r>
            <a:r>
              <a:rPr lang="en-US" sz="8000" b="1" dirty="0" smtClean="0"/>
              <a:t>Variable and </a:t>
            </a:r>
            <a:r>
              <a:rPr lang="en-US" sz="8000" b="1" dirty="0" err="1" smtClean="0"/>
              <a:t>Psychomechanics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>5. Searching A Theory of Human Interactions and Relations: </a:t>
            </a:r>
            <a:r>
              <a:rPr lang="en-US" sz="8000" b="1" dirty="0" err="1"/>
              <a:t>Psychochemistry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/>
              <a:t>6. Patomic Model and the Personality Theory of Carl </a:t>
            </a:r>
            <a:r>
              <a:rPr lang="en-US" sz="8000" b="1" dirty="0" smtClean="0"/>
              <a:t>Jung</a:t>
            </a:r>
            <a:br>
              <a:rPr lang="en-US" sz="8000" b="1" dirty="0" smtClean="0"/>
            </a:br>
            <a:r>
              <a:rPr lang="en-US" sz="8000" b="1" dirty="0" smtClean="0"/>
              <a:t>7. Tracing a Theory </a:t>
            </a:r>
            <a:r>
              <a:rPr lang="en-US" sz="8000" b="1" dirty="0" smtClean="0"/>
              <a:t>of </a:t>
            </a:r>
            <a:r>
              <a:rPr lang="en-US" sz="8000" b="1" dirty="0" smtClean="0"/>
              <a:t>Subconscious </a:t>
            </a:r>
            <a:r>
              <a:rPr lang="en-US" sz="8000" b="1" dirty="0"/>
              <a:t>M</a:t>
            </a:r>
            <a:r>
              <a:rPr lang="en-US" sz="8000" b="1" dirty="0" smtClean="0"/>
              <a:t>ind in </a:t>
            </a:r>
            <a:r>
              <a:rPr lang="en-US" sz="8000" b="1" dirty="0" err="1"/>
              <a:t>P</a:t>
            </a:r>
            <a:r>
              <a:rPr lang="en-US" sz="8000" b="1" dirty="0" err="1" smtClean="0"/>
              <a:t>atomic</a:t>
            </a:r>
            <a:r>
              <a:rPr lang="en-US" sz="8000" b="1" dirty="0" smtClean="0"/>
              <a:t> Model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smtClean="0"/>
              <a:t>8. </a:t>
            </a:r>
            <a:r>
              <a:rPr lang="en-US" sz="8000" b="1" dirty="0"/>
              <a:t>Concluding Discussion: Future </a:t>
            </a:r>
            <a:r>
              <a:rPr lang="en-US" sz="8000" b="1" dirty="0" smtClean="0"/>
              <a:t>Prospects</a:t>
            </a:r>
            <a:br>
              <a:rPr lang="en-US" sz="8000" b="1" dirty="0" smtClean="0"/>
            </a:br>
            <a:endParaRPr lang="en-IN" sz="8000" dirty="0"/>
          </a:p>
          <a:p>
            <a:pPr algn="l"/>
            <a:r>
              <a:rPr lang="en-IN" sz="8000" b="1" dirty="0"/>
              <a:t/>
            </a:r>
            <a:br>
              <a:rPr lang="en-IN" sz="8000" b="1" dirty="0"/>
            </a:br>
            <a:endParaRPr lang="en-US" sz="8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233160" y="5638165"/>
            <a:ext cx="5491480" cy="68135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Fig.2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: A modified version of patomic model </a:t>
            </a:r>
            <a:endParaRPr lang="en-IN" sz="2000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9760" y="599441"/>
            <a:ext cx="6126480" cy="5120640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599440"/>
            <a:ext cx="5648960" cy="57200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Psychophysics: Patomic Model</a:t>
            </a:r>
          </a:p>
          <a:p>
            <a:r>
              <a:rPr lang="en-US" sz="1800" b="1" dirty="0" smtClean="0"/>
              <a:t>Books &amp;Articles: (1990; 1994; 2011; 2015; 2024)</a:t>
            </a:r>
          </a:p>
          <a:p>
            <a:r>
              <a:rPr lang="en-US" sz="1800" b="1" dirty="0" smtClean="0"/>
              <a:t>Based on famous Verses from </a:t>
            </a:r>
            <a:r>
              <a:rPr lang="en-US" sz="1800" b="1" dirty="0" err="1" smtClean="0"/>
              <a:t>Srimad</a:t>
            </a:r>
            <a:r>
              <a:rPr lang="en-US" sz="1800" b="1" dirty="0" smtClean="0"/>
              <a:t>-</a:t>
            </a:r>
            <a:r>
              <a:rPr lang="en-US" sz="1800" b="1" dirty="0" err="1" smtClean="0"/>
              <a:t>Bhagvad</a:t>
            </a:r>
            <a:r>
              <a:rPr lang="en-US" sz="1800" b="1" dirty="0" smtClean="0"/>
              <a:t>-Gita (SMBG), namely Verses 3.42; 7.4</a:t>
            </a:r>
          </a:p>
          <a:p>
            <a:r>
              <a:rPr lang="en-US" sz="1800" b="1" dirty="0" smtClean="0"/>
              <a:t>Symbols: Undeniable Essences of Life (EOLs)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WO= worldly objects &amp; stimuli, like physical world,       wealth, power and fame 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B= biological body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SE = senses of knowledge and action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M= mind; I= intellect;  E= ego (self-sense)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(recall ‘</a:t>
            </a:r>
            <a:r>
              <a:rPr lang="en-US" sz="1800" b="1" i="1" dirty="0" err="1" smtClean="0"/>
              <a:t>antahcasutaya</a:t>
            </a:r>
            <a:r>
              <a:rPr lang="en-US" sz="1800" b="1" dirty="0" smtClean="0"/>
              <a:t>’, where ‘</a:t>
            </a:r>
            <a:r>
              <a:rPr lang="en-US" sz="1800" b="1" dirty="0" err="1" smtClean="0"/>
              <a:t>citta</a:t>
            </a:r>
            <a:r>
              <a:rPr lang="en-US" sz="1800" b="1" dirty="0" smtClean="0"/>
              <a:t>’ </a:t>
            </a:r>
            <a:r>
              <a:rPr lang="en-US" sz="1800" b="1" dirty="0" smtClean="0">
                <a:sym typeface="Wingdings" panose="05000000000000000000" pitchFamily="2" charset="2"/>
              </a:rPr>
              <a:t> dressing rules) 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 </a:t>
            </a:r>
            <a:r>
              <a:rPr lang="en-US" sz="1800" b="1" dirty="0" smtClean="0">
                <a:sym typeface="Wingdings" panose="05000000000000000000" pitchFamily="2" charset="2"/>
              </a:rPr>
              <a:t>       SO = inner-most existence (soul)</a:t>
            </a:r>
          </a:p>
          <a:p>
            <a:pPr marL="0" indent="0">
              <a:buNone/>
            </a:pPr>
            <a:r>
              <a:rPr lang="en-US" sz="1800" b="1" dirty="0">
                <a:sym typeface="Wingdings" panose="05000000000000000000" pitchFamily="2" charset="2"/>
              </a:rPr>
              <a:t> </a:t>
            </a:r>
            <a:r>
              <a:rPr lang="en-US" sz="1800" b="1" dirty="0" smtClean="0">
                <a:sym typeface="Wingdings" panose="05000000000000000000" pitchFamily="2" charset="2"/>
              </a:rPr>
              <a:t>        b = Being or </a:t>
            </a:r>
            <a:r>
              <a:rPr lang="en-US" sz="1800" b="1" dirty="0" err="1" smtClean="0">
                <a:sym typeface="Wingdings" panose="05000000000000000000" pitchFamily="2" charset="2"/>
              </a:rPr>
              <a:t>Jiva</a:t>
            </a:r>
            <a:r>
              <a:rPr lang="en-US" sz="1800" b="1" dirty="0" smtClean="0">
                <a:sym typeface="Wingdings" panose="05000000000000000000" pitchFamily="2" charset="2"/>
              </a:rPr>
              <a:t> or life-principle</a:t>
            </a:r>
          </a:p>
          <a:p>
            <a:r>
              <a:rPr lang="en-US" sz="1800" b="1" dirty="0" smtClean="0">
                <a:sym typeface="Wingdings" panose="05000000000000000000" pitchFamily="2" charset="2"/>
              </a:rPr>
              <a:t>Three existences: </a:t>
            </a:r>
            <a:r>
              <a:rPr lang="en-US" sz="1800" b="1" dirty="0" smtClean="0">
                <a:latin typeface="Lucida Calligraphy" panose="03010101010101010101" pitchFamily="66" charset="0"/>
                <a:sym typeface="Wingdings" panose="05000000000000000000" pitchFamily="2" charset="2"/>
              </a:rPr>
              <a:t>G</a:t>
            </a:r>
            <a:r>
              <a:rPr lang="en-US" sz="1800" b="1" dirty="0" smtClean="0">
                <a:sym typeface="Wingdings" panose="05000000000000000000" pitchFamily="2" charset="2"/>
              </a:rPr>
              <a:t>={WO, B, SE}; </a:t>
            </a:r>
            <a:r>
              <a:rPr lang="en-US" sz="1800" b="1" dirty="0" smtClean="0">
                <a:latin typeface="Lucida Calligraphy" panose="03010101010101010101" pitchFamily="66" charset="0"/>
                <a:sym typeface="Wingdings" panose="05000000000000000000" pitchFamily="2" charset="2"/>
              </a:rPr>
              <a:t>M</a:t>
            </a:r>
            <a:r>
              <a:rPr lang="en-US" sz="1800" b="1" dirty="0" smtClean="0">
                <a:sym typeface="Wingdings" panose="05000000000000000000" pitchFamily="2" charset="2"/>
              </a:rPr>
              <a:t> ={M,I,E}; </a:t>
            </a:r>
            <a:r>
              <a:rPr lang="en-US" sz="1800" b="1" dirty="0" smtClean="0">
                <a:latin typeface="Lucida Calligraphy" panose="03010101010101010101" pitchFamily="66" charset="0"/>
                <a:sym typeface="Wingdings" panose="05000000000000000000" pitchFamily="2" charset="2"/>
              </a:rPr>
              <a:t>C</a:t>
            </a:r>
            <a:r>
              <a:rPr lang="en-US" sz="1800" b="1" dirty="0" smtClean="0">
                <a:sym typeface="Wingdings" panose="05000000000000000000" pitchFamily="2" charset="2"/>
              </a:rPr>
              <a:t> ={SO}</a:t>
            </a:r>
          </a:p>
          <a:p>
            <a:r>
              <a:rPr lang="en-US" sz="1800" b="1" dirty="0" smtClean="0">
                <a:sym typeface="Wingdings" panose="05000000000000000000" pitchFamily="2" charset="2"/>
              </a:rPr>
              <a:t>b= </a:t>
            </a:r>
            <a:r>
              <a:rPr lang="en-US" sz="1900" b="1" dirty="0" smtClean="0">
                <a:sym typeface="Wingdings" panose="05000000000000000000" pitchFamily="2" charset="2"/>
              </a:rPr>
              <a:t>seed of all essences of life:{WO, B, SE, M, I, E , SO} and performs both upward (rare) </a:t>
            </a:r>
            <a:r>
              <a:rPr lang="en-US" sz="1900" b="1" dirty="0">
                <a:sym typeface="Wingdings" panose="05000000000000000000" pitchFamily="2" charset="2"/>
              </a:rPr>
              <a:t>&amp;</a:t>
            </a:r>
            <a:r>
              <a:rPr lang="en-US" sz="1900" b="1" dirty="0" smtClean="0"/>
              <a:t> downward (frequent) transitions in the space of meditation</a:t>
            </a:r>
            <a:endParaRPr lang="en-IN" sz="19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6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392"/>
            <a:ext cx="10515600" cy="1325563"/>
          </a:xfrm>
        </p:spPr>
        <p:txBody>
          <a:bodyPr/>
          <a:lstStyle/>
          <a:p>
            <a:r>
              <a:rPr lang="en-US" dirty="0" smtClean="0"/>
              <a:t>HISTORY OF PATOMIC MODEL</a:t>
            </a:r>
            <a:endParaRPr lang="en-IN" dirty="0"/>
          </a:p>
        </p:txBody>
      </p:sp>
      <p:pic>
        <p:nvPicPr>
          <p:cNvPr id="3076" name="Picture 4" descr="The Philosophy of the Vedanta: A Modern Scientific Perspective by Radhey  Shyam Kaush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2579"/>
            <a:ext cx="1796121" cy="27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adhey Shyam Kaushal - DK Printworld (P) Ltd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916" y="2585423"/>
            <a:ext cx="1882002" cy="289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.in: Radhey Shyam Kaushal: Boo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13" y="2640985"/>
            <a:ext cx="1860038" cy="28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791701" y="5305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I</a:t>
            </a:r>
            <a:r>
              <a:rPr lang="en-US" sz="1400" b="1" dirty="0" smtClean="0"/>
              <a:t>ndian Book Center	             DK Print World 		</a:t>
            </a:r>
            <a:r>
              <a:rPr lang="en-US" sz="1400" b="1" dirty="0"/>
              <a:t> </a:t>
            </a:r>
            <a:r>
              <a:rPr lang="en-US" sz="1400" b="1" dirty="0" smtClean="0"/>
              <a:t>    New Age Books	</a:t>
            </a:r>
            <a:r>
              <a:rPr lang="en-US" sz="1400" b="1" dirty="0"/>
              <a:t> </a:t>
            </a:r>
            <a:r>
              <a:rPr lang="en-US" sz="1400" b="1" dirty="0" smtClean="0"/>
              <a:t>                    </a:t>
            </a:r>
            <a:r>
              <a:rPr lang="en-US" sz="1400" b="1" dirty="0"/>
              <a:t> </a:t>
            </a:r>
            <a:r>
              <a:rPr lang="en-US" sz="1400" b="1" dirty="0" smtClean="0"/>
              <a:t>       Published by DK Print World</a:t>
            </a:r>
            <a:br>
              <a:rPr lang="en-US" sz="1400" b="1" dirty="0" smtClean="0"/>
            </a:br>
            <a:r>
              <a:rPr lang="en-US" sz="1400" b="1" dirty="0" smtClean="0"/>
              <a:t>           (1994)		                    (</a:t>
            </a:r>
            <a:r>
              <a:rPr lang="en-US" sz="1400" b="1" dirty="0"/>
              <a:t>2011</a:t>
            </a:r>
            <a:r>
              <a:rPr lang="en-US" sz="1400" b="1" dirty="0" smtClean="0"/>
              <a:t>)	</a:t>
            </a:r>
            <a:r>
              <a:rPr lang="en-US" sz="1400" b="1" dirty="0"/>
              <a:t> </a:t>
            </a:r>
            <a:r>
              <a:rPr lang="en-US" sz="1400" b="1" dirty="0" smtClean="0"/>
              <a:t>                      (</a:t>
            </a:r>
            <a:r>
              <a:rPr lang="en-US" sz="1400" b="1" dirty="0" err="1" smtClean="0"/>
              <a:t>Motilal</a:t>
            </a:r>
            <a:r>
              <a:rPr lang="en-US" sz="1400" b="1" dirty="0" smtClean="0"/>
              <a:t> </a:t>
            </a:r>
            <a:r>
              <a:rPr lang="en-US" sz="1400" b="1" dirty="0" err="1"/>
              <a:t>Banarasi</a:t>
            </a:r>
            <a:r>
              <a:rPr lang="en-US" sz="1400" b="1" dirty="0"/>
              <a:t> </a:t>
            </a:r>
            <a:r>
              <a:rPr lang="en-US" sz="1400" b="1" dirty="0" smtClean="0"/>
              <a:t>Das) (2015)		(2024)</a:t>
            </a:r>
            <a:endParaRPr lang="en-IN" sz="1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8154-469F-4B83-BDF9-3E06564CC884}" type="slidenum">
              <a:rPr lang="en-IN" smtClean="0"/>
              <a:t>4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934" y="2127109"/>
            <a:ext cx="2194049" cy="33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54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465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Lucida Calligraphy</vt:lpstr>
      <vt:lpstr>Times New Roman</vt:lpstr>
      <vt:lpstr>Wingdings</vt:lpstr>
      <vt:lpstr>Office Theme</vt:lpstr>
      <vt:lpstr>Prof A N Mitra Memorial Seminar April 14-15, 2025</vt:lpstr>
      <vt:lpstr>From Atom to Atma: Exploring a Model for Human Consciousness </vt:lpstr>
      <vt:lpstr>Fig.2: A modified version of patomic model </vt:lpstr>
      <vt:lpstr>HISTORY OF PATOMIC MODEL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Realistic and Analytically Viable Applications of Vedic Wisdom in Modern Research Contexts</dc:title>
  <dc:creator>kaushal.rs@outlook.com</dc:creator>
  <cp:lastModifiedBy>kaushal.rs@outlook.com</cp:lastModifiedBy>
  <cp:revision>166</cp:revision>
  <dcterms:created xsi:type="dcterms:W3CDTF">2022-11-28T00:09:27Z</dcterms:created>
  <dcterms:modified xsi:type="dcterms:W3CDTF">2025-04-12T01:20:02Z</dcterms:modified>
</cp:coreProperties>
</file>