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6" r:id="rId5"/>
    <p:sldId id="259" r:id="rId6"/>
    <p:sldId id="265" r:id="rId7"/>
    <p:sldId id="260" r:id="rId8"/>
    <p:sldId id="261" r:id="rId9"/>
    <p:sldId id="262" r:id="rId10"/>
    <p:sldId id="263"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477"/>
    <p:restoredTop sz="94679"/>
  </p:normalViewPr>
  <p:slideViewPr>
    <p:cSldViewPr snapToGrid="0">
      <p:cViewPr varScale="1">
        <p:scale>
          <a:sx n="101" d="100"/>
          <a:sy n="101" d="100"/>
        </p:scale>
        <p:origin x="208" y="2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FE236-AB54-5623-A29C-F6F12BBAD4C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C49FE03E-368C-AAD5-3A56-641E69CCFF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276612F-3029-1A3D-B7D4-B9A416BFC6DC}"/>
              </a:ext>
            </a:extLst>
          </p:cNvPr>
          <p:cNvSpPr>
            <a:spLocks noGrp="1"/>
          </p:cNvSpPr>
          <p:nvPr>
            <p:ph type="dt" sz="half" idx="10"/>
          </p:nvPr>
        </p:nvSpPr>
        <p:spPr/>
        <p:txBody>
          <a:bodyPr/>
          <a:lstStyle/>
          <a:p>
            <a:fld id="{E527AA4E-DB42-DB47-819A-327D0E548F69}" type="datetimeFigureOut">
              <a:rPr lang="en-US" smtClean="0"/>
              <a:t>4/12/25</a:t>
            </a:fld>
            <a:endParaRPr lang="en-US"/>
          </a:p>
        </p:txBody>
      </p:sp>
      <p:sp>
        <p:nvSpPr>
          <p:cNvPr id="5" name="Footer Placeholder 4">
            <a:extLst>
              <a:ext uri="{FF2B5EF4-FFF2-40B4-BE49-F238E27FC236}">
                <a16:creationId xmlns:a16="http://schemas.microsoft.com/office/drawing/2014/main" id="{80FC7B2B-4E8A-4AD7-B521-3913D6D04D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F347A6-40DA-0B57-4FB3-6AD34289D519}"/>
              </a:ext>
            </a:extLst>
          </p:cNvPr>
          <p:cNvSpPr>
            <a:spLocks noGrp="1"/>
          </p:cNvSpPr>
          <p:nvPr>
            <p:ph type="sldNum" sz="quarter" idx="12"/>
          </p:nvPr>
        </p:nvSpPr>
        <p:spPr/>
        <p:txBody>
          <a:bodyPr/>
          <a:lstStyle/>
          <a:p>
            <a:fld id="{2FE73DE3-CDD1-1241-83B0-00356FE1A512}" type="slidenum">
              <a:rPr lang="en-US" smtClean="0"/>
              <a:t>‹#›</a:t>
            </a:fld>
            <a:endParaRPr lang="en-US"/>
          </a:p>
        </p:txBody>
      </p:sp>
    </p:spTree>
    <p:extLst>
      <p:ext uri="{BB962C8B-B14F-4D97-AF65-F5344CB8AC3E}">
        <p14:creationId xmlns:p14="http://schemas.microsoft.com/office/powerpoint/2010/main" val="679149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36209-BF3F-B7D8-6BC9-6EFD536E00F0}"/>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A560485-5071-03EB-A236-420BCEC8A20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2087923-02E1-A945-59A6-A56C5B3E5733}"/>
              </a:ext>
            </a:extLst>
          </p:cNvPr>
          <p:cNvSpPr>
            <a:spLocks noGrp="1"/>
          </p:cNvSpPr>
          <p:nvPr>
            <p:ph type="dt" sz="half" idx="10"/>
          </p:nvPr>
        </p:nvSpPr>
        <p:spPr/>
        <p:txBody>
          <a:bodyPr/>
          <a:lstStyle/>
          <a:p>
            <a:fld id="{E527AA4E-DB42-DB47-819A-327D0E548F69}" type="datetimeFigureOut">
              <a:rPr lang="en-US" smtClean="0"/>
              <a:t>4/12/25</a:t>
            </a:fld>
            <a:endParaRPr lang="en-US"/>
          </a:p>
        </p:txBody>
      </p:sp>
      <p:sp>
        <p:nvSpPr>
          <p:cNvPr id="5" name="Footer Placeholder 4">
            <a:extLst>
              <a:ext uri="{FF2B5EF4-FFF2-40B4-BE49-F238E27FC236}">
                <a16:creationId xmlns:a16="http://schemas.microsoft.com/office/drawing/2014/main" id="{6847DBF9-1E42-2AD9-FE2B-4CC00EDE88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7D5437-8499-CC58-524E-A044464335BC}"/>
              </a:ext>
            </a:extLst>
          </p:cNvPr>
          <p:cNvSpPr>
            <a:spLocks noGrp="1"/>
          </p:cNvSpPr>
          <p:nvPr>
            <p:ph type="sldNum" sz="quarter" idx="12"/>
          </p:nvPr>
        </p:nvSpPr>
        <p:spPr/>
        <p:txBody>
          <a:bodyPr/>
          <a:lstStyle/>
          <a:p>
            <a:fld id="{2FE73DE3-CDD1-1241-83B0-00356FE1A512}" type="slidenum">
              <a:rPr lang="en-US" smtClean="0"/>
              <a:t>‹#›</a:t>
            </a:fld>
            <a:endParaRPr lang="en-US"/>
          </a:p>
        </p:txBody>
      </p:sp>
    </p:spTree>
    <p:extLst>
      <p:ext uri="{BB962C8B-B14F-4D97-AF65-F5344CB8AC3E}">
        <p14:creationId xmlns:p14="http://schemas.microsoft.com/office/powerpoint/2010/main" val="1055734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91FF78-E2C0-15DF-DFAB-0E9DD51579D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9CB8B50-8A4C-7D2B-E5B4-7EC294B48E7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42E1937-255C-5AB5-C8BE-C25327519CB2}"/>
              </a:ext>
            </a:extLst>
          </p:cNvPr>
          <p:cNvSpPr>
            <a:spLocks noGrp="1"/>
          </p:cNvSpPr>
          <p:nvPr>
            <p:ph type="dt" sz="half" idx="10"/>
          </p:nvPr>
        </p:nvSpPr>
        <p:spPr/>
        <p:txBody>
          <a:bodyPr/>
          <a:lstStyle/>
          <a:p>
            <a:fld id="{E527AA4E-DB42-DB47-819A-327D0E548F69}" type="datetimeFigureOut">
              <a:rPr lang="en-US" smtClean="0"/>
              <a:t>4/12/25</a:t>
            </a:fld>
            <a:endParaRPr lang="en-US"/>
          </a:p>
        </p:txBody>
      </p:sp>
      <p:sp>
        <p:nvSpPr>
          <p:cNvPr id="5" name="Footer Placeholder 4">
            <a:extLst>
              <a:ext uri="{FF2B5EF4-FFF2-40B4-BE49-F238E27FC236}">
                <a16:creationId xmlns:a16="http://schemas.microsoft.com/office/drawing/2014/main" id="{5AEDE32E-7484-F6EB-BA14-AB6AB048C1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81C699-03B6-556A-54F6-097F9E9ECA7C}"/>
              </a:ext>
            </a:extLst>
          </p:cNvPr>
          <p:cNvSpPr>
            <a:spLocks noGrp="1"/>
          </p:cNvSpPr>
          <p:nvPr>
            <p:ph type="sldNum" sz="quarter" idx="12"/>
          </p:nvPr>
        </p:nvSpPr>
        <p:spPr/>
        <p:txBody>
          <a:bodyPr/>
          <a:lstStyle/>
          <a:p>
            <a:fld id="{2FE73DE3-CDD1-1241-83B0-00356FE1A512}" type="slidenum">
              <a:rPr lang="en-US" smtClean="0"/>
              <a:t>‹#›</a:t>
            </a:fld>
            <a:endParaRPr lang="en-US"/>
          </a:p>
        </p:txBody>
      </p:sp>
    </p:spTree>
    <p:extLst>
      <p:ext uri="{BB962C8B-B14F-4D97-AF65-F5344CB8AC3E}">
        <p14:creationId xmlns:p14="http://schemas.microsoft.com/office/powerpoint/2010/main" val="1243878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9EF34-C6DE-43C7-24B2-A4691B375DF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0B88FBB-CD3E-A493-0865-841677A63D3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37C34F8-1825-A2A8-760C-0FF95A715EFA}"/>
              </a:ext>
            </a:extLst>
          </p:cNvPr>
          <p:cNvSpPr>
            <a:spLocks noGrp="1"/>
          </p:cNvSpPr>
          <p:nvPr>
            <p:ph type="dt" sz="half" idx="10"/>
          </p:nvPr>
        </p:nvSpPr>
        <p:spPr/>
        <p:txBody>
          <a:bodyPr/>
          <a:lstStyle/>
          <a:p>
            <a:fld id="{E527AA4E-DB42-DB47-819A-327D0E548F69}" type="datetimeFigureOut">
              <a:rPr lang="en-US" smtClean="0"/>
              <a:t>4/12/25</a:t>
            </a:fld>
            <a:endParaRPr lang="en-US"/>
          </a:p>
        </p:txBody>
      </p:sp>
      <p:sp>
        <p:nvSpPr>
          <p:cNvPr id="5" name="Footer Placeholder 4">
            <a:extLst>
              <a:ext uri="{FF2B5EF4-FFF2-40B4-BE49-F238E27FC236}">
                <a16:creationId xmlns:a16="http://schemas.microsoft.com/office/drawing/2014/main" id="{A4E9515A-2637-488E-8813-EA0387DDA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ED13BD-639A-9E8B-2857-EFA4723113F4}"/>
              </a:ext>
            </a:extLst>
          </p:cNvPr>
          <p:cNvSpPr>
            <a:spLocks noGrp="1"/>
          </p:cNvSpPr>
          <p:nvPr>
            <p:ph type="sldNum" sz="quarter" idx="12"/>
          </p:nvPr>
        </p:nvSpPr>
        <p:spPr/>
        <p:txBody>
          <a:bodyPr/>
          <a:lstStyle/>
          <a:p>
            <a:fld id="{2FE73DE3-CDD1-1241-83B0-00356FE1A512}" type="slidenum">
              <a:rPr lang="en-US" smtClean="0"/>
              <a:t>‹#›</a:t>
            </a:fld>
            <a:endParaRPr lang="en-US"/>
          </a:p>
        </p:txBody>
      </p:sp>
    </p:spTree>
    <p:extLst>
      <p:ext uri="{BB962C8B-B14F-4D97-AF65-F5344CB8AC3E}">
        <p14:creationId xmlns:p14="http://schemas.microsoft.com/office/powerpoint/2010/main" val="645510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81049-EEAD-10BE-1127-A2EB6240900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6BE38F25-5482-DEC0-3984-82561F409A2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3AA5076-3952-3172-4A02-C2C2AB92ED9A}"/>
              </a:ext>
            </a:extLst>
          </p:cNvPr>
          <p:cNvSpPr>
            <a:spLocks noGrp="1"/>
          </p:cNvSpPr>
          <p:nvPr>
            <p:ph type="dt" sz="half" idx="10"/>
          </p:nvPr>
        </p:nvSpPr>
        <p:spPr/>
        <p:txBody>
          <a:bodyPr/>
          <a:lstStyle/>
          <a:p>
            <a:fld id="{E527AA4E-DB42-DB47-819A-327D0E548F69}" type="datetimeFigureOut">
              <a:rPr lang="en-US" smtClean="0"/>
              <a:t>4/12/25</a:t>
            </a:fld>
            <a:endParaRPr lang="en-US"/>
          </a:p>
        </p:txBody>
      </p:sp>
      <p:sp>
        <p:nvSpPr>
          <p:cNvPr id="5" name="Footer Placeholder 4">
            <a:extLst>
              <a:ext uri="{FF2B5EF4-FFF2-40B4-BE49-F238E27FC236}">
                <a16:creationId xmlns:a16="http://schemas.microsoft.com/office/drawing/2014/main" id="{A19BB43E-69B1-EFF9-80A4-24E47D4EB4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9515DB-92A5-9047-779E-81DAD59A009F}"/>
              </a:ext>
            </a:extLst>
          </p:cNvPr>
          <p:cNvSpPr>
            <a:spLocks noGrp="1"/>
          </p:cNvSpPr>
          <p:nvPr>
            <p:ph type="sldNum" sz="quarter" idx="12"/>
          </p:nvPr>
        </p:nvSpPr>
        <p:spPr/>
        <p:txBody>
          <a:bodyPr/>
          <a:lstStyle/>
          <a:p>
            <a:fld id="{2FE73DE3-CDD1-1241-83B0-00356FE1A512}" type="slidenum">
              <a:rPr lang="en-US" smtClean="0"/>
              <a:t>‹#›</a:t>
            </a:fld>
            <a:endParaRPr lang="en-US"/>
          </a:p>
        </p:txBody>
      </p:sp>
    </p:spTree>
    <p:extLst>
      <p:ext uri="{BB962C8B-B14F-4D97-AF65-F5344CB8AC3E}">
        <p14:creationId xmlns:p14="http://schemas.microsoft.com/office/powerpoint/2010/main" val="2227972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59856-275D-5905-E954-9F3CD2009D5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528A3E2-F79F-AE4B-1159-9FD4C89723E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31486D13-B51E-E551-C13C-B360C2BBA9D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9F34687E-29B9-F4E6-5B4B-09E19193C2A8}"/>
              </a:ext>
            </a:extLst>
          </p:cNvPr>
          <p:cNvSpPr>
            <a:spLocks noGrp="1"/>
          </p:cNvSpPr>
          <p:nvPr>
            <p:ph type="dt" sz="half" idx="10"/>
          </p:nvPr>
        </p:nvSpPr>
        <p:spPr/>
        <p:txBody>
          <a:bodyPr/>
          <a:lstStyle/>
          <a:p>
            <a:fld id="{E527AA4E-DB42-DB47-819A-327D0E548F69}" type="datetimeFigureOut">
              <a:rPr lang="en-US" smtClean="0"/>
              <a:t>4/12/25</a:t>
            </a:fld>
            <a:endParaRPr lang="en-US"/>
          </a:p>
        </p:txBody>
      </p:sp>
      <p:sp>
        <p:nvSpPr>
          <p:cNvPr id="6" name="Footer Placeholder 5">
            <a:extLst>
              <a:ext uri="{FF2B5EF4-FFF2-40B4-BE49-F238E27FC236}">
                <a16:creationId xmlns:a16="http://schemas.microsoft.com/office/drawing/2014/main" id="{D42F4E07-BD41-3D7B-D070-4639F29CBA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860A54-B31B-AE01-DA70-7245F474CFED}"/>
              </a:ext>
            </a:extLst>
          </p:cNvPr>
          <p:cNvSpPr>
            <a:spLocks noGrp="1"/>
          </p:cNvSpPr>
          <p:nvPr>
            <p:ph type="sldNum" sz="quarter" idx="12"/>
          </p:nvPr>
        </p:nvSpPr>
        <p:spPr/>
        <p:txBody>
          <a:bodyPr/>
          <a:lstStyle/>
          <a:p>
            <a:fld id="{2FE73DE3-CDD1-1241-83B0-00356FE1A512}" type="slidenum">
              <a:rPr lang="en-US" smtClean="0"/>
              <a:t>‹#›</a:t>
            </a:fld>
            <a:endParaRPr lang="en-US"/>
          </a:p>
        </p:txBody>
      </p:sp>
    </p:spTree>
    <p:extLst>
      <p:ext uri="{BB962C8B-B14F-4D97-AF65-F5344CB8AC3E}">
        <p14:creationId xmlns:p14="http://schemas.microsoft.com/office/powerpoint/2010/main" val="171136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FDEF3-53F2-A5F6-D466-C2D556B72D7B}"/>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51874AA-3FB4-0DB0-4BF5-59EB9A5878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EB8FC6F-8EFC-D50F-D7C4-80171478F37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4DD1DC0A-1B0B-5F9C-EE57-E84A21B7B3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F25B279-8804-ADA7-CDC9-894F5325D61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6FAF043E-1BD9-0831-8F68-45443EB0690D}"/>
              </a:ext>
            </a:extLst>
          </p:cNvPr>
          <p:cNvSpPr>
            <a:spLocks noGrp="1"/>
          </p:cNvSpPr>
          <p:nvPr>
            <p:ph type="dt" sz="half" idx="10"/>
          </p:nvPr>
        </p:nvSpPr>
        <p:spPr/>
        <p:txBody>
          <a:bodyPr/>
          <a:lstStyle/>
          <a:p>
            <a:fld id="{E527AA4E-DB42-DB47-819A-327D0E548F69}" type="datetimeFigureOut">
              <a:rPr lang="en-US" smtClean="0"/>
              <a:t>4/12/25</a:t>
            </a:fld>
            <a:endParaRPr lang="en-US"/>
          </a:p>
        </p:txBody>
      </p:sp>
      <p:sp>
        <p:nvSpPr>
          <p:cNvPr id="8" name="Footer Placeholder 7">
            <a:extLst>
              <a:ext uri="{FF2B5EF4-FFF2-40B4-BE49-F238E27FC236}">
                <a16:creationId xmlns:a16="http://schemas.microsoft.com/office/drawing/2014/main" id="{012E5F50-7BD3-37BD-4859-26E0DA1A36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1D0523-F5A3-5D4A-3A2B-0C18D0CFD8DB}"/>
              </a:ext>
            </a:extLst>
          </p:cNvPr>
          <p:cNvSpPr>
            <a:spLocks noGrp="1"/>
          </p:cNvSpPr>
          <p:nvPr>
            <p:ph type="sldNum" sz="quarter" idx="12"/>
          </p:nvPr>
        </p:nvSpPr>
        <p:spPr/>
        <p:txBody>
          <a:bodyPr/>
          <a:lstStyle/>
          <a:p>
            <a:fld id="{2FE73DE3-CDD1-1241-83B0-00356FE1A512}" type="slidenum">
              <a:rPr lang="en-US" smtClean="0"/>
              <a:t>‹#›</a:t>
            </a:fld>
            <a:endParaRPr lang="en-US"/>
          </a:p>
        </p:txBody>
      </p:sp>
    </p:spTree>
    <p:extLst>
      <p:ext uri="{BB962C8B-B14F-4D97-AF65-F5344CB8AC3E}">
        <p14:creationId xmlns:p14="http://schemas.microsoft.com/office/powerpoint/2010/main" val="104906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17C14-434C-4D79-7553-D6F27770EEE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BD4CE4C-B1A4-2132-58D3-ABC49A31FB99}"/>
              </a:ext>
            </a:extLst>
          </p:cNvPr>
          <p:cNvSpPr>
            <a:spLocks noGrp="1"/>
          </p:cNvSpPr>
          <p:nvPr>
            <p:ph type="dt" sz="half" idx="10"/>
          </p:nvPr>
        </p:nvSpPr>
        <p:spPr/>
        <p:txBody>
          <a:bodyPr/>
          <a:lstStyle/>
          <a:p>
            <a:fld id="{E527AA4E-DB42-DB47-819A-327D0E548F69}" type="datetimeFigureOut">
              <a:rPr lang="en-US" smtClean="0"/>
              <a:t>4/12/25</a:t>
            </a:fld>
            <a:endParaRPr lang="en-US"/>
          </a:p>
        </p:txBody>
      </p:sp>
      <p:sp>
        <p:nvSpPr>
          <p:cNvPr id="4" name="Footer Placeholder 3">
            <a:extLst>
              <a:ext uri="{FF2B5EF4-FFF2-40B4-BE49-F238E27FC236}">
                <a16:creationId xmlns:a16="http://schemas.microsoft.com/office/drawing/2014/main" id="{83E7E0F7-9A80-D0F6-F541-BCDF27396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E2D7093-9264-F3C0-8E72-B69184D834FA}"/>
              </a:ext>
            </a:extLst>
          </p:cNvPr>
          <p:cNvSpPr>
            <a:spLocks noGrp="1"/>
          </p:cNvSpPr>
          <p:nvPr>
            <p:ph type="sldNum" sz="quarter" idx="12"/>
          </p:nvPr>
        </p:nvSpPr>
        <p:spPr/>
        <p:txBody>
          <a:bodyPr/>
          <a:lstStyle/>
          <a:p>
            <a:fld id="{2FE73DE3-CDD1-1241-83B0-00356FE1A512}" type="slidenum">
              <a:rPr lang="en-US" smtClean="0"/>
              <a:t>‹#›</a:t>
            </a:fld>
            <a:endParaRPr lang="en-US"/>
          </a:p>
        </p:txBody>
      </p:sp>
    </p:spTree>
    <p:extLst>
      <p:ext uri="{BB962C8B-B14F-4D97-AF65-F5344CB8AC3E}">
        <p14:creationId xmlns:p14="http://schemas.microsoft.com/office/powerpoint/2010/main" val="34221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BC6F3C-C6DA-11D3-FA29-40D64E8CF8C6}"/>
              </a:ext>
            </a:extLst>
          </p:cNvPr>
          <p:cNvSpPr>
            <a:spLocks noGrp="1"/>
          </p:cNvSpPr>
          <p:nvPr>
            <p:ph type="dt" sz="half" idx="10"/>
          </p:nvPr>
        </p:nvSpPr>
        <p:spPr/>
        <p:txBody>
          <a:bodyPr/>
          <a:lstStyle/>
          <a:p>
            <a:fld id="{E527AA4E-DB42-DB47-819A-327D0E548F69}" type="datetimeFigureOut">
              <a:rPr lang="en-US" smtClean="0"/>
              <a:t>4/12/25</a:t>
            </a:fld>
            <a:endParaRPr lang="en-US"/>
          </a:p>
        </p:txBody>
      </p:sp>
      <p:sp>
        <p:nvSpPr>
          <p:cNvPr id="3" name="Footer Placeholder 2">
            <a:extLst>
              <a:ext uri="{FF2B5EF4-FFF2-40B4-BE49-F238E27FC236}">
                <a16:creationId xmlns:a16="http://schemas.microsoft.com/office/drawing/2014/main" id="{A76E1876-855F-3DD9-A792-9A0D77B77B1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1C3B73B-9BB3-2594-84A5-84E69B5463B0}"/>
              </a:ext>
            </a:extLst>
          </p:cNvPr>
          <p:cNvSpPr>
            <a:spLocks noGrp="1"/>
          </p:cNvSpPr>
          <p:nvPr>
            <p:ph type="sldNum" sz="quarter" idx="12"/>
          </p:nvPr>
        </p:nvSpPr>
        <p:spPr/>
        <p:txBody>
          <a:bodyPr/>
          <a:lstStyle/>
          <a:p>
            <a:fld id="{2FE73DE3-CDD1-1241-83B0-00356FE1A512}" type="slidenum">
              <a:rPr lang="en-US" smtClean="0"/>
              <a:t>‹#›</a:t>
            </a:fld>
            <a:endParaRPr lang="en-US"/>
          </a:p>
        </p:txBody>
      </p:sp>
    </p:spTree>
    <p:extLst>
      <p:ext uri="{BB962C8B-B14F-4D97-AF65-F5344CB8AC3E}">
        <p14:creationId xmlns:p14="http://schemas.microsoft.com/office/powerpoint/2010/main" val="3316593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D2DFA-E52F-9AF3-C1AC-99B5AA2D39C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361CBEB-1DF3-8290-D911-273471D2DF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DCB3B753-40A4-2611-A795-F1A175CFDC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D5C1818-5617-0C8E-4827-12321AEADE12}"/>
              </a:ext>
            </a:extLst>
          </p:cNvPr>
          <p:cNvSpPr>
            <a:spLocks noGrp="1"/>
          </p:cNvSpPr>
          <p:nvPr>
            <p:ph type="dt" sz="half" idx="10"/>
          </p:nvPr>
        </p:nvSpPr>
        <p:spPr/>
        <p:txBody>
          <a:bodyPr/>
          <a:lstStyle/>
          <a:p>
            <a:fld id="{E527AA4E-DB42-DB47-819A-327D0E548F69}" type="datetimeFigureOut">
              <a:rPr lang="en-US" smtClean="0"/>
              <a:t>4/12/25</a:t>
            </a:fld>
            <a:endParaRPr lang="en-US"/>
          </a:p>
        </p:txBody>
      </p:sp>
      <p:sp>
        <p:nvSpPr>
          <p:cNvPr id="6" name="Footer Placeholder 5">
            <a:extLst>
              <a:ext uri="{FF2B5EF4-FFF2-40B4-BE49-F238E27FC236}">
                <a16:creationId xmlns:a16="http://schemas.microsoft.com/office/drawing/2014/main" id="{44B74D22-29EB-873C-1A7C-919FCDAB5F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1BEE3F-98E6-9A71-60FE-CB6AC53A3E01}"/>
              </a:ext>
            </a:extLst>
          </p:cNvPr>
          <p:cNvSpPr>
            <a:spLocks noGrp="1"/>
          </p:cNvSpPr>
          <p:nvPr>
            <p:ph type="sldNum" sz="quarter" idx="12"/>
          </p:nvPr>
        </p:nvSpPr>
        <p:spPr/>
        <p:txBody>
          <a:bodyPr/>
          <a:lstStyle/>
          <a:p>
            <a:fld id="{2FE73DE3-CDD1-1241-83B0-00356FE1A512}" type="slidenum">
              <a:rPr lang="en-US" smtClean="0"/>
              <a:t>‹#›</a:t>
            </a:fld>
            <a:endParaRPr lang="en-US"/>
          </a:p>
        </p:txBody>
      </p:sp>
    </p:spTree>
    <p:extLst>
      <p:ext uri="{BB962C8B-B14F-4D97-AF65-F5344CB8AC3E}">
        <p14:creationId xmlns:p14="http://schemas.microsoft.com/office/powerpoint/2010/main" val="792267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83C72-41CF-05BC-4957-3B5EC477C24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89ED2F3-C515-C4F5-EA5B-E310D3A7AE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B14D1D-8815-8366-736F-F228B9A2EA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91A9A5F-F824-02D5-BC35-1133EA89C417}"/>
              </a:ext>
            </a:extLst>
          </p:cNvPr>
          <p:cNvSpPr>
            <a:spLocks noGrp="1"/>
          </p:cNvSpPr>
          <p:nvPr>
            <p:ph type="dt" sz="half" idx="10"/>
          </p:nvPr>
        </p:nvSpPr>
        <p:spPr/>
        <p:txBody>
          <a:bodyPr/>
          <a:lstStyle/>
          <a:p>
            <a:fld id="{E527AA4E-DB42-DB47-819A-327D0E548F69}" type="datetimeFigureOut">
              <a:rPr lang="en-US" smtClean="0"/>
              <a:t>4/12/25</a:t>
            </a:fld>
            <a:endParaRPr lang="en-US"/>
          </a:p>
        </p:txBody>
      </p:sp>
      <p:sp>
        <p:nvSpPr>
          <p:cNvPr id="6" name="Footer Placeholder 5">
            <a:extLst>
              <a:ext uri="{FF2B5EF4-FFF2-40B4-BE49-F238E27FC236}">
                <a16:creationId xmlns:a16="http://schemas.microsoft.com/office/drawing/2014/main" id="{DC291B53-FD1F-A7B5-B65D-4D5F01C6D2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B28028-8B32-A4D5-2DF5-3B4BAD46E27F}"/>
              </a:ext>
            </a:extLst>
          </p:cNvPr>
          <p:cNvSpPr>
            <a:spLocks noGrp="1"/>
          </p:cNvSpPr>
          <p:nvPr>
            <p:ph type="sldNum" sz="quarter" idx="12"/>
          </p:nvPr>
        </p:nvSpPr>
        <p:spPr/>
        <p:txBody>
          <a:bodyPr/>
          <a:lstStyle/>
          <a:p>
            <a:fld id="{2FE73DE3-CDD1-1241-83B0-00356FE1A512}" type="slidenum">
              <a:rPr lang="en-US" smtClean="0"/>
              <a:t>‹#›</a:t>
            </a:fld>
            <a:endParaRPr lang="en-US"/>
          </a:p>
        </p:txBody>
      </p:sp>
    </p:spTree>
    <p:extLst>
      <p:ext uri="{BB962C8B-B14F-4D97-AF65-F5344CB8AC3E}">
        <p14:creationId xmlns:p14="http://schemas.microsoft.com/office/powerpoint/2010/main" val="332677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41B90E-3D84-3ED7-CE8B-DA18CFA9C0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BE603AE-9670-22B7-5FB8-3B5AC7A89F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39FCCC8-959B-2B66-9DFA-9E991E5BCE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527AA4E-DB42-DB47-819A-327D0E548F69}" type="datetimeFigureOut">
              <a:rPr lang="en-US" smtClean="0"/>
              <a:t>4/12/25</a:t>
            </a:fld>
            <a:endParaRPr lang="en-US"/>
          </a:p>
        </p:txBody>
      </p:sp>
      <p:sp>
        <p:nvSpPr>
          <p:cNvPr id="5" name="Footer Placeholder 4">
            <a:extLst>
              <a:ext uri="{FF2B5EF4-FFF2-40B4-BE49-F238E27FC236}">
                <a16:creationId xmlns:a16="http://schemas.microsoft.com/office/drawing/2014/main" id="{16FB2A51-167C-5BA8-46F7-CFA2766F40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C1E6789-10BF-2F8E-FA60-B80CC93811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FE73DE3-CDD1-1241-83B0-00356FE1A512}" type="slidenum">
              <a:rPr lang="en-US" smtClean="0"/>
              <a:t>‹#›</a:t>
            </a:fld>
            <a:endParaRPr lang="en-US"/>
          </a:p>
        </p:txBody>
      </p:sp>
    </p:spTree>
    <p:extLst>
      <p:ext uri="{BB962C8B-B14F-4D97-AF65-F5344CB8AC3E}">
        <p14:creationId xmlns:p14="http://schemas.microsoft.com/office/powerpoint/2010/main" val="36772724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E30C8A2-2716-4E10-69B5-3DAF62C68C39}"/>
              </a:ext>
            </a:extLst>
          </p:cNvPr>
          <p:cNvSpPr>
            <a:spLocks noGrp="1"/>
          </p:cNvSpPr>
          <p:nvPr>
            <p:ph type="subTitle" idx="1"/>
          </p:nvPr>
        </p:nvSpPr>
        <p:spPr>
          <a:xfrm>
            <a:off x="24384" y="-6794"/>
            <a:ext cx="12167616" cy="6864794"/>
          </a:xfrm>
        </p:spPr>
        <p:txBody>
          <a:bodyPr/>
          <a:lstStyle/>
          <a:p>
            <a:endParaRPr lang="en-US" dirty="0"/>
          </a:p>
          <a:p>
            <a:endParaRPr lang="en-US" sz="3600" dirty="0"/>
          </a:p>
          <a:p>
            <a:r>
              <a:rPr lang="en-US" sz="3600" dirty="0"/>
              <a:t>The ‘</a:t>
            </a:r>
            <a:r>
              <a:rPr lang="en-US" sz="3600" dirty="0" err="1"/>
              <a:t>Un’free</a:t>
            </a:r>
            <a:r>
              <a:rPr lang="en-US" sz="3600" dirty="0"/>
              <a:t> Electron Limit in Metals </a:t>
            </a:r>
          </a:p>
          <a:p>
            <a:endParaRPr lang="en-US" dirty="0"/>
          </a:p>
          <a:p>
            <a:r>
              <a:rPr lang="en-US" dirty="0"/>
              <a:t>T V Ramakrishnan</a:t>
            </a:r>
          </a:p>
          <a:p>
            <a:r>
              <a:rPr lang="en-US" dirty="0"/>
              <a:t>Indian Institute of Science, Bengaluru</a:t>
            </a:r>
          </a:p>
          <a:p>
            <a:r>
              <a:rPr lang="en-US" dirty="0"/>
              <a:t>JNCASR, </a:t>
            </a:r>
            <a:r>
              <a:rPr lang="en-US" dirty="0" err="1"/>
              <a:t>Jakkur</a:t>
            </a:r>
            <a:r>
              <a:rPr lang="en-US" dirty="0"/>
              <a:t>, Bengaluru</a:t>
            </a:r>
          </a:p>
          <a:p>
            <a:endParaRPr lang="en-US" dirty="0"/>
          </a:p>
        </p:txBody>
      </p:sp>
    </p:spTree>
    <p:extLst>
      <p:ext uri="{BB962C8B-B14F-4D97-AF65-F5344CB8AC3E}">
        <p14:creationId xmlns:p14="http://schemas.microsoft.com/office/powerpoint/2010/main" val="971509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5">
            <a:extLst>
              <a:ext uri="{FF2B5EF4-FFF2-40B4-BE49-F238E27FC236}">
                <a16:creationId xmlns:a16="http://schemas.microsoft.com/office/drawing/2014/main" id="{A8D503C9-32B1-F43F-4C91-7FDA108413FF}"/>
              </a:ext>
            </a:extLst>
          </p:cNvPr>
          <p:cNvPicPr>
            <a:picLocks noChangeAspect="1"/>
          </p:cNvPicPr>
          <p:nvPr/>
        </p:nvPicPr>
        <p:blipFill>
          <a:blip r:embed="rId2"/>
          <a:stretch>
            <a:fillRect/>
          </a:stretch>
        </p:blipFill>
        <p:spPr>
          <a:xfrm>
            <a:off x="5598154" y="877824"/>
            <a:ext cx="6095497" cy="5167376"/>
          </a:xfrm>
          <a:prstGeom prst="rect">
            <a:avLst/>
          </a:prstGeom>
        </p:spPr>
      </p:pic>
      <p:pic>
        <p:nvPicPr>
          <p:cNvPr id="6" name="Content Placeholder 5">
            <a:extLst>
              <a:ext uri="{FF2B5EF4-FFF2-40B4-BE49-F238E27FC236}">
                <a16:creationId xmlns:a16="http://schemas.microsoft.com/office/drawing/2014/main" id="{F34EEABC-819F-F15B-5CA5-D8AD86738D55}"/>
              </a:ext>
            </a:extLst>
          </p:cNvPr>
          <p:cNvPicPr>
            <a:picLocks noChangeAspect="1"/>
          </p:cNvPicPr>
          <p:nvPr/>
        </p:nvPicPr>
        <p:blipFill>
          <a:blip r:embed="rId2"/>
          <a:stretch>
            <a:fillRect/>
          </a:stretch>
        </p:blipFill>
        <p:spPr>
          <a:xfrm>
            <a:off x="5750554" y="1030224"/>
            <a:ext cx="6095497" cy="5167376"/>
          </a:xfrm>
          <a:prstGeom prst="rect">
            <a:avLst/>
          </a:prstGeom>
        </p:spPr>
      </p:pic>
      <p:sp>
        <p:nvSpPr>
          <p:cNvPr id="9" name="Content Placeholder 8">
            <a:extLst>
              <a:ext uri="{FF2B5EF4-FFF2-40B4-BE49-F238E27FC236}">
                <a16:creationId xmlns:a16="http://schemas.microsoft.com/office/drawing/2014/main" id="{606CC3E0-9F71-1E91-669C-2919832BCA06}"/>
              </a:ext>
            </a:extLst>
          </p:cNvPr>
          <p:cNvSpPr txBox="1">
            <a:spLocks noGrp="1"/>
          </p:cNvSpPr>
          <p:nvPr>
            <p:ph idx="1"/>
          </p:nvPr>
        </p:nvSpPr>
        <p:spPr>
          <a:xfrm>
            <a:off x="0" y="1030224"/>
            <a:ext cx="6370820" cy="2418483"/>
          </a:xfrm>
          <a:prstGeom prst="rect">
            <a:avLst/>
          </a:prstGeom>
          <a:noFill/>
        </p:spPr>
        <p:txBody>
          <a:bodyPr wrap="square" rtlCol="0">
            <a:spAutoFit/>
          </a:bodyPr>
          <a:lstStyle/>
          <a:p>
            <a:r>
              <a:rPr lang="en-US" dirty="0"/>
              <a:t>Spectrum of local bosonic fluctuations </a:t>
            </a:r>
          </a:p>
          <a:p>
            <a:r>
              <a:rPr lang="en-US" dirty="0"/>
              <a:t>(both charge and spin, but finally number or charge)</a:t>
            </a:r>
          </a:p>
          <a:p>
            <a:r>
              <a:rPr lang="en-US" dirty="0"/>
              <a:t>Diffusive; local quantum noise?</a:t>
            </a:r>
          </a:p>
          <a:p>
            <a:endParaRPr lang="en-US" dirty="0"/>
          </a:p>
        </p:txBody>
      </p:sp>
    </p:spTree>
    <p:extLst>
      <p:ext uri="{BB962C8B-B14F-4D97-AF65-F5344CB8AC3E}">
        <p14:creationId xmlns:p14="http://schemas.microsoft.com/office/powerpoint/2010/main" val="3992768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64D82A7-252F-6F51-0D51-67E8EC1357EE}"/>
              </a:ext>
            </a:extLst>
          </p:cNvPr>
          <p:cNvPicPr>
            <a:picLocks noGrp="1" noChangeAspect="1"/>
          </p:cNvPicPr>
          <p:nvPr>
            <p:ph idx="1"/>
          </p:nvPr>
        </p:nvPicPr>
        <p:blipFill>
          <a:blip r:embed="rId2"/>
          <a:stretch>
            <a:fillRect/>
          </a:stretch>
        </p:blipFill>
        <p:spPr>
          <a:xfrm>
            <a:off x="6248400" y="433301"/>
            <a:ext cx="5943600" cy="5778500"/>
          </a:xfrm>
          <a:prstGeom prst="rect">
            <a:avLst/>
          </a:prstGeom>
        </p:spPr>
      </p:pic>
      <p:sp>
        <p:nvSpPr>
          <p:cNvPr id="6" name="TextBox 5">
            <a:extLst>
              <a:ext uri="{FF2B5EF4-FFF2-40B4-BE49-F238E27FC236}">
                <a16:creationId xmlns:a16="http://schemas.microsoft.com/office/drawing/2014/main" id="{7A9F0387-3944-C85D-CCEE-CB5EE9C2DBB8}"/>
              </a:ext>
            </a:extLst>
          </p:cNvPr>
          <p:cNvSpPr txBox="1"/>
          <p:nvPr/>
        </p:nvSpPr>
        <p:spPr>
          <a:xfrm>
            <a:off x="862642" y="86496"/>
            <a:ext cx="4821466" cy="6370975"/>
          </a:xfrm>
          <a:prstGeom prst="rect">
            <a:avLst/>
          </a:prstGeom>
          <a:noFill/>
        </p:spPr>
        <p:txBody>
          <a:bodyPr wrap="square" rtlCol="0">
            <a:spAutoFit/>
          </a:bodyPr>
          <a:lstStyle/>
          <a:p>
            <a:r>
              <a:rPr lang="en-US" dirty="0"/>
              <a:t>If we use one number to characterize the noise spectrum, it is  perhaps the mean Ω(T). We show this as a function of T. </a:t>
            </a:r>
          </a:p>
          <a:p>
            <a:r>
              <a:rPr lang="en-US" dirty="0"/>
              <a:t>Quantum: Ω(T) &gt;T.</a:t>
            </a:r>
          </a:p>
          <a:p>
            <a:r>
              <a:rPr lang="en-US" dirty="0"/>
              <a:t>This seems to have two </a:t>
            </a:r>
            <a:r>
              <a:rPr lang="en-US" dirty="0" err="1"/>
              <a:t>subregimes</a:t>
            </a:r>
            <a:endParaRPr lang="en-US" dirty="0"/>
          </a:p>
          <a:p>
            <a:r>
              <a:rPr lang="en-US" dirty="0"/>
              <a:t>Coherent Quantum or </a:t>
            </a:r>
          </a:p>
          <a:p>
            <a:r>
              <a:rPr lang="en-US" dirty="0"/>
              <a:t>Fermi Liquid(FL)</a:t>
            </a:r>
          </a:p>
          <a:p>
            <a:r>
              <a:rPr lang="en-US" dirty="0"/>
              <a:t>( We can show its existence from exact properties of spectral functions for low </a:t>
            </a:r>
            <a:r>
              <a:rPr lang="en-US" dirty="0" err="1"/>
              <a:t>ω</a:t>
            </a:r>
            <a:r>
              <a:rPr lang="en-US" dirty="0"/>
              <a:t>)</a:t>
            </a:r>
          </a:p>
          <a:p>
            <a:r>
              <a:rPr lang="en-US" dirty="0"/>
              <a:t>e.g. </a:t>
            </a:r>
            <a:r>
              <a:rPr lang="en-US" dirty="0" err="1"/>
              <a:t>Im</a:t>
            </a:r>
            <a:r>
              <a:rPr lang="en-US" dirty="0"/>
              <a:t> </a:t>
            </a:r>
            <a:r>
              <a:rPr lang="en-US" dirty="0" err="1"/>
              <a:t>Σ</a:t>
            </a:r>
            <a:r>
              <a:rPr lang="en-US" dirty="0"/>
              <a:t>(</a:t>
            </a:r>
            <a:r>
              <a:rPr lang="en-US" dirty="0" err="1"/>
              <a:t>ω</a:t>
            </a:r>
            <a:r>
              <a:rPr lang="en-US" dirty="0"/>
              <a:t>) ~ ω</a:t>
            </a:r>
            <a:r>
              <a:rPr lang="en-US" baseline="30000" dirty="0"/>
              <a:t>2</a:t>
            </a:r>
          </a:p>
          <a:p>
            <a:endParaRPr lang="en-US" baseline="30000" dirty="0"/>
          </a:p>
          <a:p>
            <a:r>
              <a:rPr lang="en-US" dirty="0"/>
              <a:t>Incoherent Quantum  Regime (IQR)</a:t>
            </a:r>
          </a:p>
          <a:p>
            <a:r>
              <a:rPr lang="en-US" dirty="0"/>
              <a:t>Why is the FL-IQR crossover at such low T? Why is the IQR regime so large? (do not know)</a:t>
            </a:r>
          </a:p>
          <a:p>
            <a:endParaRPr lang="en-US" dirty="0"/>
          </a:p>
          <a:p>
            <a:r>
              <a:rPr lang="en-US" dirty="0"/>
              <a:t>There is  evidence for relatively  low  crossover T above which one can think of electrons as sitting on lattice sites, not hopping (classical regime) from data on thermopower of strongly correlated systems</a:t>
            </a:r>
          </a:p>
          <a:p>
            <a:endParaRPr lang="en-US" dirty="0"/>
          </a:p>
          <a:p>
            <a:r>
              <a:rPr lang="en-US" dirty="0"/>
              <a:t>Classical :  Ω(T) &lt; T </a:t>
            </a:r>
          </a:p>
          <a:p>
            <a:endParaRPr lang="en-US" dirty="0"/>
          </a:p>
        </p:txBody>
      </p:sp>
    </p:spTree>
    <p:extLst>
      <p:ext uri="{BB962C8B-B14F-4D97-AF65-F5344CB8AC3E}">
        <p14:creationId xmlns:p14="http://schemas.microsoft.com/office/powerpoint/2010/main" val="4263705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F185FB1-833B-9DD5-4C23-99CE88C92ABE}"/>
              </a:ext>
            </a:extLst>
          </p:cNvPr>
          <p:cNvPicPr>
            <a:picLocks noGrp="1" noChangeAspect="1"/>
          </p:cNvPicPr>
          <p:nvPr>
            <p:ph idx="1"/>
          </p:nvPr>
        </p:nvPicPr>
        <p:blipFill>
          <a:blip r:embed="rId2"/>
          <a:stretch>
            <a:fillRect/>
          </a:stretch>
        </p:blipFill>
        <p:spPr>
          <a:xfrm>
            <a:off x="5515526" y="481914"/>
            <a:ext cx="6676474" cy="5840112"/>
          </a:xfrm>
          <a:prstGeom prst="rect">
            <a:avLst/>
          </a:prstGeom>
        </p:spPr>
      </p:pic>
      <p:sp>
        <p:nvSpPr>
          <p:cNvPr id="5" name="TextBox 4">
            <a:extLst>
              <a:ext uri="{FF2B5EF4-FFF2-40B4-BE49-F238E27FC236}">
                <a16:creationId xmlns:a16="http://schemas.microsoft.com/office/drawing/2014/main" id="{363ECF58-65A0-B901-FDB5-E956DC4F7860}"/>
              </a:ext>
            </a:extLst>
          </p:cNvPr>
          <p:cNvSpPr txBox="1"/>
          <p:nvPr/>
        </p:nvSpPr>
        <p:spPr>
          <a:xfrm>
            <a:off x="1210962" y="1383957"/>
            <a:ext cx="3962944" cy="923330"/>
          </a:xfrm>
          <a:prstGeom prst="rect">
            <a:avLst/>
          </a:prstGeom>
          <a:noFill/>
        </p:spPr>
        <p:txBody>
          <a:bodyPr wrap="none" rtlCol="0">
            <a:spAutoFit/>
          </a:bodyPr>
          <a:lstStyle/>
          <a:p>
            <a:r>
              <a:rPr lang="en-US" dirty="0"/>
              <a:t>Crossover temperatures as a function </a:t>
            </a:r>
          </a:p>
          <a:p>
            <a:r>
              <a:rPr lang="en-US" dirty="0"/>
              <a:t>of hole density per site </a:t>
            </a:r>
            <a:r>
              <a:rPr lang="en-US" dirty="0" err="1"/>
              <a:t>δ</a:t>
            </a:r>
            <a:endParaRPr lang="en-US" dirty="0"/>
          </a:p>
          <a:p>
            <a:endParaRPr lang="en-US" dirty="0"/>
          </a:p>
        </p:txBody>
      </p:sp>
    </p:spTree>
    <p:extLst>
      <p:ext uri="{BB962C8B-B14F-4D97-AF65-F5344CB8AC3E}">
        <p14:creationId xmlns:p14="http://schemas.microsoft.com/office/powerpoint/2010/main" val="3136148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5BA7803-6107-AD87-C001-6F4D21AF9A70}"/>
              </a:ext>
            </a:extLst>
          </p:cNvPr>
          <p:cNvSpPr txBox="1"/>
          <p:nvPr/>
        </p:nvSpPr>
        <p:spPr>
          <a:xfrm>
            <a:off x="402336" y="1353312"/>
            <a:ext cx="4791248" cy="3416320"/>
          </a:xfrm>
          <a:prstGeom prst="rect">
            <a:avLst/>
          </a:prstGeom>
          <a:noFill/>
        </p:spPr>
        <p:txBody>
          <a:bodyPr wrap="none" rtlCol="0">
            <a:spAutoFit/>
          </a:bodyPr>
          <a:lstStyle/>
          <a:p>
            <a:r>
              <a:rPr lang="en-US"/>
              <a:t>(Intrinsic) DC </a:t>
            </a:r>
            <a:r>
              <a:rPr lang="en-US" dirty="0"/>
              <a:t>resistivity as a function </a:t>
            </a:r>
          </a:p>
          <a:p>
            <a:r>
              <a:rPr lang="en-US" dirty="0"/>
              <a:t>of temperature  for different values of </a:t>
            </a:r>
          </a:p>
          <a:p>
            <a:r>
              <a:rPr lang="en-US" dirty="0"/>
              <a:t>doping</a:t>
            </a:r>
          </a:p>
          <a:p>
            <a:r>
              <a:rPr lang="en-US" dirty="0"/>
              <a:t>1. T</a:t>
            </a:r>
            <a:r>
              <a:rPr lang="en-US" baseline="30000" dirty="0"/>
              <a:t>2 </a:t>
            </a:r>
            <a:r>
              <a:rPr lang="en-US" dirty="0"/>
              <a:t> dependence at very low temperatures </a:t>
            </a:r>
          </a:p>
          <a:p>
            <a:r>
              <a:rPr lang="en-US" dirty="0"/>
              <a:t>     (FL) </a:t>
            </a:r>
          </a:p>
          <a:p>
            <a:r>
              <a:rPr lang="en-US" dirty="0"/>
              <a:t>2. Linear in T ; two slopes (ICR and Classical?)</a:t>
            </a:r>
          </a:p>
          <a:p>
            <a:r>
              <a:rPr lang="en-US" dirty="0"/>
              <a:t>Linear resistivity is a strong correlation feature.</a:t>
            </a:r>
          </a:p>
          <a:p>
            <a:r>
              <a:rPr lang="en-US" dirty="0"/>
              <a:t>Does it persist for large but finite U ?</a:t>
            </a:r>
          </a:p>
          <a:p>
            <a:r>
              <a:rPr lang="en-US" dirty="0"/>
              <a:t>(Need a perturbation theory in (t/U)&lt; 0.1 for </a:t>
            </a:r>
          </a:p>
          <a:p>
            <a:r>
              <a:rPr lang="en-US" dirty="0" err="1"/>
              <a:t>Cuprates</a:t>
            </a:r>
            <a:r>
              <a:rPr lang="en-US" dirty="0"/>
              <a:t>. Working on this.</a:t>
            </a:r>
          </a:p>
          <a:p>
            <a:r>
              <a:rPr lang="en-US" dirty="0"/>
              <a:t>                     J ~ (t</a:t>
            </a:r>
            <a:r>
              <a:rPr lang="en-US" baseline="30000" dirty="0"/>
              <a:t>2</a:t>
            </a:r>
            <a:r>
              <a:rPr lang="en-US" dirty="0"/>
              <a:t>/U).  T-J model with U=∞</a:t>
            </a:r>
          </a:p>
          <a:p>
            <a:r>
              <a:rPr lang="en-US" dirty="0"/>
              <a:t>               A new low energy scale J(Intrinsic)</a:t>
            </a:r>
          </a:p>
        </p:txBody>
      </p:sp>
      <p:pic>
        <p:nvPicPr>
          <p:cNvPr id="7" name="Picture 6">
            <a:extLst>
              <a:ext uri="{FF2B5EF4-FFF2-40B4-BE49-F238E27FC236}">
                <a16:creationId xmlns:a16="http://schemas.microsoft.com/office/drawing/2014/main" id="{C43B0CE6-A769-2BDD-F933-F528E126F60A}"/>
              </a:ext>
            </a:extLst>
          </p:cNvPr>
          <p:cNvPicPr>
            <a:picLocks noChangeAspect="1"/>
          </p:cNvPicPr>
          <p:nvPr/>
        </p:nvPicPr>
        <p:blipFill>
          <a:blip r:embed="rId2"/>
          <a:stretch>
            <a:fillRect/>
          </a:stretch>
        </p:blipFill>
        <p:spPr>
          <a:xfrm>
            <a:off x="5244537" y="311178"/>
            <a:ext cx="6947463" cy="6324372"/>
          </a:xfrm>
          <a:prstGeom prst="rect">
            <a:avLst/>
          </a:prstGeom>
        </p:spPr>
      </p:pic>
    </p:spTree>
    <p:extLst>
      <p:ext uri="{BB962C8B-B14F-4D97-AF65-F5344CB8AC3E}">
        <p14:creationId xmlns:p14="http://schemas.microsoft.com/office/powerpoint/2010/main" val="1539007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55CC55F9-99F3-6079-3BBD-20189C426C05}"/>
              </a:ext>
            </a:extLst>
          </p:cNvPr>
          <p:cNvSpPr>
            <a:spLocks noGrp="1"/>
          </p:cNvSpPr>
          <p:nvPr>
            <p:ph idx="1"/>
          </p:nvPr>
        </p:nvSpPr>
        <p:spPr>
          <a:xfrm>
            <a:off x="9144" y="9016"/>
            <a:ext cx="12182856" cy="6848983"/>
          </a:xfrm>
        </p:spPr>
        <p:txBody>
          <a:bodyPr>
            <a:normAutofit fontScale="92500"/>
          </a:bodyPr>
          <a:lstStyle/>
          <a:p>
            <a:pPr marL="0" indent="0">
              <a:buNone/>
            </a:pPr>
            <a:r>
              <a:rPr lang="en-US" dirty="0"/>
              <a:t>We believe that we have unearthed two crucial features of  ECFL:</a:t>
            </a:r>
          </a:p>
          <a:p>
            <a:pPr marL="514350" indent="-514350">
              <a:buAutoNum type="arabicPeriod"/>
            </a:pPr>
            <a:r>
              <a:rPr lang="en-US" dirty="0"/>
              <a:t>Strong, local, diffusive, self generated, bosonic fluctuations coupled to electrons </a:t>
            </a:r>
          </a:p>
          <a:p>
            <a:pPr marL="514350" indent="-514350">
              <a:buAutoNum type="arabicPeriod"/>
            </a:pPr>
            <a:r>
              <a:rPr lang="en-US" dirty="0"/>
              <a:t> Large incoherent quantum regime</a:t>
            </a:r>
          </a:p>
          <a:p>
            <a:pPr marL="0" indent="0">
              <a:buNone/>
            </a:pPr>
            <a:r>
              <a:rPr lang="en-US" dirty="0"/>
              <a:t> </a:t>
            </a:r>
          </a:p>
          <a:p>
            <a:pPr marL="0" indent="0">
              <a:buNone/>
            </a:pPr>
            <a:r>
              <a:rPr lang="en-US" dirty="0"/>
              <a:t>Nothing really new. Coupled electron boson models for strongly interacting systems have been around for long.  The difficulty has been in taking proper account of local constraints, since the same degrees of freedom are bosonic and fermionic!</a:t>
            </a:r>
          </a:p>
          <a:p>
            <a:pPr marL="0" indent="0">
              <a:buNone/>
            </a:pPr>
            <a:endParaRPr lang="en-US" dirty="0"/>
          </a:p>
          <a:p>
            <a:pPr marL="0" indent="0">
              <a:buNone/>
            </a:pPr>
            <a:r>
              <a:rPr lang="en-US" dirty="0"/>
              <a:t> The theory is still too opaque and complicated. Need simpler, clearer versions. </a:t>
            </a:r>
          </a:p>
          <a:p>
            <a:pPr marL="0" indent="0">
              <a:buNone/>
            </a:pPr>
            <a:r>
              <a:rPr lang="en-US" dirty="0"/>
              <a:t>Nature of low FL-IQR scale not clear. Two slopes for linear resistivity(?)</a:t>
            </a:r>
          </a:p>
          <a:p>
            <a:pPr marL="0" indent="0">
              <a:buNone/>
            </a:pPr>
            <a:r>
              <a:rPr lang="en-US" dirty="0"/>
              <a:t>Universal incoherent quantum electrical noise at each site. Planckian…. ?</a:t>
            </a:r>
          </a:p>
          <a:p>
            <a:pPr marL="0" indent="0">
              <a:buNone/>
            </a:pPr>
            <a:r>
              <a:rPr lang="en-US" dirty="0"/>
              <a:t>In real systems, there is d-wave superconductivity, and they have unusual features . </a:t>
            </a:r>
          </a:p>
          <a:p>
            <a:pPr marL="0" indent="0">
              <a:buNone/>
            </a:pPr>
            <a:r>
              <a:rPr lang="en-US" dirty="0"/>
              <a:t>So, cannot and do not compare results of the U= ∞ theory with real systems yet. (Maybe with a theory </a:t>
            </a:r>
            <a:r>
              <a:rPr lang="en-US" dirty="0" err="1"/>
              <a:t>upto</a:t>
            </a:r>
            <a:r>
              <a:rPr lang="en-US" dirty="0"/>
              <a:t> O(1/U), one can confront experiments). </a:t>
            </a:r>
          </a:p>
        </p:txBody>
      </p:sp>
    </p:spTree>
    <p:extLst>
      <p:ext uri="{BB962C8B-B14F-4D97-AF65-F5344CB8AC3E}">
        <p14:creationId xmlns:p14="http://schemas.microsoft.com/office/powerpoint/2010/main" val="4120894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58D88D5D-04DE-C20E-1D0C-DACFFDF0FFD0}"/>
              </a:ext>
            </a:extLst>
          </p:cNvPr>
          <p:cNvSpPr>
            <a:spLocks noGrp="1"/>
          </p:cNvSpPr>
          <p:nvPr>
            <p:ph idx="1"/>
          </p:nvPr>
        </p:nvSpPr>
        <p:spPr>
          <a:xfrm>
            <a:off x="0" y="0"/>
            <a:ext cx="12192000" cy="6858000"/>
          </a:xfrm>
        </p:spPr>
        <p:txBody>
          <a:bodyPr>
            <a:normAutofit fontScale="92500" lnSpcReduction="20000"/>
          </a:bodyPr>
          <a:lstStyle/>
          <a:p>
            <a:r>
              <a:rPr lang="en-US" dirty="0"/>
              <a:t>Starting to develop a (1/U) perturbation theory. (with Apoorv Srivastav, MSc student,  presently JNCASR)</a:t>
            </a:r>
          </a:p>
          <a:p>
            <a:pPr marL="0" indent="0">
              <a:buNone/>
            </a:pPr>
            <a:endParaRPr lang="en-US" baseline="30000" dirty="0"/>
          </a:p>
          <a:p>
            <a:r>
              <a:rPr lang="en-US" dirty="0"/>
              <a:t>There is a (1/U) expansion (Schrieffer-Wolff like; one develops an effective low energy theory by eliminating the high energy ( two particles at a site) states  (higher in energy by ~U).  Such a theory has been around for long, in the form of the t-J model. ( e.g. AH Macdonald, SM Girvin, </a:t>
            </a:r>
            <a:r>
              <a:rPr lang="en-US" dirty="0" err="1"/>
              <a:t>D.Yoshioka</a:t>
            </a:r>
            <a:r>
              <a:rPr lang="en-US" dirty="0"/>
              <a:t> Phys.Rev.B37,9753(1988)).</a:t>
            </a:r>
          </a:p>
          <a:p>
            <a:pPr marL="0" indent="0">
              <a:buNone/>
            </a:pPr>
            <a:r>
              <a:rPr lang="en-US" dirty="0"/>
              <a:t> </a:t>
            </a:r>
          </a:p>
          <a:p>
            <a:pPr marL="0" indent="0">
              <a:buNone/>
            </a:pPr>
            <a:r>
              <a:rPr lang="en-US" b="1" baseline="30000" dirty="0"/>
              <a:t>**</a:t>
            </a:r>
            <a:r>
              <a:rPr lang="en-US" b="1" dirty="0"/>
              <a:t> </a:t>
            </a:r>
            <a:r>
              <a:rPr lang="en-US" dirty="0"/>
              <a:t>Find the effects of  the (1/U)  or J term in perturbation theory with the U=∞ Hamiltonian as H</a:t>
            </a:r>
            <a:r>
              <a:rPr lang="en-US" baseline="-25000" dirty="0"/>
              <a:t>o </a:t>
            </a:r>
          </a:p>
          <a:p>
            <a:pPr marL="0" indent="0">
              <a:buNone/>
            </a:pPr>
            <a:endParaRPr lang="en-US" baseline="-25000" dirty="0"/>
          </a:p>
          <a:p>
            <a:pPr marL="0" indent="0">
              <a:buNone/>
            </a:pPr>
            <a:r>
              <a:rPr lang="en-US" baseline="-25000" dirty="0"/>
              <a:t> </a:t>
            </a:r>
            <a:r>
              <a:rPr lang="en-US" dirty="0"/>
              <a:t>( One route: use the J term as an </a:t>
            </a:r>
            <a:r>
              <a:rPr lang="en-US" dirty="0" err="1"/>
              <a:t>intersite</a:t>
            </a:r>
            <a:r>
              <a:rPr lang="en-US" dirty="0"/>
              <a:t> pair  attraction term, do Hubbard </a:t>
            </a:r>
            <a:r>
              <a:rPr lang="en-US" dirty="0" err="1"/>
              <a:t>Stratonovich</a:t>
            </a:r>
            <a:r>
              <a:rPr lang="en-US" dirty="0"/>
              <a:t> transformation to describe the system in terms of coupled X and </a:t>
            </a:r>
            <a:r>
              <a:rPr lang="en-US" dirty="0" err="1"/>
              <a:t>ѱ</a:t>
            </a:r>
            <a:r>
              <a:rPr lang="en-US" dirty="0"/>
              <a:t>(pair) fields. For example, can have a microscopically determined G-L like Hamiltonian , functional of </a:t>
            </a:r>
            <a:r>
              <a:rPr lang="en-US" dirty="0" err="1"/>
              <a:t>ψ</a:t>
            </a:r>
            <a:r>
              <a:rPr lang="en-US" dirty="0"/>
              <a:t> for strong coupling on integrating out the effect of X fields and evaluating them in U=∞).</a:t>
            </a:r>
          </a:p>
          <a:p>
            <a:pPr marL="0" indent="0">
              <a:buNone/>
            </a:pPr>
            <a:r>
              <a:rPr lang="en-US" dirty="0"/>
              <a:t>Describes </a:t>
            </a:r>
            <a:r>
              <a:rPr lang="en-US" dirty="0" err="1"/>
              <a:t>intersite</a:t>
            </a:r>
            <a:r>
              <a:rPr lang="en-US" dirty="0"/>
              <a:t> Cooper pairs, and with t’ term, strong coupling d wave superconductivity</a:t>
            </a:r>
          </a:p>
          <a:p>
            <a:pPr marL="0" indent="0">
              <a:buNone/>
            </a:pPr>
            <a:r>
              <a:rPr lang="en-US" dirty="0"/>
              <a:t>(e.g. phenomenological  GL like theory of Banerjee, TVR, Dasgupta. (~2011) )</a:t>
            </a:r>
          </a:p>
          <a:p>
            <a:pPr marL="0" indent="0">
              <a:buNone/>
            </a:pPr>
            <a:r>
              <a:rPr lang="en-US" dirty="0"/>
              <a:t>                                                       </a:t>
            </a:r>
            <a:r>
              <a:rPr lang="en-US" sz="4300" b="1" dirty="0">
                <a:solidFill>
                  <a:srgbClr val="00B050"/>
                </a:solidFill>
              </a:rPr>
              <a:t>Thank you</a:t>
            </a:r>
          </a:p>
        </p:txBody>
      </p:sp>
    </p:spTree>
    <p:extLst>
      <p:ext uri="{BB962C8B-B14F-4D97-AF65-F5344CB8AC3E}">
        <p14:creationId xmlns:p14="http://schemas.microsoft.com/office/powerpoint/2010/main" val="726555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310E07-09F1-0EC6-F8B7-1B1F1A249916}"/>
              </a:ext>
            </a:extLst>
          </p:cNvPr>
          <p:cNvSpPr>
            <a:spLocks noGrp="1"/>
          </p:cNvSpPr>
          <p:nvPr>
            <p:ph idx="1"/>
          </p:nvPr>
        </p:nvSpPr>
        <p:spPr>
          <a:xfrm>
            <a:off x="33528" y="0"/>
            <a:ext cx="12158472" cy="6858000"/>
          </a:xfrm>
        </p:spPr>
        <p:txBody>
          <a:bodyPr>
            <a:normAutofit lnSpcReduction="10000"/>
          </a:bodyPr>
          <a:lstStyle/>
          <a:p>
            <a:r>
              <a:rPr lang="en-US" dirty="0"/>
              <a:t> Very thankful for an opportunity to offer this at a meeting to remember </a:t>
            </a:r>
          </a:p>
          <a:p>
            <a:pPr marL="0" indent="0">
              <a:buNone/>
            </a:pPr>
            <a:r>
              <a:rPr lang="en-US" dirty="0"/>
              <a:t>    Professor Mitra. </a:t>
            </a:r>
          </a:p>
          <a:p>
            <a:pPr marL="0" indent="0">
              <a:buNone/>
            </a:pPr>
            <a:endParaRPr lang="en-US" dirty="0"/>
          </a:p>
          <a:p>
            <a:r>
              <a:rPr lang="en-US" dirty="0"/>
              <a:t> Professor Mitra was an inspirational figure for people of my generation</a:t>
            </a:r>
          </a:p>
          <a:p>
            <a:endParaRPr lang="en-US" dirty="0"/>
          </a:p>
          <a:p>
            <a:r>
              <a:rPr lang="en-US" dirty="0"/>
              <a:t>His personal example as a physicist, his values in physics and in life were ideals </a:t>
            </a:r>
          </a:p>
          <a:p>
            <a:endParaRPr lang="en-US" dirty="0"/>
          </a:p>
          <a:p>
            <a:r>
              <a:rPr lang="en-US" dirty="0"/>
              <a:t> Two reminiscences</a:t>
            </a:r>
          </a:p>
          <a:p>
            <a:pPr marL="0" indent="0">
              <a:buNone/>
            </a:pPr>
            <a:endParaRPr lang="en-US" dirty="0"/>
          </a:p>
          <a:p>
            <a:r>
              <a:rPr lang="en-US" dirty="0"/>
              <a:t> I would like to share  recent preliminary work on a possibly paradigmatic limit describing  some generic aspects of the </a:t>
            </a:r>
            <a:r>
              <a:rPr lang="en-US" dirty="0" err="1"/>
              <a:t>behaviour</a:t>
            </a:r>
            <a:r>
              <a:rPr lang="en-US" dirty="0"/>
              <a:t> of electrons in metals. In this limit, electrons are mobile, but have infinitely strong local repulsion. To put it in perspective, we start with the opposite, familiar, ‘free’ electron limit for metals. </a:t>
            </a:r>
          </a:p>
        </p:txBody>
      </p:sp>
    </p:spTree>
    <p:extLst>
      <p:ext uri="{BB962C8B-B14F-4D97-AF65-F5344CB8AC3E}">
        <p14:creationId xmlns:p14="http://schemas.microsoft.com/office/powerpoint/2010/main" val="3393584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588BC0-3740-DF5B-B19D-11101C28D8CF}"/>
              </a:ext>
            </a:extLst>
          </p:cNvPr>
          <p:cNvSpPr>
            <a:spLocks noGrp="1"/>
          </p:cNvSpPr>
          <p:nvPr>
            <p:ph idx="1"/>
          </p:nvPr>
        </p:nvSpPr>
        <p:spPr>
          <a:xfrm>
            <a:off x="0" y="0"/>
            <a:ext cx="12192000" cy="6858000"/>
          </a:xfrm>
        </p:spPr>
        <p:txBody>
          <a:bodyPr>
            <a:normAutofit fontScale="92500" lnSpcReduction="20000"/>
          </a:bodyPr>
          <a:lstStyle/>
          <a:p>
            <a:r>
              <a:rPr lang="en-US" dirty="0"/>
              <a:t> What is the ‘free' electron model of metals?</a:t>
            </a:r>
          </a:p>
          <a:p>
            <a:endParaRPr lang="en-US" dirty="0"/>
          </a:p>
          <a:p>
            <a:r>
              <a:rPr lang="en-US" dirty="0"/>
              <a:t> Drude proposed in 1900 ( completely unreasonably) that</a:t>
            </a:r>
          </a:p>
          <a:p>
            <a:pPr marL="0" indent="0">
              <a:buNone/>
            </a:pPr>
            <a:r>
              <a:rPr lang="en-US" dirty="0"/>
              <a:t>    metals should be thought of as consisting of a </a:t>
            </a:r>
            <a:r>
              <a:rPr lang="en-US" b="1" dirty="0"/>
              <a:t>free</a:t>
            </a:r>
            <a:r>
              <a:rPr lang="en-US" dirty="0"/>
              <a:t> classical gas of electrons </a:t>
            </a:r>
          </a:p>
          <a:p>
            <a:pPr marL="0" indent="0">
              <a:buNone/>
            </a:pPr>
            <a:r>
              <a:rPr lang="en-US" dirty="0"/>
              <a:t>   (three years after J J Thomson established  the electron as a</a:t>
            </a:r>
          </a:p>
          <a:p>
            <a:pPr marL="0" indent="0">
              <a:buNone/>
            </a:pPr>
            <a:r>
              <a:rPr lang="en-US" dirty="0"/>
              <a:t>    common ingredient of matter, in 1897) </a:t>
            </a:r>
          </a:p>
          <a:p>
            <a:endParaRPr lang="en-US" dirty="0"/>
          </a:p>
          <a:p>
            <a:r>
              <a:rPr lang="en-US" dirty="0"/>
              <a:t> Drude was able to successfully explain many  electrical and optical</a:t>
            </a:r>
          </a:p>
          <a:p>
            <a:pPr marL="0" indent="0">
              <a:buNone/>
            </a:pPr>
            <a:r>
              <a:rPr lang="en-US" dirty="0"/>
              <a:t>    properties of metals using this picture (and the kinetic theory of gases). </a:t>
            </a:r>
          </a:p>
          <a:p>
            <a:pPr marL="0" indent="0">
              <a:buNone/>
            </a:pPr>
            <a:r>
              <a:rPr lang="en-US" dirty="0"/>
              <a:t>     e.g. Ohm’s law, with </a:t>
            </a:r>
            <a:r>
              <a:rPr lang="en-US" b="1" dirty="0"/>
              <a:t>j</a:t>
            </a:r>
            <a:r>
              <a:rPr lang="en-US" dirty="0"/>
              <a:t> = </a:t>
            </a:r>
            <a:r>
              <a:rPr lang="en-US" dirty="0" err="1"/>
              <a:t>σ</a:t>
            </a:r>
            <a:r>
              <a:rPr lang="en-US" dirty="0"/>
              <a:t> </a:t>
            </a:r>
            <a:r>
              <a:rPr lang="en-US" b="1" dirty="0"/>
              <a:t>E </a:t>
            </a:r>
            <a:r>
              <a:rPr lang="en-US" dirty="0"/>
              <a:t> and conductivity </a:t>
            </a:r>
            <a:r>
              <a:rPr lang="en-US" dirty="0" err="1"/>
              <a:t>σ</a:t>
            </a:r>
            <a:r>
              <a:rPr lang="en-US" dirty="0"/>
              <a:t> = (ne</a:t>
            </a:r>
            <a:r>
              <a:rPr lang="en-US" baseline="30000" dirty="0"/>
              <a:t>2</a:t>
            </a:r>
            <a:r>
              <a:rPr lang="en-US" dirty="0"/>
              <a:t>𝜏/m)</a:t>
            </a:r>
          </a:p>
          <a:p>
            <a:pPr marL="0" indent="0">
              <a:buNone/>
            </a:pPr>
            <a:r>
              <a:rPr lang="en-US" dirty="0"/>
              <a:t>               Skin effect</a:t>
            </a:r>
          </a:p>
          <a:p>
            <a:pPr marL="0" indent="0">
              <a:buNone/>
            </a:pPr>
            <a:r>
              <a:rPr lang="en-US" dirty="0"/>
              <a:t>               Wiedemann Franz law ; (𝜅/</a:t>
            </a:r>
            <a:r>
              <a:rPr lang="en-US" dirty="0" err="1"/>
              <a:t>σT</a:t>
            </a:r>
            <a:r>
              <a:rPr lang="en-US" dirty="0"/>
              <a:t>) is a universal constant { quantum </a:t>
            </a:r>
          </a:p>
          <a:p>
            <a:pPr marL="0" indent="0">
              <a:buNone/>
            </a:pPr>
            <a:r>
              <a:rPr lang="en-US" dirty="0"/>
              <a:t>              mechanically  (π</a:t>
            </a:r>
            <a:r>
              <a:rPr lang="en-US" baseline="30000" dirty="0"/>
              <a:t>2</a:t>
            </a:r>
            <a:r>
              <a:rPr lang="en-US" dirty="0"/>
              <a:t>/3)(k</a:t>
            </a:r>
            <a:r>
              <a:rPr lang="en-US" baseline="-25000" dirty="0"/>
              <a:t>B</a:t>
            </a:r>
            <a:r>
              <a:rPr lang="en-US" baseline="30000" dirty="0"/>
              <a:t>2</a:t>
            </a:r>
            <a:r>
              <a:rPr lang="en-US" dirty="0"/>
              <a:t> /e</a:t>
            </a:r>
            <a:r>
              <a:rPr lang="en-US" baseline="30000" dirty="0"/>
              <a:t>2</a:t>
            </a:r>
            <a:r>
              <a:rPr lang="en-US" dirty="0"/>
              <a:t>), but he got (3/2) )(k</a:t>
            </a:r>
            <a:r>
              <a:rPr lang="en-US" baseline="-25000" dirty="0"/>
              <a:t>B</a:t>
            </a:r>
            <a:r>
              <a:rPr lang="en-US" baseline="30000" dirty="0"/>
              <a:t>2</a:t>
            </a:r>
            <a:r>
              <a:rPr lang="en-US" dirty="0"/>
              <a:t> /e</a:t>
            </a:r>
            <a:r>
              <a:rPr lang="en-US" baseline="30000" dirty="0"/>
              <a:t>2</a:t>
            </a:r>
            <a:r>
              <a:rPr lang="en-US" dirty="0"/>
              <a:t>) through a </a:t>
            </a:r>
          </a:p>
          <a:p>
            <a:pPr marL="0" indent="0">
              <a:buNone/>
            </a:pPr>
            <a:r>
              <a:rPr lang="en-US" dirty="0"/>
              <a:t>              fortuitous   cancellation of two factors ~100, and through a factor of </a:t>
            </a:r>
          </a:p>
          <a:p>
            <a:pPr marL="0" indent="0">
              <a:buNone/>
            </a:pPr>
            <a:r>
              <a:rPr lang="en-US" dirty="0"/>
              <a:t>              two mistake; nearly  the empirically observed value. } </a:t>
            </a:r>
          </a:p>
          <a:p>
            <a:pPr marL="0" indent="0">
              <a:buNone/>
            </a:pPr>
            <a:r>
              <a:rPr lang="en-US" b="1" dirty="0"/>
              <a:t>               </a:t>
            </a:r>
          </a:p>
        </p:txBody>
      </p:sp>
    </p:spTree>
    <p:extLst>
      <p:ext uri="{BB962C8B-B14F-4D97-AF65-F5344CB8AC3E}">
        <p14:creationId xmlns:p14="http://schemas.microsoft.com/office/powerpoint/2010/main" val="2828123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4A1E8B9-9E80-321B-E8B4-0B814B19F260}"/>
              </a:ext>
            </a:extLst>
          </p:cNvPr>
          <p:cNvSpPr txBox="1"/>
          <p:nvPr/>
        </p:nvSpPr>
        <p:spPr>
          <a:xfrm>
            <a:off x="0" y="0"/>
            <a:ext cx="12192000" cy="6986528"/>
          </a:xfrm>
          <a:prstGeom prst="rect">
            <a:avLst/>
          </a:prstGeom>
          <a:noFill/>
        </p:spPr>
        <p:txBody>
          <a:bodyPr wrap="square">
            <a:spAutoFit/>
          </a:bodyPr>
          <a:lstStyle/>
          <a:p>
            <a:pPr marL="0" indent="0">
              <a:buNone/>
            </a:pPr>
            <a:r>
              <a:rPr lang="en-US" sz="3200" b="1" dirty="0">
                <a:solidFill>
                  <a:srgbClr val="C00000"/>
                </a:solidFill>
              </a:rPr>
              <a:t>Some  major problems </a:t>
            </a:r>
            <a:r>
              <a:rPr lang="en-US" sz="3200" dirty="0"/>
              <a:t>:</a:t>
            </a:r>
          </a:p>
          <a:p>
            <a:pPr marL="514350" indent="-514350">
              <a:buAutoNum type="arabicPeriod"/>
            </a:pPr>
            <a:r>
              <a:rPr lang="en-US" sz="3200" dirty="0">
                <a:solidFill>
                  <a:srgbClr val="0070C0"/>
                </a:solidFill>
              </a:rPr>
              <a:t>Not knowing which electrons are these (he assumed valence electrons(?); now we know that these are electrons in unfilled shells and are indeed valence electrons!….. )</a:t>
            </a:r>
          </a:p>
          <a:p>
            <a:endParaRPr lang="en-US" sz="3200" dirty="0">
              <a:solidFill>
                <a:srgbClr val="0070C0"/>
              </a:solidFill>
            </a:endParaRPr>
          </a:p>
          <a:p>
            <a:pPr marL="0" indent="0">
              <a:buNone/>
            </a:pPr>
            <a:r>
              <a:rPr lang="en-US" sz="3200" dirty="0"/>
              <a:t> 2. </a:t>
            </a:r>
            <a:r>
              <a:rPr lang="en-US" sz="3200" dirty="0">
                <a:solidFill>
                  <a:srgbClr val="00B050"/>
                </a:solidFill>
              </a:rPr>
              <a:t>Assuming that the electrons form a classical gas ( they form a degenerate </a:t>
            </a:r>
            <a:r>
              <a:rPr lang="en-US" sz="3200" b="1" dirty="0">
                <a:solidFill>
                  <a:srgbClr val="00B050"/>
                </a:solidFill>
              </a:rPr>
              <a:t>quantum </a:t>
            </a:r>
            <a:r>
              <a:rPr lang="en-US" sz="3200" dirty="0">
                <a:solidFill>
                  <a:srgbClr val="00B050"/>
                </a:solidFill>
              </a:rPr>
              <a:t>gas of fermions.</a:t>
            </a:r>
          </a:p>
          <a:p>
            <a:pPr marL="0" indent="0">
              <a:buNone/>
            </a:pPr>
            <a:r>
              <a:rPr lang="en-US" sz="3200" dirty="0">
                <a:solidFill>
                  <a:srgbClr val="00B050"/>
                </a:solidFill>
              </a:rPr>
              <a:t> e.g. </a:t>
            </a:r>
            <a:r>
              <a:rPr lang="en-US" sz="3200" dirty="0" err="1">
                <a:solidFill>
                  <a:srgbClr val="00B050"/>
                </a:solidFill>
              </a:rPr>
              <a:t>C</a:t>
            </a:r>
            <a:r>
              <a:rPr lang="en-US" sz="3200" baseline="-25000" dirty="0" err="1">
                <a:solidFill>
                  <a:srgbClr val="00B050"/>
                </a:solidFill>
              </a:rPr>
              <a:t>v</a:t>
            </a:r>
            <a:r>
              <a:rPr lang="en-US" sz="3200" baseline="-25000" dirty="0">
                <a:solidFill>
                  <a:srgbClr val="00B050"/>
                </a:solidFill>
              </a:rPr>
              <a:t>  </a:t>
            </a:r>
            <a:r>
              <a:rPr lang="en-US" sz="3200" dirty="0">
                <a:solidFill>
                  <a:srgbClr val="00B050"/>
                </a:solidFill>
              </a:rPr>
              <a:t>⍺ k</a:t>
            </a:r>
            <a:r>
              <a:rPr lang="en-US" sz="3200" baseline="-25000" dirty="0">
                <a:solidFill>
                  <a:srgbClr val="00B050"/>
                </a:solidFill>
              </a:rPr>
              <a:t>B </a:t>
            </a:r>
            <a:r>
              <a:rPr lang="en-US" sz="3200" dirty="0">
                <a:solidFill>
                  <a:srgbClr val="00B050"/>
                </a:solidFill>
              </a:rPr>
              <a:t> (classical); </a:t>
            </a:r>
            <a:r>
              <a:rPr lang="en-US" sz="3200" dirty="0" err="1">
                <a:solidFill>
                  <a:srgbClr val="00B050"/>
                </a:solidFill>
              </a:rPr>
              <a:t>C</a:t>
            </a:r>
            <a:r>
              <a:rPr lang="en-US" sz="3200" baseline="-25000" dirty="0" err="1">
                <a:solidFill>
                  <a:srgbClr val="00B050"/>
                </a:solidFill>
              </a:rPr>
              <a:t>v</a:t>
            </a:r>
            <a:r>
              <a:rPr lang="en-US" sz="3200" dirty="0">
                <a:solidFill>
                  <a:srgbClr val="00B050"/>
                </a:solidFill>
              </a:rPr>
              <a:t> ⍺ k</a:t>
            </a:r>
            <a:r>
              <a:rPr lang="en-US" sz="3200" baseline="-25000" dirty="0">
                <a:solidFill>
                  <a:srgbClr val="00B050"/>
                </a:solidFill>
              </a:rPr>
              <a:t>B</a:t>
            </a:r>
            <a:r>
              <a:rPr lang="en-US" sz="3200" dirty="0">
                <a:solidFill>
                  <a:srgbClr val="00B050"/>
                </a:solidFill>
              </a:rPr>
              <a:t> (T/T</a:t>
            </a:r>
            <a:r>
              <a:rPr lang="en-US" sz="3200" baseline="-25000" dirty="0">
                <a:solidFill>
                  <a:srgbClr val="00B050"/>
                </a:solidFill>
              </a:rPr>
              <a:t>F</a:t>
            </a:r>
            <a:r>
              <a:rPr lang="en-US" sz="3200" dirty="0">
                <a:solidFill>
                  <a:srgbClr val="00B050"/>
                </a:solidFill>
              </a:rPr>
              <a:t>) quantum, and observed). </a:t>
            </a:r>
          </a:p>
          <a:p>
            <a:pPr marL="0" indent="0">
              <a:buNone/>
            </a:pPr>
            <a:endParaRPr lang="en-US" sz="3200" dirty="0">
              <a:solidFill>
                <a:srgbClr val="00B050"/>
              </a:solidFill>
            </a:endParaRPr>
          </a:p>
          <a:p>
            <a:pPr marL="0" indent="0">
              <a:buNone/>
            </a:pPr>
            <a:r>
              <a:rPr lang="en-US" sz="3200" dirty="0"/>
              <a:t>  3. </a:t>
            </a:r>
            <a:r>
              <a:rPr lang="en-US" sz="3200" dirty="0">
                <a:solidFill>
                  <a:srgbClr val="C00000"/>
                </a:solidFill>
              </a:rPr>
              <a:t>Pretending that they do not interact, and form an ideal gas </a:t>
            </a:r>
          </a:p>
          <a:p>
            <a:pPr marL="0" indent="0">
              <a:buNone/>
            </a:pPr>
            <a:r>
              <a:rPr lang="en-US" sz="3200" dirty="0">
                <a:solidFill>
                  <a:srgbClr val="C00000"/>
                </a:solidFill>
              </a:rPr>
              <a:t>      (they interact with the lattice ions and with each other).</a:t>
            </a:r>
          </a:p>
          <a:p>
            <a:pPr marL="0" indent="0">
              <a:buNone/>
            </a:pPr>
            <a:r>
              <a:rPr lang="en-US" sz="3200" dirty="0">
                <a:solidFill>
                  <a:srgbClr val="C00000"/>
                </a:solidFill>
              </a:rPr>
              <a:t>     There are very sophisticated , adiabatically connected </a:t>
            </a:r>
          </a:p>
          <a:p>
            <a:pPr marL="0" indent="0">
              <a:buNone/>
            </a:pPr>
            <a:r>
              <a:rPr lang="en-US" sz="3200" dirty="0">
                <a:solidFill>
                  <a:srgbClr val="C00000"/>
                </a:solidFill>
              </a:rPr>
              <a:t>      very successful theories of interacting electrons  with </a:t>
            </a:r>
          </a:p>
          <a:p>
            <a:pPr marL="0" indent="0">
              <a:buNone/>
            </a:pPr>
            <a:r>
              <a:rPr lang="en-US" sz="3200" dirty="0">
                <a:solidFill>
                  <a:srgbClr val="C00000"/>
                </a:solidFill>
              </a:rPr>
              <a:t>     interaction effects describable by a few parameters ; Fermi liquid). </a:t>
            </a:r>
          </a:p>
        </p:txBody>
      </p:sp>
    </p:spTree>
    <p:extLst>
      <p:ext uri="{BB962C8B-B14F-4D97-AF65-F5344CB8AC3E}">
        <p14:creationId xmlns:p14="http://schemas.microsoft.com/office/powerpoint/2010/main" val="120702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986999-B1EB-E694-8C0E-0D25AFE2245B}"/>
              </a:ext>
            </a:extLst>
          </p:cNvPr>
          <p:cNvSpPr>
            <a:spLocks noGrp="1"/>
          </p:cNvSpPr>
          <p:nvPr>
            <p:ph idx="1"/>
          </p:nvPr>
        </p:nvSpPr>
        <p:spPr>
          <a:xfrm>
            <a:off x="9144" y="0"/>
            <a:ext cx="12182856" cy="6836791"/>
          </a:xfrm>
        </p:spPr>
        <p:txBody>
          <a:bodyPr>
            <a:normAutofit fontScale="92500" lnSpcReduction="20000"/>
          </a:bodyPr>
          <a:lstStyle/>
          <a:p>
            <a:r>
              <a:rPr lang="en-US" dirty="0"/>
              <a:t> These problems have been faced successfully.  </a:t>
            </a:r>
          </a:p>
          <a:p>
            <a:r>
              <a:rPr lang="en-US" dirty="0"/>
              <a:t>Electrons in metal</a:t>
            </a:r>
            <a:r>
              <a:rPr lang="en-US" b="1" dirty="0"/>
              <a:t> </a:t>
            </a:r>
            <a:r>
              <a:rPr lang="en-US" dirty="0"/>
              <a:t> form an interacting Fermi liquid ( coherent  for T&lt;&lt;T</a:t>
            </a:r>
            <a:r>
              <a:rPr lang="en-US" baseline="-25000" dirty="0"/>
              <a:t>F</a:t>
            </a:r>
            <a:r>
              <a:rPr lang="en-US" dirty="0"/>
              <a:t> ~ 10</a:t>
            </a:r>
            <a:r>
              <a:rPr lang="en-US" baseline="30000" dirty="0"/>
              <a:t>4</a:t>
            </a:r>
            <a:r>
              <a:rPr lang="en-US" dirty="0"/>
              <a:t>K for most metals); well defined quasiparticles, well recognized collective effects, superconductive instability for effective attraction…… </a:t>
            </a:r>
          </a:p>
          <a:p>
            <a:endParaRPr lang="en-US" dirty="0"/>
          </a:p>
          <a:p>
            <a:r>
              <a:rPr lang="en-US" dirty="0"/>
              <a:t> </a:t>
            </a:r>
            <a:r>
              <a:rPr lang="en-US" dirty="0">
                <a:solidFill>
                  <a:srgbClr val="C00000"/>
                </a:solidFill>
              </a:rPr>
              <a:t>There is a large class of systems and phenomena in metals where the  interaction between electrons </a:t>
            </a:r>
            <a:r>
              <a:rPr lang="en-US" b="1" dirty="0">
                <a:solidFill>
                  <a:srgbClr val="C00000"/>
                </a:solidFill>
              </a:rPr>
              <a:t>dominates</a:t>
            </a:r>
            <a:r>
              <a:rPr lang="en-US" dirty="0">
                <a:solidFill>
                  <a:srgbClr val="C00000"/>
                </a:solidFill>
              </a:rPr>
              <a:t>. </a:t>
            </a:r>
          </a:p>
          <a:p>
            <a:r>
              <a:rPr lang="en-US" dirty="0"/>
              <a:t> </a:t>
            </a:r>
            <a:r>
              <a:rPr lang="en-US" dirty="0">
                <a:solidFill>
                  <a:srgbClr val="7030A0"/>
                </a:solidFill>
              </a:rPr>
              <a:t>(repulsive)   potential energy of interaction&gt;&gt; the kinetic energy of motion </a:t>
            </a:r>
          </a:p>
          <a:p>
            <a:pPr marL="0" indent="0">
              <a:buNone/>
            </a:pPr>
            <a:r>
              <a:rPr lang="en-US" dirty="0"/>
              <a:t>        but the thing is a metal with mobile, kinetic electrons. </a:t>
            </a:r>
          </a:p>
          <a:p>
            <a:pPr marL="0" indent="0">
              <a:buNone/>
            </a:pPr>
            <a:r>
              <a:rPr lang="en-US" dirty="0"/>
              <a:t>        Electrons move,  while strongly avoiding each other. </a:t>
            </a:r>
          </a:p>
          <a:p>
            <a:pPr marL="0" indent="0">
              <a:buNone/>
            </a:pPr>
            <a:r>
              <a:rPr lang="en-US" dirty="0"/>
              <a:t>                    ‘Strongly correlated’ electron systems. </a:t>
            </a:r>
          </a:p>
          <a:p>
            <a:pPr marL="0" indent="0">
              <a:buNone/>
            </a:pPr>
            <a:r>
              <a:rPr lang="en-US" dirty="0"/>
              <a:t> </a:t>
            </a:r>
          </a:p>
          <a:p>
            <a:r>
              <a:rPr lang="en-US" dirty="0">
                <a:solidFill>
                  <a:srgbClr val="0070C0"/>
                </a:solidFill>
              </a:rPr>
              <a:t>Is there an opposite paradigmatic limit  which is natural for such a situation,  one in which electrons are locally ‘</a:t>
            </a:r>
            <a:r>
              <a:rPr lang="en-US" dirty="0" err="1">
                <a:solidFill>
                  <a:srgbClr val="0070C0"/>
                </a:solidFill>
              </a:rPr>
              <a:t>un’free</a:t>
            </a:r>
            <a:r>
              <a:rPr lang="en-US" dirty="0">
                <a:solidFill>
                  <a:srgbClr val="0070C0"/>
                </a:solidFill>
              </a:rPr>
              <a:t> but globally free? </a:t>
            </a:r>
          </a:p>
          <a:p>
            <a:pPr marL="0" indent="0">
              <a:buNone/>
            </a:pPr>
            <a:r>
              <a:rPr lang="en-US" dirty="0"/>
              <a:t> </a:t>
            </a:r>
          </a:p>
          <a:p>
            <a:r>
              <a:rPr lang="en-US" dirty="0"/>
              <a:t>I will describe a tentative attempt to understand and describe this limit, in a simple lattice model for electrons ( work  done with SR Hassan (Institute of Mathematical Sciences, Chennai) and N S </a:t>
            </a:r>
            <a:r>
              <a:rPr lang="en-US" dirty="0" err="1"/>
              <a:t>Vidhyadhiraja</a:t>
            </a:r>
            <a:r>
              <a:rPr lang="en-US" dirty="0"/>
              <a:t> (JNCASR,  </a:t>
            </a:r>
            <a:r>
              <a:rPr lang="en-US" dirty="0" err="1"/>
              <a:t>Jakkur</a:t>
            </a:r>
            <a:r>
              <a:rPr lang="en-US" dirty="0"/>
              <a:t>, Bengaluru and published last year). </a:t>
            </a:r>
          </a:p>
        </p:txBody>
      </p:sp>
    </p:spTree>
    <p:extLst>
      <p:ext uri="{BB962C8B-B14F-4D97-AF65-F5344CB8AC3E}">
        <p14:creationId xmlns:p14="http://schemas.microsoft.com/office/powerpoint/2010/main" val="3759250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4D731F6-B5D6-AE09-C8C5-65CF7F4A9DB9}"/>
              </a:ext>
            </a:extLst>
          </p:cNvPr>
          <p:cNvSpPr>
            <a:spLocks noGrp="1"/>
          </p:cNvSpPr>
          <p:nvPr>
            <p:ph idx="1"/>
          </p:nvPr>
        </p:nvSpPr>
        <p:spPr>
          <a:xfrm>
            <a:off x="46038" y="0"/>
            <a:ext cx="12145962" cy="6973888"/>
          </a:xfrm>
        </p:spPr>
        <p:txBody>
          <a:bodyPr/>
          <a:lstStyle/>
          <a:p>
            <a:pPr marL="0" indent="0">
              <a:buNone/>
            </a:pPr>
            <a:endParaRPr lang="en-US" dirty="0"/>
          </a:p>
        </p:txBody>
      </p:sp>
      <p:sp>
        <p:nvSpPr>
          <p:cNvPr id="6" name="TextBox 5">
            <a:extLst>
              <a:ext uri="{FF2B5EF4-FFF2-40B4-BE49-F238E27FC236}">
                <a16:creationId xmlns:a16="http://schemas.microsoft.com/office/drawing/2014/main" id="{913C5BA4-4FAA-FD6C-EF74-46C6BAFB3469}"/>
              </a:ext>
            </a:extLst>
          </p:cNvPr>
          <p:cNvSpPr txBox="1"/>
          <p:nvPr/>
        </p:nvSpPr>
        <p:spPr>
          <a:xfrm>
            <a:off x="621792" y="472493"/>
            <a:ext cx="11655552" cy="6124754"/>
          </a:xfrm>
          <a:prstGeom prst="rect">
            <a:avLst/>
          </a:prstGeom>
          <a:noFill/>
        </p:spPr>
        <p:txBody>
          <a:bodyPr wrap="square">
            <a:spAutoFit/>
          </a:bodyPr>
          <a:lstStyle/>
          <a:p>
            <a:r>
              <a:rPr lang="en-US" sz="2800" dirty="0"/>
              <a:t>Consider a  model for electrons at sites on a lattice:</a:t>
            </a:r>
          </a:p>
          <a:p>
            <a:pPr marL="0" indent="0">
              <a:buNone/>
            </a:pPr>
            <a:r>
              <a:rPr lang="en-US" sz="2800" dirty="0"/>
              <a:t> </a:t>
            </a:r>
            <a:r>
              <a:rPr lang="en-US" sz="2800" b="1" dirty="0"/>
              <a:t>H   = 𝛴 { (</a:t>
            </a:r>
            <a:r>
              <a:rPr lang="en-US" sz="2800" b="1" dirty="0" err="1"/>
              <a:t>ε</a:t>
            </a:r>
            <a:r>
              <a:rPr lang="en-US" sz="2800" b="1" baseline="-25000" dirty="0" err="1"/>
              <a:t>i</a:t>
            </a:r>
            <a:r>
              <a:rPr lang="en-US" sz="2800" b="1" baseline="-25000" dirty="0"/>
              <a:t>  </a:t>
            </a:r>
            <a:r>
              <a:rPr lang="en-US" sz="2800" b="1" dirty="0"/>
              <a:t> – </a:t>
            </a:r>
            <a:r>
              <a:rPr lang="en-US" sz="2800" b="1" dirty="0" err="1"/>
              <a:t>μ</a:t>
            </a:r>
            <a:r>
              <a:rPr lang="en-US" sz="2800" b="1" dirty="0"/>
              <a:t>)</a:t>
            </a:r>
            <a:r>
              <a:rPr lang="en-US" sz="2800" b="1" dirty="0" err="1"/>
              <a:t>n</a:t>
            </a:r>
            <a:r>
              <a:rPr lang="en-US" sz="2800" b="1" baseline="-25000" dirty="0" err="1"/>
              <a:t>iσ</a:t>
            </a:r>
            <a:r>
              <a:rPr lang="en-US" sz="2800" b="1" baseline="-25000" dirty="0"/>
              <a:t> </a:t>
            </a:r>
            <a:r>
              <a:rPr lang="en-US" sz="2800" b="1" dirty="0"/>
              <a:t> + </a:t>
            </a:r>
            <a:r>
              <a:rPr lang="en-US" sz="2800" b="1" dirty="0" err="1"/>
              <a:t>Un</a:t>
            </a:r>
            <a:r>
              <a:rPr lang="en-US" sz="2800" b="1" baseline="-25000" dirty="0" err="1"/>
              <a:t>iσ</a:t>
            </a:r>
            <a:r>
              <a:rPr lang="en-US" sz="2800" b="1" dirty="0" err="1"/>
              <a:t>n</a:t>
            </a:r>
            <a:r>
              <a:rPr lang="en-US" sz="2800" b="1" baseline="-25000" dirty="0" err="1"/>
              <a:t>i-σ</a:t>
            </a:r>
            <a:r>
              <a:rPr lang="en-US" sz="2800" b="1" dirty="0"/>
              <a:t>}  + 𝛴 </a:t>
            </a:r>
            <a:r>
              <a:rPr lang="en-US" sz="2800" b="1" dirty="0" err="1"/>
              <a:t>t</a:t>
            </a:r>
            <a:r>
              <a:rPr lang="en-US" sz="2800" b="1" baseline="-25000" dirty="0" err="1"/>
              <a:t>ij</a:t>
            </a:r>
            <a:r>
              <a:rPr lang="en-US" sz="2800" b="1" baseline="-25000" dirty="0"/>
              <a:t>  </a:t>
            </a:r>
            <a:r>
              <a:rPr lang="en-US" sz="2800" b="1" dirty="0"/>
              <a:t> </a:t>
            </a:r>
            <a:r>
              <a:rPr lang="en-US" sz="2800" b="1" dirty="0" err="1"/>
              <a:t>a</a:t>
            </a:r>
            <a:r>
              <a:rPr lang="en-US" sz="2800" b="1" baseline="-25000" dirty="0" err="1"/>
              <a:t>iσ</a:t>
            </a:r>
            <a:r>
              <a:rPr lang="en-US" sz="2800" b="1" baseline="30000" dirty="0"/>
              <a:t>+</a:t>
            </a:r>
            <a:r>
              <a:rPr lang="en-US" sz="2800" b="1" dirty="0"/>
              <a:t> </a:t>
            </a:r>
            <a:r>
              <a:rPr lang="en-US" sz="2800" b="1" dirty="0" err="1"/>
              <a:t>a</a:t>
            </a:r>
            <a:r>
              <a:rPr lang="en-US" sz="2800" b="1" baseline="-25000" dirty="0" err="1"/>
              <a:t>jσ</a:t>
            </a:r>
            <a:endParaRPr lang="en-US" sz="2800" b="1" baseline="-25000" dirty="0"/>
          </a:p>
          <a:p>
            <a:pPr marL="0" indent="0">
              <a:buNone/>
            </a:pPr>
            <a:endParaRPr lang="en-US" sz="2800" b="1" dirty="0"/>
          </a:p>
          <a:p>
            <a:pPr marL="0" indent="0">
              <a:buNone/>
            </a:pPr>
            <a:r>
              <a:rPr lang="en-US" sz="2800" dirty="0"/>
              <a:t>At site </a:t>
            </a:r>
            <a:r>
              <a:rPr lang="en-US" sz="2800" dirty="0" err="1"/>
              <a:t>i</a:t>
            </a:r>
            <a:r>
              <a:rPr lang="en-US" sz="2800" dirty="0"/>
              <a:t>, energy  of an electron is </a:t>
            </a:r>
            <a:r>
              <a:rPr lang="en-US" sz="2800" dirty="0" err="1"/>
              <a:t>ε</a:t>
            </a:r>
            <a:r>
              <a:rPr lang="en-US" sz="2800" baseline="-25000" dirty="0" err="1"/>
              <a:t>i</a:t>
            </a:r>
            <a:r>
              <a:rPr lang="en-US" sz="2800" baseline="-25000" dirty="0"/>
              <a:t> ; </a:t>
            </a:r>
            <a:r>
              <a:rPr lang="en-US" sz="2800" dirty="0"/>
              <a:t> the chemical potential is </a:t>
            </a:r>
            <a:r>
              <a:rPr lang="en-US" sz="2800" dirty="0" err="1"/>
              <a:t>μ</a:t>
            </a:r>
            <a:r>
              <a:rPr lang="en-US" sz="2800" dirty="0"/>
              <a:t> </a:t>
            </a:r>
          </a:p>
          <a:p>
            <a:pPr marL="0" indent="0">
              <a:buNone/>
            </a:pPr>
            <a:r>
              <a:rPr lang="en-US" sz="2800" dirty="0"/>
              <a:t>(determines electron density or filling). </a:t>
            </a:r>
          </a:p>
          <a:p>
            <a:pPr marL="0" indent="0">
              <a:buNone/>
            </a:pPr>
            <a:endParaRPr lang="en-US" sz="2800" dirty="0"/>
          </a:p>
          <a:p>
            <a:pPr marL="0" indent="0">
              <a:buNone/>
            </a:pPr>
            <a:r>
              <a:rPr lang="en-US" sz="2800" dirty="0"/>
              <a:t>If two electrons ( have to be of opposite spin because of Pauli exclusion principle) are on the same site, there is repulsion U.</a:t>
            </a:r>
          </a:p>
          <a:p>
            <a:pPr marL="0" indent="0">
              <a:buNone/>
            </a:pPr>
            <a:r>
              <a:rPr lang="en-US" sz="2800" dirty="0"/>
              <a:t>(U is an oversimplified representation of the qualitative fact that the effective repulsion is short ranged because of screening). </a:t>
            </a:r>
          </a:p>
          <a:p>
            <a:pPr marL="0" indent="0">
              <a:buNone/>
            </a:pPr>
            <a:endParaRPr lang="en-US" sz="2800" dirty="0"/>
          </a:p>
          <a:p>
            <a:pPr marL="0" indent="0">
              <a:buNone/>
            </a:pPr>
            <a:r>
              <a:rPr lang="en-US" sz="2800" dirty="0"/>
              <a:t>Electrons ‘hop’ from site </a:t>
            </a:r>
            <a:r>
              <a:rPr lang="en-US" sz="2800" dirty="0" err="1"/>
              <a:t>i</a:t>
            </a:r>
            <a:r>
              <a:rPr lang="en-US" sz="2800" dirty="0"/>
              <a:t> to   site j with amplitude </a:t>
            </a:r>
            <a:r>
              <a:rPr lang="en-US" sz="2800" dirty="0" err="1"/>
              <a:t>t</a:t>
            </a:r>
            <a:r>
              <a:rPr lang="en-US" sz="2800" baseline="-25000" dirty="0" err="1"/>
              <a:t>ij</a:t>
            </a:r>
            <a:r>
              <a:rPr lang="en-US" sz="2800" baseline="-25000" dirty="0"/>
              <a:t> . </a:t>
            </a:r>
          </a:p>
          <a:p>
            <a:pPr marL="0" indent="0">
              <a:buNone/>
            </a:pPr>
            <a:r>
              <a:rPr lang="en-US" sz="2800" dirty="0"/>
              <a:t>(Due to overlap of quantum wavefunctions; tight binding model)</a:t>
            </a:r>
          </a:p>
          <a:p>
            <a:pPr marL="0" indent="0">
              <a:buNone/>
            </a:pPr>
            <a:r>
              <a:rPr lang="en-US" sz="2800" dirty="0"/>
              <a:t> </a:t>
            </a:r>
          </a:p>
        </p:txBody>
      </p:sp>
    </p:spTree>
    <p:extLst>
      <p:ext uri="{BB962C8B-B14F-4D97-AF65-F5344CB8AC3E}">
        <p14:creationId xmlns:p14="http://schemas.microsoft.com/office/powerpoint/2010/main" val="894125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562D2F-EBE8-165B-71D2-BFA74FD08EA2}"/>
              </a:ext>
            </a:extLst>
          </p:cNvPr>
          <p:cNvSpPr>
            <a:spLocks noGrp="1"/>
          </p:cNvSpPr>
          <p:nvPr>
            <p:ph idx="1"/>
          </p:nvPr>
        </p:nvSpPr>
        <p:spPr>
          <a:xfrm>
            <a:off x="9144" y="0"/>
            <a:ext cx="12182856" cy="6858000"/>
          </a:xfrm>
        </p:spPr>
        <p:txBody>
          <a:bodyPr>
            <a:normAutofit fontScale="85000" lnSpcReduction="20000"/>
          </a:bodyPr>
          <a:lstStyle/>
          <a:p>
            <a:r>
              <a:rPr lang="en-US" sz="2400" dirty="0"/>
              <a:t>This is the very well known Hubbard model. Exactly soluble in d=1 and for all d if U=0. </a:t>
            </a:r>
          </a:p>
          <a:p>
            <a:r>
              <a:rPr lang="en-US" sz="2400" dirty="0"/>
              <a:t> U =0; independent electrons ( tight binding version of free electron gas).</a:t>
            </a:r>
          </a:p>
          <a:p>
            <a:r>
              <a:rPr lang="en-US" sz="2400" dirty="0"/>
              <a:t> Nonzero U. Metal for all filling. But this cannot always be right.  For example, half filling and large U</a:t>
            </a:r>
          </a:p>
          <a:p>
            <a:pPr marL="0" indent="0">
              <a:buNone/>
            </a:pPr>
            <a:r>
              <a:rPr lang="en-US" sz="2400" dirty="0"/>
              <a:t>                       </a:t>
            </a:r>
            <a:r>
              <a:rPr lang="en-US" sz="2400" dirty="0">
                <a:solidFill>
                  <a:srgbClr val="FF0000"/>
                </a:solidFill>
              </a:rPr>
              <a:t>Ground state is an insulator (Mott insulator)             </a:t>
            </a:r>
          </a:p>
          <a:p>
            <a:pPr marL="0" indent="0">
              <a:buNone/>
            </a:pPr>
            <a:r>
              <a:rPr lang="en-US" sz="2400" dirty="0"/>
              <a:t>                    (Qualitatively different many body wave function). </a:t>
            </a:r>
          </a:p>
          <a:p>
            <a:r>
              <a:rPr lang="en-US" sz="2400" dirty="0"/>
              <a:t> But what if filling is not half, and U is large. Has to be a metal. What kind of metal? </a:t>
            </a:r>
          </a:p>
          <a:p>
            <a:r>
              <a:rPr lang="en-US" sz="2400" dirty="0"/>
              <a:t> </a:t>
            </a:r>
            <a:r>
              <a:rPr lang="en-US" sz="2400" dirty="0">
                <a:solidFill>
                  <a:srgbClr val="00B050"/>
                </a:solidFill>
              </a:rPr>
              <a:t>Seems to be a  rather strange metal.  </a:t>
            </a:r>
          </a:p>
          <a:p>
            <a:pPr marL="0" indent="0">
              <a:buNone/>
            </a:pPr>
            <a:r>
              <a:rPr lang="en-US" sz="2400" dirty="0"/>
              <a:t>   1. Has characteristic (coherent) Fermi liquid </a:t>
            </a:r>
            <a:r>
              <a:rPr lang="en-US" sz="2400" dirty="0" err="1"/>
              <a:t>behaviour</a:t>
            </a:r>
            <a:r>
              <a:rPr lang="en-US" sz="2400" dirty="0"/>
              <a:t>, but only at very low temperatures </a:t>
            </a:r>
          </a:p>
          <a:p>
            <a:pPr marL="0" indent="0">
              <a:buNone/>
            </a:pPr>
            <a:r>
              <a:rPr lang="en-US" sz="2400" dirty="0"/>
              <a:t>   </a:t>
            </a:r>
          </a:p>
          <a:p>
            <a:pPr marL="0" indent="0">
              <a:buNone/>
            </a:pPr>
            <a:r>
              <a:rPr lang="en-US" sz="2400" dirty="0"/>
              <a:t>    2. Incoherent Fermi liquid over a very wide range of temperatures, manifested in</a:t>
            </a:r>
            <a:br>
              <a:rPr lang="en-US" sz="2400" dirty="0"/>
            </a:br>
            <a:r>
              <a:rPr lang="en-US" sz="2400" dirty="0"/>
              <a:t>         </a:t>
            </a:r>
          </a:p>
          <a:p>
            <a:pPr marL="0" indent="0">
              <a:buNone/>
            </a:pPr>
            <a:r>
              <a:rPr lang="en-US" sz="2400" dirty="0"/>
              <a:t>           lack of quasiparticle peak; broad single particle spectral density (not a delta function)</a:t>
            </a:r>
          </a:p>
          <a:p>
            <a:pPr marL="0" indent="0">
              <a:buNone/>
            </a:pPr>
            <a:r>
              <a:rPr lang="en-US" sz="2400" dirty="0"/>
              <a:t>           linear in T resistivity  for clean metals</a:t>
            </a:r>
          </a:p>
          <a:p>
            <a:pPr marL="0" indent="0">
              <a:buNone/>
            </a:pPr>
            <a:r>
              <a:rPr lang="en-US" sz="2400" dirty="0"/>
              <a:t>           ( properties most extensively studied in </a:t>
            </a:r>
            <a:r>
              <a:rPr lang="en-US" sz="2400" dirty="0" err="1"/>
              <a:t>cuprates</a:t>
            </a:r>
            <a:r>
              <a:rPr lang="en-US" sz="2400" dirty="0"/>
              <a:t> ; effective  large U Hubbard system [(U/t)&gt;10] )</a:t>
            </a:r>
          </a:p>
          <a:p>
            <a:pPr marL="0" indent="0">
              <a:buNone/>
            </a:pPr>
            <a:endParaRPr lang="en-US" sz="2400" dirty="0"/>
          </a:p>
          <a:p>
            <a:pPr marL="0" indent="0">
              <a:buNone/>
            </a:pPr>
            <a:r>
              <a:rPr lang="en-US" sz="2400" dirty="0"/>
              <a:t>       We have explored, in a somewhat </a:t>
            </a:r>
            <a:r>
              <a:rPr lang="en-US" sz="2400" dirty="0" err="1"/>
              <a:t>naieve</a:t>
            </a:r>
            <a:r>
              <a:rPr lang="en-US" sz="2400" dirty="0"/>
              <a:t> way, the U=∞ limit. </a:t>
            </a:r>
          </a:p>
          <a:p>
            <a:pPr marL="0" indent="0">
              <a:buNone/>
            </a:pPr>
            <a:r>
              <a:rPr lang="en-US" sz="2400" dirty="0"/>
              <a:t>                                                      Is this a paradigmatic </a:t>
            </a:r>
          </a:p>
          <a:p>
            <a:pPr marL="0" indent="0">
              <a:buNone/>
            </a:pPr>
            <a:r>
              <a:rPr lang="en-US" sz="2400" dirty="0"/>
              <a:t>      </a:t>
            </a:r>
            <a:r>
              <a:rPr lang="en-US" sz="2400" dirty="0">
                <a:solidFill>
                  <a:srgbClr val="C00000"/>
                </a:solidFill>
              </a:rPr>
              <a:t>‘un’ free electron limit relevant to the large family of strange metals?  </a:t>
            </a:r>
          </a:p>
          <a:p>
            <a:pPr marL="0" indent="0">
              <a:buNone/>
            </a:pPr>
            <a:r>
              <a:rPr lang="en-US" sz="2400" dirty="0">
                <a:solidFill>
                  <a:srgbClr val="C00000"/>
                </a:solidFill>
              </a:rPr>
              <a:t>        </a:t>
            </a:r>
            <a:r>
              <a:rPr lang="en-US" sz="2400" dirty="0"/>
              <a:t>Can one start from here and do a (1/U) perturbation theory to access large but finite U ?.</a:t>
            </a:r>
          </a:p>
          <a:p>
            <a:pPr marL="0" indent="0">
              <a:buNone/>
            </a:pPr>
            <a:r>
              <a:rPr lang="en-US" sz="2400" dirty="0"/>
              <a:t>     </a:t>
            </a:r>
          </a:p>
        </p:txBody>
      </p:sp>
    </p:spTree>
    <p:extLst>
      <p:ext uri="{BB962C8B-B14F-4D97-AF65-F5344CB8AC3E}">
        <p14:creationId xmlns:p14="http://schemas.microsoft.com/office/powerpoint/2010/main" val="1494443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3C706E-A16B-2FF2-72F8-1413FB91DA1E}"/>
              </a:ext>
            </a:extLst>
          </p:cNvPr>
          <p:cNvSpPr>
            <a:spLocks noGrp="1"/>
          </p:cNvSpPr>
          <p:nvPr>
            <p:ph idx="1"/>
          </p:nvPr>
        </p:nvSpPr>
        <p:spPr>
          <a:xfrm>
            <a:off x="0" y="0"/>
            <a:ext cx="12192000" cy="6858000"/>
          </a:xfrm>
        </p:spPr>
        <p:txBody>
          <a:bodyPr>
            <a:normAutofit fontScale="85000" lnSpcReduction="20000"/>
          </a:bodyPr>
          <a:lstStyle/>
          <a:p>
            <a:r>
              <a:rPr lang="en-US" dirty="0"/>
              <a:t> Use the Hubbard X operator representation:</a:t>
            </a:r>
          </a:p>
          <a:p>
            <a:pPr marL="0" indent="0">
              <a:buNone/>
            </a:pPr>
            <a:r>
              <a:rPr lang="en-US" dirty="0"/>
              <a:t>    </a:t>
            </a:r>
            <a:r>
              <a:rPr lang="en-US" dirty="0" err="1">
                <a:solidFill>
                  <a:srgbClr val="C00000"/>
                </a:solidFill>
              </a:rPr>
              <a:t>X</a:t>
            </a:r>
            <a:r>
              <a:rPr lang="en-US" baseline="-25000" dirty="0" err="1">
                <a:solidFill>
                  <a:srgbClr val="C00000"/>
                </a:solidFill>
              </a:rPr>
              <a:t>i</a:t>
            </a:r>
            <a:r>
              <a:rPr lang="en-US" baseline="30000" dirty="0" err="1">
                <a:solidFill>
                  <a:srgbClr val="C00000"/>
                </a:solidFill>
              </a:rPr>
              <a:t>ab</a:t>
            </a:r>
            <a:r>
              <a:rPr lang="en-US" baseline="30000" dirty="0">
                <a:solidFill>
                  <a:srgbClr val="C00000"/>
                </a:solidFill>
              </a:rPr>
              <a:t> </a:t>
            </a:r>
            <a:r>
              <a:rPr lang="en-US" dirty="0">
                <a:solidFill>
                  <a:srgbClr val="C00000"/>
                </a:solidFill>
              </a:rPr>
              <a:t> = |</a:t>
            </a:r>
            <a:r>
              <a:rPr lang="en-US" dirty="0" err="1">
                <a:solidFill>
                  <a:srgbClr val="C00000"/>
                </a:solidFill>
              </a:rPr>
              <a:t>ia</a:t>
            </a:r>
            <a:r>
              <a:rPr lang="en-US" dirty="0">
                <a:solidFill>
                  <a:srgbClr val="C00000"/>
                </a:solidFill>
              </a:rPr>
              <a:t>&gt;&lt;</a:t>
            </a:r>
            <a:r>
              <a:rPr lang="en-US" dirty="0" err="1">
                <a:solidFill>
                  <a:srgbClr val="C00000"/>
                </a:solidFill>
              </a:rPr>
              <a:t>ib</a:t>
            </a:r>
            <a:r>
              <a:rPr lang="en-US" dirty="0">
                <a:solidFill>
                  <a:srgbClr val="C00000"/>
                </a:solidFill>
              </a:rPr>
              <a:t>|.  The complete set of states at site </a:t>
            </a:r>
            <a:r>
              <a:rPr lang="en-US" dirty="0" err="1">
                <a:solidFill>
                  <a:srgbClr val="C00000"/>
                </a:solidFill>
              </a:rPr>
              <a:t>i</a:t>
            </a:r>
            <a:r>
              <a:rPr lang="en-US" dirty="0">
                <a:solidFill>
                  <a:srgbClr val="C00000"/>
                </a:solidFill>
              </a:rPr>
              <a:t> is  |i0&gt;,|</a:t>
            </a:r>
            <a:r>
              <a:rPr lang="en-US" dirty="0" err="1">
                <a:solidFill>
                  <a:srgbClr val="C00000"/>
                </a:solidFill>
              </a:rPr>
              <a:t>i</a:t>
            </a:r>
            <a:r>
              <a:rPr lang="en-US" dirty="0">
                <a:solidFill>
                  <a:srgbClr val="C00000"/>
                </a:solidFill>
              </a:rPr>
              <a:t>↑&gt;,</a:t>
            </a:r>
            <a:r>
              <a:rPr lang="en-US" dirty="0" err="1">
                <a:solidFill>
                  <a:srgbClr val="C00000"/>
                </a:solidFill>
              </a:rPr>
              <a:t>Ii</a:t>
            </a:r>
            <a:r>
              <a:rPr lang="en-US" dirty="0">
                <a:solidFill>
                  <a:srgbClr val="C00000"/>
                </a:solidFill>
              </a:rPr>
              <a:t>↓&gt; for U=∞ </a:t>
            </a:r>
          </a:p>
          <a:p>
            <a:pPr marL="0" indent="0">
              <a:buNone/>
            </a:pPr>
            <a:r>
              <a:rPr lang="en-US" dirty="0"/>
              <a:t>        The Hamiltonian              </a:t>
            </a:r>
            <a:r>
              <a:rPr lang="en-US" sz="2800" b="1" dirty="0"/>
              <a:t>H = </a:t>
            </a:r>
            <a:r>
              <a:rPr lang="en-US" sz="2800" b="1" dirty="0" err="1"/>
              <a:t>Σ</a:t>
            </a:r>
            <a:r>
              <a:rPr lang="en-US" sz="2800" b="1" baseline="-25000" dirty="0" err="1"/>
              <a:t>i,σ</a:t>
            </a:r>
            <a:r>
              <a:rPr lang="en-US" sz="2800" b="1" dirty="0"/>
              <a:t>  (-</a:t>
            </a:r>
            <a:r>
              <a:rPr lang="en-US" sz="2800" b="1" dirty="0" err="1"/>
              <a:t>μ</a:t>
            </a:r>
            <a:r>
              <a:rPr lang="en-US" sz="2800" b="1" dirty="0"/>
              <a:t> X</a:t>
            </a:r>
            <a:r>
              <a:rPr lang="en-US" sz="2800" b="1" baseline="-25000" dirty="0"/>
              <a:t>i</a:t>
            </a:r>
            <a:r>
              <a:rPr lang="en-US" sz="2800" b="1" dirty="0"/>
              <a:t> </a:t>
            </a:r>
            <a:r>
              <a:rPr lang="en-US" sz="2800" b="1" baseline="30000" dirty="0" err="1"/>
              <a:t>σσ</a:t>
            </a:r>
            <a:r>
              <a:rPr lang="en-US" sz="2800" b="1" dirty="0"/>
              <a:t>) + </a:t>
            </a:r>
            <a:r>
              <a:rPr lang="en-US" sz="2800" b="1" dirty="0" err="1"/>
              <a:t>Σ</a:t>
            </a:r>
            <a:r>
              <a:rPr lang="en-US" sz="2800" b="1" baseline="-25000" dirty="0" err="1"/>
              <a:t>ij,σ</a:t>
            </a:r>
            <a:r>
              <a:rPr lang="en-US" sz="2800" b="1" dirty="0"/>
              <a:t> </a:t>
            </a:r>
            <a:r>
              <a:rPr lang="en-US" sz="2800" b="1" dirty="0" err="1"/>
              <a:t>t</a:t>
            </a:r>
            <a:r>
              <a:rPr lang="en-US" sz="2800" b="1" baseline="-25000" dirty="0" err="1"/>
              <a:t>ij</a:t>
            </a:r>
            <a:r>
              <a:rPr lang="en-US" sz="2800" b="1" dirty="0"/>
              <a:t> X</a:t>
            </a:r>
            <a:r>
              <a:rPr lang="en-US" sz="2800" b="1" baseline="-25000" dirty="0"/>
              <a:t>i </a:t>
            </a:r>
            <a:r>
              <a:rPr lang="en-US" b="1" baseline="30000" dirty="0"/>
              <a:t>σ0</a:t>
            </a:r>
            <a:r>
              <a:rPr lang="en-US" sz="2800" b="1" dirty="0"/>
              <a:t> </a:t>
            </a:r>
            <a:r>
              <a:rPr lang="en-US" sz="2800" b="1" dirty="0" err="1"/>
              <a:t>X</a:t>
            </a:r>
            <a:r>
              <a:rPr lang="en-US" sz="2800" b="1" baseline="-25000" dirty="0" err="1"/>
              <a:t>j</a:t>
            </a:r>
            <a:r>
              <a:rPr lang="en-US" sz="2800" b="1" baseline="-25000" dirty="0"/>
              <a:t> </a:t>
            </a:r>
            <a:r>
              <a:rPr lang="en-US" sz="2800" b="1" baseline="30000" dirty="0"/>
              <a:t>0σ</a:t>
            </a:r>
            <a:r>
              <a:rPr lang="en-US" sz="2800" b="1" dirty="0"/>
              <a:t> </a:t>
            </a:r>
          </a:p>
          <a:p>
            <a:pPr marL="0" indent="0">
              <a:buNone/>
            </a:pPr>
            <a:r>
              <a:rPr lang="en-US" dirty="0"/>
              <a:t>(would have been exactly soluble if </a:t>
            </a:r>
            <a:r>
              <a:rPr lang="en-US" sz="2800" dirty="0"/>
              <a:t>X</a:t>
            </a:r>
            <a:r>
              <a:rPr lang="en-US" sz="2800" baseline="-25000" dirty="0"/>
              <a:t>i </a:t>
            </a:r>
            <a:r>
              <a:rPr lang="en-US" baseline="30000" dirty="0"/>
              <a:t>σ0</a:t>
            </a:r>
            <a:r>
              <a:rPr lang="en-US" sz="2800" dirty="0"/>
              <a:t>  were a canonical fermion creation operator </a:t>
            </a:r>
            <a:r>
              <a:rPr lang="en-US" sz="2800" dirty="0" err="1"/>
              <a:t>a</a:t>
            </a:r>
            <a:r>
              <a:rPr lang="en-US" sz="2800" baseline="30000" dirty="0" err="1"/>
              <a:t>+</a:t>
            </a:r>
            <a:r>
              <a:rPr lang="en-US" sz="2800" baseline="-25000" dirty="0" err="1"/>
              <a:t>iσ</a:t>
            </a:r>
            <a:r>
              <a:rPr lang="en-US" sz="2800" baseline="-25000" dirty="0"/>
              <a:t> </a:t>
            </a:r>
            <a:r>
              <a:rPr lang="en-US" sz="2800" dirty="0"/>
              <a:t> ) </a:t>
            </a:r>
          </a:p>
          <a:p>
            <a:pPr marL="0" indent="0">
              <a:buNone/>
            </a:pPr>
            <a:r>
              <a:rPr lang="en-US" sz="2800" dirty="0"/>
              <a:t> Assume </a:t>
            </a:r>
            <a:r>
              <a:rPr lang="en-US" sz="2800" dirty="0" err="1"/>
              <a:t>t</a:t>
            </a:r>
            <a:r>
              <a:rPr lang="en-US" sz="2800" baseline="-25000" dirty="0" err="1"/>
              <a:t>ij</a:t>
            </a:r>
            <a:r>
              <a:rPr lang="en-US" sz="2800" baseline="-25000" dirty="0"/>
              <a:t>  </a:t>
            </a:r>
            <a:r>
              <a:rPr lang="en-US" sz="2800" dirty="0"/>
              <a:t> =  t  (real, positive) for </a:t>
            </a:r>
            <a:r>
              <a:rPr lang="en-US" sz="2800" dirty="0" err="1"/>
              <a:t>i</a:t>
            </a:r>
            <a:r>
              <a:rPr lang="en-US" sz="2800" dirty="0"/>
              <a:t>, j nearest </a:t>
            </a:r>
            <a:r>
              <a:rPr lang="en-US" sz="2800" dirty="0" err="1"/>
              <a:t>neighbour</a:t>
            </a:r>
            <a:r>
              <a:rPr lang="en-US" sz="2800" dirty="0"/>
              <a:t>.</a:t>
            </a:r>
          </a:p>
          <a:p>
            <a:pPr marL="0" indent="0">
              <a:buNone/>
            </a:pPr>
            <a:r>
              <a:rPr lang="en-US" dirty="0"/>
              <a:t>                         =  0 otherwise ( hopping only to nearest </a:t>
            </a:r>
            <a:r>
              <a:rPr lang="en-US" dirty="0" err="1"/>
              <a:t>neighbour</a:t>
            </a:r>
            <a:r>
              <a:rPr lang="en-US" dirty="0"/>
              <a:t>)</a:t>
            </a:r>
          </a:p>
          <a:p>
            <a:pPr marL="0" indent="0">
              <a:buNone/>
            </a:pPr>
            <a:r>
              <a:rPr lang="en-US" dirty="0"/>
              <a:t>( basically one number; namely electron density or filling , e.g. average number of electrons  per site  ; all energy is in units of t). </a:t>
            </a:r>
          </a:p>
          <a:p>
            <a:pPr marL="0" indent="0">
              <a:buNone/>
            </a:pPr>
            <a:r>
              <a:rPr lang="en-US" dirty="0"/>
              <a:t>There is no small parameter.   </a:t>
            </a:r>
          </a:p>
          <a:p>
            <a:pPr marL="0" indent="0">
              <a:buNone/>
            </a:pPr>
            <a:r>
              <a:rPr lang="en-US" dirty="0"/>
              <a:t>The model has been studied extensively in pioneering work by  B S Shastry for more than a decade since 2010, using the Schwinger source method. </a:t>
            </a:r>
          </a:p>
          <a:p>
            <a:r>
              <a:rPr lang="en-IN" sz="2800" dirty="0">
                <a:effectLst/>
                <a:latin typeface="Times"/>
              </a:rPr>
              <a:t>B. S. Shastry, Extremely correlated quantum liquids, </a:t>
            </a:r>
            <a:r>
              <a:rPr lang="en-IN" sz="2800" dirty="0">
                <a:solidFill>
                  <a:srgbClr val="0000FF"/>
                </a:solidFill>
                <a:effectLst/>
                <a:latin typeface="Times"/>
              </a:rPr>
              <a:t>Phys. </a:t>
            </a:r>
            <a:r>
              <a:rPr lang="en-IN" sz="2800" dirty="0" err="1">
                <a:solidFill>
                  <a:srgbClr val="0000FF"/>
                </a:solidFill>
                <a:effectLst/>
                <a:latin typeface="Times"/>
              </a:rPr>
              <a:t>Rev.B</a:t>
            </a:r>
            <a:r>
              <a:rPr lang="en-IN" sz="2800" dirty="0">
                <a:solidFill>
                  <a:srgbClr val="0000FF"/>
                </a:solidFill>
                <a:effectLst/>
                <a:latin typeface="Times"/>
              </a:rPr>
              <a:t> 81, 045121 (2010)</a:t>
            </a:r>
          </a:p>
          <a:p>
            <a:r>
              <a:rPr lang="en-IN" sz="2800" dirty="0">
                <a:effectLst/>
                <a:latin typeface="Times"/>
              </a:rPr>
              <a:t>S. Shears, E. </a:t>
            </a:r>
            <a:r>
              <a:rPr lang="en-IN" sz="2800" dirty="0" err="1">
                <a:effectLst/>
                <a:latin typeface="Times"/>
              </a:rPr>
              <a:t>Perepelitsky</a:t>
            </a:r>
            <a:r>
              <a:rPr lang="en-IN" sz="2800" dirty="0">
                <a:effectLst/>
                <a:latin typeface="Times"/>
              </a:rPr>
              <a:t>, M. </a:t>
            </a:r>
            <a:r>
              <a:rPr lang="en-IN" sz="2800" dirty="0" err="1">
                <a:effectLst/>
                <a:latin typeface="Times"/>
              </a:rPr>
              <a:t>Arciniaga</a:t>
            </a:r>
            <a:r>
              <a:rPr lang="en-IN" sz="2800" dirty="0">
                <a:effectLst/>
                <a:latin typeface="Times"/>
              </a:rPr>
              <a:t>, and B. S. Shastry, Extremely correlated Fermi liquid theory for the u</a:t>
            </a:r>
            <a:r>
              <a:rPr lang="en-IN" sz="2800" dirty="0">
                <a:effectLst/>
                <a:latin typeface="Helvetica" pitchFamily="2" charset="0"/>
              </a:rPr>
              <a:t>=∞, </a:t>
            </a:r>
            <a:r>
              <a:rPr lang="en-IN" sz="2800" dirty="0">
                <a:effectLst/>
                <a:latin typeface="Times"/>
              </a:rPr>
              <a:t>d </a:t>
            </a:r>
            <a:r>
              <a:rPr lang="en-IN" sz="2800" dirty="0">
                <a:effectLst/>
                <a:latin typeface="Helvetica" pitchFamily="2" charset="0"/>
              </a:rPr>
              <a:t>=∞</a:t>
            </a:r>
            <a:r>
              <a:rPr lang="en-IN" sz="2800" dirty="0">
                <a:effectLst/>
                <a:latin typeface="Times"/>
              </a:rPr>
              <a:t>, Hubbard model to o(</a:t>
            </a:r>
            <a:r>
              <a:rPr lang="el-GR" sz="2800" dirty="0">
                <a:effectLst/>
                <a:latin typeface="Helvetica" pitchFamily="2" charset="0"/>
              </a:rPr>
              <a:t>λ</a:t>
            </a:r>
            <a:r>
              <a:rPr lang="el-GR" sz="2800" dirty="0">
                <a:effectLst/>
                <a:latin typeface="Times"/>
              </a:rPr>
              <a:t>3 ), </a:t>
            </a:r>
            <a:r>
              <a:rPr lang="en-IN" sz="2800" dirty="0">
                <a:solidFill>
                  <a:srgbClr val="0000FF"/>
                </a:solidFill>
                <a:effectLst/>
                <a:latin typeface="Times"/>
              </a:rPr>
              <a:t>Phys. Rev. B 106, 035108(2022) ( a relatively recent paper).</a:t>
            </a:r>
          </a:p>
          <a:p>
            <a:pPr marL="0" indent="0">
              <a:buNone/>
            </a:pPr>
            <a:endParaRPr lang="en-IN" sz="2800" dirty="0">
              <a:solidFill>
                <a:srgbClr val="000000"/>
              </a:solidFill>
              <a:latin typeface="Times"/>
            </a:endParaRPr>
          </a:p>
          <a:p>
            <a:r>
              <a:rPr lang="en-US" dirty="0"/>
              <a:t> We use an equation of motion method. Find the equation of motion of correlation functions (XX correlation functions) . Use the d=∞  approximation  to decouple them. Solve them self consistently. </a:t>
            </a:r>
          </a:p>
          <a:p>
            <a:pPr marL="0" indent="0">
              <a:buNone/>
            </a:pPr>
            <a:endParaRPr lang="en-US" sz="2800" dirty="0"/>
          </a:p>
          <a:p>
            <a:pPr marL="0" indent="0">
              <a:buNone/>
            </a:pPr>
            <a:endParaRPr lang="en-US" dirty="0"/>
          </a:p>
          <a:p>
            <a:pPr marL="0" indent="0">
              <a:buNone/>
            </a:pPr>
            <a:endParaRPr lang="en-US" sz="2800"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sz="2800" dirty="0"/>
          </a:p>
          <a:p>
            <a:endParaRPr lang="en-US" dirty="0"/>
          </a:p>
        </p:txBody>
      </p:sp>
    </p:spTree>
    <p:extLst>
      <p:ext uri="{BB962C8B-B14F-4D97-AF65-F5344CB8AC3E}">
        <p14:creationId xmlns:p14="http://schemas.microsoft.com/office/powerpoint/2010/main" val="3436527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54CC63-A383-3F20-4952-E74E62A0D25A}"/>
              </a:ext>
            </a:extLst>
          </p:cNvPr>
          <p:cNvSpPr>
            <a:spLocks noGrp="1"/>
          </p:cNvSpPr>
          <p:nvPr>
            <p:ph idx="1"/>
          </p:nvPr>
        </p:nvSpPr>
        <p:spPr>
          <a:xfrm>
            <a:off x="0" y="45592"/>
            <a:ext cx="12192000" cy="6812407"/>
          </a:xfrm>
        </p:spPr>
        <p:txBody>
          <a:bodyPr/>
          <a:lstStyle/>
          <a:p>
            <a:pPr marL="0" indent="0">
              <a:buNone/>
            </a:pPr>
            <a:r>
              <a:rPr lang="en-US" dirty="0"/>
              <a:t>     </a:t>
            </a:r>
            <a:r>
              <a:rPr lang="en-US" sz="2800" dirty="0"/>
              <a:t>Electron moving  necessarily gives rise to </a:t>
            </a:r>
          </a:p>
          <a:p>
            <a:pPr marL="0" indent="0">
              <a:buNone/>
            </a:pPr>
            <a:r>
              <a:rPr lang="en-US" sz="2800" dirty="0"/>
              <a:t> </a:t>
            </a:r>
            <a:r>
              <a:rPr lang="en-US" dirty="0"/>
              <a:t>     </a:t>
            </a:r>
            <a:r>
              <a:rPr lang="en-US" sz="2800" dirty="0"/>
              <a:t>local bosonic fluctuations, namely local charge or </a:t>
            </a:r>
          </a:p>
          <a:p>
            <a:pPr marL="0" indent="0">
              <a:buNone/>
            </a:pPr>
            <a:r>
              <a:rPr lang="en-US" dirty="0"/>
              <a:t>      </a:t>
            </a:r>
            <a:r>
              <a:rPr lang="en-US" sz="2800" dirty="0"/>
              <a:t>spin changes.</a:t>
            </a:r>
          </a:p>
          <a:p>
            <a:pPr marL="0" indent="0">
              <a:buNone/>
            </a:pPr>
            <a:r>
              <a:rPr lang="en-US" sz="2800" dirty="0"/>
              <a:t>      The (diffusive) propagation of bosonic fluctuations </a:t>
            </a:r>
          </a:p>
          <a:p>
            <a:pPr marL="0" indent="0">
              <a:buNone/>
            </a:pPr>
            <a:r>
              <a:rPr lang="en-US" sz="2800" dirty="0"/>
              <a:t>     depends on electrons. Self consistency crucial.</a:t>
            </a:r>
            <a:endParaRPr lang="en-US" dirty="0"/>
          </a:p>
        </p:txBody>
      </p:sp>
      <p:pic>
        <p:nvPicPr>
          <p:cNvPr id="4" name="Picture 3">
            <a:extLst>
              <a:ext uri="{FF2B5EF4-FFF2-40B4-BE49-F238E27FC236}">
                <a16:creationId xmlns:a16="http://schemas.microsoft.com/office/drawing/2014/main" id="{6B9BD0DD-ACA2-DAAC-4F06-5D65168C8B37}"/>
              </a:ext>
            </a:extLst>
          </p:cNvPr>
          <p:cNvPicPr>
            <a:picLocks noChangeAspect="1"/>
          </p:cNvPicPr>
          <p:nvPr/>
        </p:nvPicPr>
        <p:blipFill>
          <a:blip r:embed="rId2"/>
          <a:stretch>
            <a:fillRect/>
          </a:stretch>
        </p:blipFill>
        <p:spPr>
          <a:xfrm>
            <a:off x="9448413" y="487680"/>
            <a:ext cx="2387987" cy="4088130"/>
          </a:xfrm>
          <a:prstGeom prst="rect">
            <a:avLst/>
          </a:prstGeom>
        </p:spPr>
      </p:pic>
      <p:pic>
        <p:nvPicPr>
          <p:cNvPr id="5" name="Picture 4">
            <a:extLst>
              <a:ext uri="{FF2B5EF4-FFF2-40B4-BE49-F238E27FC236}">
                <a16:creationId xmlns:a16="http://schemas.microsoft.com/office/drawing/2014/main" id="{CEA838EF-A120-D65B-6E64-94288EF4945E}"/>
              </a:ext>
            </a:extLst>
          </p:cNvPr>
          <p:cNvPicPr>
            <a:picLocks noChangeAspect="1"/>
          </p:cNvPicPr>
          <p:nvPr/>
        </p:nvPicPr>
        <p:blipFill>
          <a:blip r:embed="rId3"/>
          <a:stretch>
            <a:fillRect/>
          </a:stretch>
        </p:blipFill>
        <p:spPr>
          <a:xfrm>
            <a:off x="256366" y="2724278"/>
            <a:ext cx="4900515" cy="4088130"/>
          </a:xfrm>
          <a:prstGeom prst="rect">
            <a:avLst/>
          </a:prstGeom>
        </p:spPr>
      </p:pic>
      <p:sp>
        <p:nvSpPr>
          <p:cNvPr id="6" name="TextBox 5">
            <a:extLst>
              <a:ext uri="{FF2B5EF4-FFF2-40B4-BE49-F238E27FC236}">
                <a16:creationId xmlns:a16="http://schemas.microsoft.com/office/drawing/2014/main" id="{5C5C50B6-CDD4-AF1A-FD1B-B568674E3AD8}"/>
              </a:ext>
            </a:extLst>
          </p:cNvPr>
          <p:cNvSpPr txBox="1"/>
          <p:nvPr/>
        </p:nvSpPr>
        <p:spPr>
          <a:xfrm>
            <a:off x="5937504" y="3217205"/>
            <a:ext cx="3023616" cy="2308324"/>
          </a:xfrm>
          <a:prstGeom prst="rect">
            <a:avLst/>
          </a:prstGeom>
          <a:noFill/>
        </p:spPr>
        <p:txBody>
          <a:bodyPr wrap="square" rtlCol="0">
            <a:spAutoFit/>
          </a:bodyPr>
          <a:lstStyle/>
          <a:p>
            <a:r>
              <a:rPr lang="en-US" dirty="0"/>
              <a:t>-</a:t>
            </a:r>
            <a:r>
              <a:rPr lang="en-US" dirty="0" err="1"/>
              <a:t>ImΣ</a:t>
            </a:r>
            <a:r>
              <a:rPr lang="en-US" dirty="0"/>
              <a:t>(⍵) ~ ⍵</a:t>
            </a:r>
            <a:r>
              <a:rPr lang="en-US" baseline="30000" dirty="0"/>
              <a:t>2</a:t>
            </a:r>
            <a:r>
              <a:rPr lang="en-US" dirty="0"/>
              <a:t> for a coherent Fermi liquid . </a:t>
            </a:r>
          </a:p>
          <a:p>
            <a:r>
              <a:rPr lang="en-US" dirty="0"/>
              <a:t>It is a coherent Fermi liquid at very low temperatures. </a:t>
            </a:r>
          </a:p>
          <a:p>
            <a:r>
              <a:rPr lang="en-US" dirty="0"/>
              <a:t>(This can also be shown analytically, formally, from symmetry properties of the spectral f unction).</a:t>
            </a:r>
          </a:p>
        </p:txBody>
      </p:sp>
    </p:spTree>
    <p:extLst>
      <p:ext uri="{BB962C8B-B14F-4D97-AF65-F5344CB8AC3E}">
        <p14:creationId xmlns:p14="http://schemas.microsoft.com/office/powerpoint/2010/main" val="7689393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1572</TotalTime>
  <Words>2073</Words>
  <Application>Microsoft Macintosh PowerPoint</Application>
  <PresentationFormat>Widescreen</PresentationFormat>
  <Paragraphs>171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Aptos</vt:lpstr>
      <vt:lpstr>Aptos Display</vt:lpstr>
      <vt:lpstr>Arial</vt:lpstr>
      <vt:lpstr>Helvetica</vt:lpstr>
      <vt:lpstr>Times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T.V. Ramakrishnan</dc:creator>
  <cp:lastModifiedBy>T.V. Ramakrishnan</cp:lastModifiedBy>
  <cp:revision>9</cp:revision>
  <dcterms:created xsi:type="dcterms:W3CDTF">2025-04-10T07:19:24Z</dcterms:created>
  <dcterms:modified xsi:type="dcterms:W3CDTF">2025-04-12T15:23:01Z</dcterms:modified>
</cp:coreProperties>
</file>