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8"/>
  </p:notesMasterIdLst>
  <p:sldIdLst>
    <p:sldId id="316" r:id="rId2"/>
    <p:sldId id="374" r:id="rId3"/>
    <p:sldId id="386" r:id="rId4"/>
    <p:sldId id="371" r:id="rId5"/>
    <p:sldId id="372" r:id="rId6"/>
    <p:sldId id="375" r:id="rId7"/>
    <p:sldId id="376" r:id="rId8"/>
    <p:sldId id="321" r:id="rId9"/>
    <p:sldId id="322" r:id="rId10"/>
    <p:sldId id="323" r:id="rId11"/>
    <p:sldId id="325" r:id="rId12"/>
    <p:sldId id="330" r:id="rId13"/>
    <p:sldId id="331" r:id="rId14"/>
    <p:sldId id="332" r:id="rId15"/>
    <p:sldId id="333" r:id="rId16"/>
    <p:sldId id="334" r:id="rId17"/>
    <p:sldId id="377" r:id="rId18"/>
    <p:sldId id="335" r:id="rId19"/>
    <p:sldId id="336" r:id="rId20"/>
    <p:sldId id="337" r:id="rId21"/>
    <p:sldId id="379" r:id="rId22"/>
    <p:sldId id="338" r:id="rId23"/>
    <p:sldId id="339" r:id="rId24"/>
    <p:sldId id="380" r:id="rId25"/>
    <p:sldId id="367" r:id="rId26"/>
    <p:sldId id="345" r:id="rId27"/>
    <p:sldId id="381" r:id="rId28"/>
    <p:sldId id="382" r:id="rId29"/>
    <p:sldId id="383" r:id="rId30"/>
    <p:sldId id="384" r:id="rId31"/>
    <p:sldId id="387" r:id="rId32"/>
    <p:sldId id="388" r:id="rId33"/>
    <p:sldId id="389" r:id="rId34"/>
    <p:sldId id="390" r:id="rId35"/>
    <p:sldId id="391" r:id="rId36"/>
    <p:sldId id="392" r:id="rId37"/>
  </p:sldIdLst>
  <p:sldSz cx="9144000" cy="6858000" type="screen4x3"/>
  <p:notesSz cx="6858000" cy="9144000"/>
  <p:defaultTextStyle>
    <a:defPPr>
      <a:defRPr lang="en-GB"/>
    </a:defPPr>
    <a:lvl1pPr algn="l" rtl="0" eaLnBrk="0" fontAlgn="base" hangingPunct="0">
      <a:spcBef>
        <a:spcPct val="0"/>
      </a:spcBef>
      <a:spcAft>
        <a:spcPct val="0"/>
      </a:spcAft>
      <a:defRPr sz="2400" kern="1200">
        <a:solidFill>
          <a:schemeClr val="tx1"/>
        </a:solidFill>
        <a:latin typeface="Arial" pitchFamily="34"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MS PGothic" pitchFamily="34" charset="-128"/>
        <a:cs typeface="+mn-cs"/>
      </a:defRPr>
    </a:lvl5pPr>
    <a:lvl6pPr marL="2286000" algn="l" defTabSz="914400" rtl="0" eaLnBrk="1" latinLnBrk="0" hangingPunct="1">
      <a:defRPr sz="2400" kern="1200">
        <a:solidFill>
          <a:schemeClr val="tx1"/>
        </a:solidFill>
        <a:latin typeface="Arial" pitchFamily="34" charset="0"/>
        <a:ea typeface="MS PGothic" pitchFamily="34" charset="-128"/>
        <a:cs typeface="+mn-cs"/>
      </a:defRPr>
    </a:lvl6pPr>
    <a:lvl7pPr marL="2743200" algn="l" defTabSz="914400" rtl="0" eaLnBrk="1" latinLnBrk="0" hangingPunct="1">
      <a:defRPr sz="2400" kern="1200">
        <a:solidFill>
          <a:schemeClr val="tx1"/>
        </a:solidFill>
        <a:latin typeface="Arial" pitchFamily="34" charset="0"/>
        <a:ea typeface="MS PGothic" pitchFamily="34" charset="-128"/>
        <a:cs typeface="+mn-cs"/>
      </a:defRPr>
    </a:lvl7pPr>
    <a:lvl8pPr marL="3200400" algn="l" defTabSz="914400" rtl="0" eaLnBrk="1" latinLnBrk="0" hangingPunct="1">
      <a:defRPr sz="2400" kern="1200">
        <a:solidFill>
          <a:schemeClr val="tx1"/>
        </a:solidFill>
        <a:latin typeface="Arial" pitchFamily="34" charset="0"/>
        <a:ea typeface="MS PGothic" pitchFamily="34" charset="-128"/>
        <a:cs typeface="+mn-cs"/>
      </a:defRPr>
    </a:lvl8pPr>
    <a:lvl9pPr marL="3657600" algn="l" defTabSz="914400" rtl="0" eaLnBrk="1" latinLnBrk="0" hangingPunct="1">
      <a:defRPr sz="2400" kern="1200">
        <a:solidFill>
          <a:schemeClr val="tx1"/>
        </a:solidFill>
        <a:latin typeface="Arial" pitchFamily="34"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206" autoAdjust="0"/>
    <p:restoredTop sz="90929"/>
  </p:normalViewPr>
  <p:slideViewPr>
    <p:cSldViewPr>
      <p:cViewPr varScale="1">
        <p:scale>
          <a:sx n="65" d="100"/>
          <a:sy n="65" d="100"/>
        </p:scale>
        <p:origin x="1266"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5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C0FFD5-5B2B-4191-ABEE-37B489C03887}"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n-IN"/>
        </a:p>
      </dgm:t>
    </dgm:pt>
    <dgm:pt modelId="{7962FA64-FE43-4A7F-B8D1-801BFA1BF2F1}">
      <dgm:prSet phldrT="[Text]"/>
      <dgm:spPr/>
      <dgm:t>
        <a:bodyPr/>
        <a:lstStyle/>
        <a:p>
          <a:r>
            <a:rPr lang="en-US" dirty="0"/>
            <a:t>Nuclear Structure</a:t>
          </a:r>
          <a:endParaRPr lang="en-IN" dirty="0"/>
        </a:p>
      </dgm:t>
    </dgm:pt>
    <dgm:pt modelId="{716353F0-215F-4390-8164-024CC8AAFD6F}" type="parTrans" cxnId="{CF910EFB-D044-409E-A5B1-510085163DF3}">
      <dgm:prSet/>
      <dgm:spPr/>
      <dgm:t>
        <a:bodyPr/>
        <a:lstStyle/>
        <a:p>
          <a:endParaRPr lang="en-IN"/>
        </a:p>
      </dgm:t>
    </dgm:pt>
    <dgm:pt modelId="{B0BE5203-B86D-439A-BE6C-0698C6560F8A}" type="sibTrans" cxnId="{CF910EFB-D044-409E-A5B1-510085163DF3}">
      <dgm:prSet/>
      <dgm:spPr/>
      <dgm:t>
        <a:bodyPr/>
        <a:lstStyle/>
        <a:p>
          <a:endParaRPr lang="en-IN"/>
        </a:p>
      </dgm:t>
    </dgm:pt>
    <dgm:pt modelId="{D1E74B10-77D3-4ED0-8018-1F7527C67B34}">
      <dgm:prSet phldrT="[Text]" custT="1"/>
      <dgm:spPr>
        <a:solidFill>
          <a:srgbClr val="C00000"/>
        </a:solidFill>
      </dgm:spPr>
      <dgm:t>
        <a:bodyPr/>
        <a:lstStyle/>
        <a:p>
          <a:r>
            <a:rPr lang="en-US" sz="2000" dirty="0">
              <a:solidFill>
                <a:schemeClr val="bg1"/>
              </a:solidFill>
            </a:rPr>
            <a:t>Shell Model</a:t>
          </a:r>
          <a:endParaRPr lang="en-IN" sz="2000" dirty="0">
            <a:solidFill>
              <a:schemeClr val="bg1"/>
            </a:solidFill>
          </a:endParaRPr>
        </a:p>
      </dgm:t>
    </dgm:pt>
    <dgm:pt modelId="{C35D5C0D-3438-4E05-AD2F-9D6C91D8FE69}" type="parTrans" cxnId="{AEE678D0-51A1-4E49-8A7B-1C02B49EE358}">
      <dgm:prSet/>
      <dgm:spPr/>
      <dgm:t>
        <a:bodyPr/>
        <a:lstStyle/>
        <a:p>
          <a:endParaRPr lang="en-IN"/>
        </a:p>
      </dgm:t>
    </dgm:pt>
    <dgm:pt modelId="{39062EF0-2E48-4F29-98BE-FCE870F686E5}" type="sibTrans" cxnId="{AEE678D0-51A1-4E49-8A7B-1C02B49EE358}">
      <dgm:prSet/>
      <dgm:spPr/>
      <dgm:t>
        <a:bodyPr/>
        <a:lstStyle/>
        <a:p>
          <a:endParaRPr lang="en-IN"/>
        </a:p>
      </dgm:t>
    </dgm:pt>
    <dgm:pt modelId="{F568C8D5-B830-4AF8-B428-23453D930CE4}">
      <dgm:prSet phldrT="[Text]" custT="1"/>
      <dgm:spPr>
        <a:solidFill>
          <a:srgbClr val="00B050"/>
        </a:solidFill>
      </dgm:spPr>
      <dgm:t>
        <a:bodyPr/>
        <a:lstStyle/>
        <a:p>
          <a:r>
            <a:rPr lang="en-US" sz="1600" b="1" dirty="0">
              <a:solidFill>
                <a:schemeClr val="bg1"/>
              </a:solidFill>
            </a:rPr>
            <a:t>Geometric Models</a:t>
          </a:r>
          <a:endParaRPr lang="en-IN" sz="1600" b="1" dirty="0">
            <a:solidFill>
              <a:schemeClr val="bg1"/>
            </a:solidFill>
          </a:endParaRPr>
        </a:p>
      </dgm:t>
    </dgm:pt>
    <dgm:pt modelId="{6CCAB535-162B-40C6-9028-5DB81AE23E68}" type="parTrans" cxnId="{02062976-86BE-48AD-B9FA-CCAF5F07B32D}">
      <dgm:prSet/>
      <dgm:spPr/>
      <dgm:t>
        <a:bodyPr/>
        <a:lstStyle/>
        <a:p>
          <a:endParaRPr lang="en-IN"/>
        </a:p>
      </dgm:t>
    </dgm:pt>
    <dgm:pt modelId="{5B7BD009-4D56-4F60-95FD-F5CDE9C61A37}" type="sibTrans" cxnId="{02062976-86BE-48AD-B9FA-CCAF5F07B32D}">
      <dgm:prSet/>
      <dgm:spPr/>
      <dgm:t>
        <a:bodyPr/>
        <a:lstStyle/>
        <a:p>
          <a:endParaRPr lang="en-IN"/>
        </a:p>
      </dgm:t>
    </dgm:pt>
    <dgm:pt modelId="{6588DB7E-DDD4-4D95-82CF-74465E1E75E9}">
      <dgm:prSet phldrT="[Text]"/>
      <dgm:spPr>
        <a:solidFill>
          <a:srgbClr val="002060"/>
        </a:solidFill>
      </dgm:spPr>
      <dgm:t>
        <a:bodyPr/>
        <a:lstStyle/>
        <a:p>
          <a:r>
            <a:rPr lang="en-US" dirty="0"/>
            <a:t>Interacting Boson Models</a:t>
          </a:r>
          <a:endParaRPr lang="en-IN" dirty="0"/>
        </a:p>
      </dgm:t>
    </dgm:pt>
    <dgm:pt modelId="{2E149BB9-7871-405C-BABC-3D1E08868E1F}" type="parTrans" cxnId="{E074CF87-C99E-4EAE-BD3A-5786859949F1}">
      <dgm:prSet/>
      <dgm:spPr/>
      <dgm:t>
        <a:bodyPr/>
        <a:lstStyle/>
        <a:p>
          <a:endParaRPr lang="en-IN"/>
        </a:p>
      </dgm:t>
    </dgm:pt>
    <dgm:pt modelId="{545B676D-0D8D-4100-A472-73B13488F37E}" type="sibTrans" cxnId="{E074CF87-C99E-4EAE-BD3A-5786859949F1}">
      <dgm:prSet/>
      <dgm:spPr/>
      <dgm:t>
        <a:bodyPr/>
        <a:lstStyle/>
        <a:p>
          <a:endParaRPr lang="en-IN"/>
        </a:p>
      </dgm:t>
    </dgm:pt>
    <dgm:pt modelId="{F1777F22-1F0E-405B-AF3C-33DF0B24210D}" type="pres">
      <dgm:prSet presAssocID="{5DC0FFD5-5B2B-4191-ABEE-37B489C03887}" presName="Name0" presStyleCnt="0">
        <dgm:presLayoutVars>
          <dgm:chMax val="1"/>
          <dgm:dir/>
          <dgm:animLvl val="ctr"/>
          <dgm:resizeHandles val="exact"/>
        </dgm:presLayoutVars>
      </dgm:prSet>
      <dgm:spPr/>
    </dgm:pt>
    <dgm:pt modelId="{6A051AAD-1415-45F7-AAE0-24B2AA15E7C2}" type="pres">
      <dgm:prSet presAssocID="{7962FA64-FE43-4A7F-B8D1-801BFA1BF2F1}" presName="centerShape" presStyleLbl="node0" presStyleIdx="0" presStyleCnt="1" custLinFactNeighborX="-165" custLinFactNeighborY="-130"/>
      <dgm:spPr/>
    </dgm:pt>
    <dgm:pt modelId="{477C8106-95F3-4DD8-A834-2BE29DD134E6}" type="pres">
      <dgm:prSet presAssocID="{D1E74B10-77D3-4ED0-8018-1F7527C67B34}" presName="node" presStyleLbl="node1" presStyleIdx="0" presStyleCnt="3">
        <dgm:presLayoutVars>
          <dgm:bulletEnabled val="1"/>
        </dgm:presLayoutVars>
      </dgm:prSet>
      <dgm:spPr/>
    </dgm:pt>
    <dgm:pt modelId="{6C331676-D33E-4290-9370-4BBBBED6100B}" type="pres">
      <dgm:prSet presAssocID="{D1E74B10-77D3-4ED0-8018-1F7527C67B34}" presName="dummy" presStyleCnt="0"/>
      <dgm:spPr/>
    </dgm:pt>
    <dgm:pt modelId="{3DDA9E22-EAD8-47BC-9E02-36C40792F0C8}" type="pres">
      <dgm:prSet presAssocID="{39062EF0-2E48-4F29-98BE-FCE870F686E5}" presName="sibTrans" presStyleLbl="sibTrans2D1" presStyleIdx="0" presStyleCnt="3"/>
      <dgm:spPr/>
    </dgm:pt>
    <dgm:pt modelId="{241DC9CA-95C0-4FE9-B646-7318251A0B59}" type="pres">
      <dgm:prSet presAssocID="{F568C8D5-B830-4AF8-B428-23453D930CE4}" presName="node" presStyleLbl="node1" presStyleIdx="1" presStyleCnt="3" custRadScaleRad="100247" custRadScaleInc="1415">
        <dgm:presLayoutVars>
          <dgm:bulletEnabled val="1"/>
        </dgm:presLayoutVars>
      </dgm:prSet>
      <dgm:spPr/>
    </dgm:pt>
    <dgm:pt modelId="{D361DF5F-7880-4A36-B1DF-E4921BE94C9C}" type="pres">
      <dgm:prSet presAssocID="{F568C8D5-B830-4AF8-B428-23453D930CE4}" presName="dummy" presStyleCnt="0"/>
      <dgm:spPr/>
    </dgm:pt>
    <dgm:pt modelId="{6BD83AF7-68E6-435B-B68E-3127A1A42F6C}" type="pres">
      <dgm:prSet presAssocID="{5B7BD009-4D56-4F60-95FD-F5CDE9C61A37}" presName="sibTrans" presStyleLbl="sibTrans2D1" presStyleIdx="1" presStyleCnt="3"/>
      <dgm:spPr/>
    </dgm:pt>
    <dgm:pt modelId="{82CB3D99-5783-4E49-AEB0-65E7CB2876B4}" type="pres">
      <dgm:prSet presAssocID="{6588DB7E-DDD4-4D95-82CF-74465E1E75E9}" presName="node" presStyleLbl="node1" presStyleIdx="2" presStyleCnt="3">
        <dgm:presLayoutVars>
          <dgm:bulletEnabled val="1"/>
        </dgm:presLayoutVars>
      </dgm:prSet>
      <dgm:spPr/>
    </dgm:pt>
    <dgm:pt modelId="{5D6EB4A6-1357-49F4-B305-F593F24BDE1D}" type="pres">
      <dgm:prSet presAssocID="{6588DB7E-DDD4-4D95-82CF-74465E1E75E9}" presName="dummy" presStyleCnt="0"/>
      <dgm:spPr/>
    </dgm:pt>
    <dgm:pt modelId="{FF804178-D43D-4FDF-A7C6-C920D0562DDA}" type="pres">
      <dgm:prSet presAssocID="{545B676D-0D8D-4100-A472-73B13488F37E}" presName="sibTrans" presStyleLbl="sibTrans2D1" presStyleIdx="2" presStyleCnt="3"/>
      <dgm:spPr/>
    </dgm:pt>
  </dgm:ptLst>
  <dgm:cxnLst>
    <dgm:cxn modelId="{69E49840-9FE7-4DC4-A9FA-B0A02D01012A}" type="presOf" srcId="{F568C8D5-B830-4AF8-B428-23453D930CE4}" destId="{241DC9CA-95C0-4FE9-B646-7318251A0B59}" srcOrd="0" destOrd="0" presId="urn:microsoft.com/office/officeart/2005/8/layout/radial6"/>
    <dgm:cxn modelId="{24691862-4D92-4664-87E4-E9B79742041C}" type="presOf" srcId="{545B676D-0D8D-4100-A472-73B13488F37E}" destId="{FF804178-D43D-4FDF-A7C6-C920D0562DDA}" srcOrd="0" destOrd="0" presId="urn:microsoft.com/office/officeart/2005/8/layout/radial6"/>
    <dgm:cxn modelId="{2EAF6967-89DD-42F5-9ACE-027853475E10}" type="presOf" srcId="{39062EF0-2E48-4F29-98BE-FCE870F686E5}" destId="{3DDA9E22-EAD8-47BC-9E02-36C40792F0C8}" srcOrd="0" destOrd="0" presId="urn:microsoft.com/office/officeart/2005/8/layout/radial6"/>
    <dgm:cxn modelId="{02062976-86BE-48AD-B9FA-CCAF5F07B32D}" srcId="{7962FA64-FE43-4A7F-B8D1-801BFA1BF2F1}" destId="{F568C8D5-B830-4AF8-B428-23453D930CE4}" srcOrd="1" destOrd="0" parTransId="{6CCAB535-162B-40C6-9028-5DB81AE23E68}" sibTransId="{5B7BD009-4D56-4F60-95FD-F5CDE9C61A37}"/>
    <dgm:cxn modelId="{9C4BAD5A-E575-4C54-BCFD-4F046DDB9C03}" type="presOf" srcId="{6588DB7E-DDD4-4D95-82CF-74465E1E75E9}" destId="{82CB3D99-5783-4E49-AEB0-65E7CB2876B4}" srcOrd="0" destOrd="0" presId="urn:microsoft.com/office/officeart/2005/8/layout/radial6"/>
    <dgm:cxn modelId="{E074CF87-C99E-4EAE-BD3A-5786859949F1}" srcId="{7962FA64-FE43-4A7F-B8D1-801BFA1BF2F1}" destId="{6588DB7E-DDD4-4D95-82CF-74465E1E75E9}" srcOrd="2" destOrd="0" parTransId="{2E149BB9-7871-405C-BABC-3D1E08868E1F}" sibTransId="{545B676D-0D8D-4100-A472-73B13488F37E}"/>
    <dgm:cxn modelId="{1DBB8BAF-0379-46B8-B778-FB2B03560A0D}" type="presOf" srcId="{D1E74B10-77D3-4ED0-8018-1F7527C67B34}" destId="{477C8106-95F3-4DD8-A834-2BE29DD134E6}" srcOrd="0" destOrd="0" presId="urn:microsoft.com/office/officeart/2005/8/layout/radial6"/>
    <dgm:cxn modelId="{AEE678D0-51A1-4E49-8A7B-1C02B49EE358}" srcId="{7962FA64-FE43-4A7F-B8D1-801BFA1BF2F1}" destId="{D1E74B10-77D3-4ED0-8018-1F7527C67B34}" srcOrd="0" destOrd="0" parTransId="{C35D5C0D-3438-4E05-AD2F-9D6C91D8FE69}" sibTransId="{39062EF0-2E48-4F29-98BE-FCE870F686E5}"/>
    <dgm:cxn modelId="{CFF10CDC-4D95-4195-8AB0-0C00DA5E614F}" type="presOf" srcId="{5DC0FFD5-5B2B-4191-ABEE-37B489C03887}" destId="{F1777F22-1F0E-405B-AF3C-33DF0B24210D}" srcOrd="0" destOrd="0" presId="urn:microsoft.com/office/officeart/2005/8/layout/radial6"/>
    <dgm:cxn modelId="{1908F3E3-1152-45DB-B602-C58D74793287}" type="presOf" srcId="{5B7BD009-4D56-4F60-95FD-F5CDE9C61A37}" destId="{6BD83AF7-68E6-435B-B68E-3127A1A42F6C}" srcOrd="0" destOrd="0" presId="urn:microsoft.com/office/officeart/2005/8/layout/radial6"/>
    <dgm:cxn modelId="{E0934AEF-E8BD-40BC-92EE-504F97FA1B3C}" type="presOf" srcId="{7962FA64-FE43-4A7F-B8D1-801BFA1BF2F1}" destId="{6A051AAD-1415-45F7-AAE0-24B2AA15E7C2}" srcOrd="0" destOrd="0" presId="urn:microsoft.com/office/officeart/2005/8/layout/radial6"/>
    <dgm:cxn modelId="{CF910EFB-D044-409E-A5B1-510085163DF3}" srcId="{5DC0FFD5-5B2B-4191-ABEE-37B489C03887}" destId="{7962FA64-FE43-4A7F-B8D1-801BFA1BF2F1}" srcOrd="0" destOrd="0" parTransId="{716353F0-215F-4390-8164-024CC8AAFD6F}" sibTransId="{B0BE5203-B86D-439A-BE6C-0698C6560F8A}"/>
    <dgm:cxn modelId="{1B9EA550-AB46-4516-ABB2-9E08008DA83E}" type="presParOf" srcId="{F1777F22-1F0E-405B-AF3C-33DF0B24210D}" destId="{6A051AAD-1415-45F7-AAE0-24B2AA15E7C2}" srcOrd="0" destOrd="0" presId="urn:microsoft.com/office/officeart/2005/8/layout/radial6"/>
    <dgm:cxn modelId="{51C41C98-25B4-4D70-ABF4-6A32A0D00310}" type="presParOf" srcId="{F1777F22-1F0E-405B-AF3C-33DF0B24210D}" destId="{477C8106-95F3-4DD8-A834-2BE29DD134E6}" srcOrd="1" destOrd="0" presId="urn:microsoft.com/office/officeart/2005/8/layout/radial6"/>
    <dgm:cxn modelId="{4DCF9BA0-A67D-4103-A922-356A37D1FC0A}" type="presParOf" srcId="{F1777F22-1F0E-405B-AF3C-33DF0B24210D}" destId="{6C331676-D33E-4290-9370-4BBBBED6100B}" srcOrd="2" destOrd="0" presId="urn:microsoft.com/office/officeart/2005/8/layout/radial6"/>
    <dgm:cxn modelId="{5E3CDD82-874E-438C-82F1-CDCD2622ACD1}" type="presParOf" srcId="{F1777F22-1F0E-405B-AF3C-33DF0B24210D}" destId="{3DDA9E22-EAD8-47BC-9E02-36C40792F0C8}" srcOrd="3" destOrd="0" presId="urn:microsoft.com/office/officeart/2005/8/layout/radial6"/>
    <dgm:cxn modelId="{4C38FA64-0724-4A3B-9B53-009E2DF17CCE}" type="presParOf" srcId="{F1777F22-1F0E-405B-AF3C-33DF0B24210D}" destId="{241DC9CA-95C0-4FE9-B646-7318251A0B59}" srcOrd="4" destOrd="0" presId="urn:microsoft.com/office/officeart/2005/8/layout/radial6"/>
    <dgm:cxn modelId="{BC7DCDFB-02BB-427E-A2B9-FDED3CCC0929}" type="presParOf" srcId="{F1777F22-1F0E-405B-AF3C-33DF0B24210D}" destId="{D361DF5F-7880-4A36-B1DF-E4921BE94C9C}" srcOrd="5" destOrd="0" presId="urn:microsoft.com/office/officeart/2005/8/layout/radial6"/>
    <dgm:cxn modelId="{BB36AA18-29FB-4050-9608-82CB2251476D}" type="presParOf" srcId="{F1777F22-1F0E-405B-AF3C-33DF0B24210D}" destId="{6BD83AF7-68E6-435B-B68E-3127A1A42F6C}" srcOrd="6" destOrd="0" presId="urn:microsoft.com/office/officeart/2005/8/layout/radial6"/>
    <dgm:cxn modelId="{568C2A62-5B7B-4A55-8721-039E3C762044}" type="presParOf" srcId="{F1777F22-1F0E-405B-AF3C-33DF0B24210D}" destId="{82CB3D99-5783-4E49-AEB0-65E7CB2876B4}" srcOrd="7" destOrd="0" presId="urn:microsoft.com/office/officeart/2005/8/layout/radial6"/>
    <dgm:cxn modelId="{C7E4EB44-EA3E-41AE-9E9F-A210D34839EE}" type="presParOf" srcId="{F1777F22-1F0E-405B-AF3C-33DF0B24210D}" destId="{5D6EB4A6-1357-49F4-B305-F593F24BDE1D}" srcOrd="8" destOrd="0" presId="urn:microsoft.com/office/officeart/2005/8/layout/radial6"/>
    <dgm:cxn modelId="{FCD808DB-589C-41E3-9AC2-AD75490785D6}" type="presParOf" srcId="{F1777F22-1F0E-405B-AF3C-33DF0B24210D}" destId="{FF804178-D43D-4FDF-A7C6-C920D0562DDA}" srcOrd="9"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804178-D43D-4FDF-A7C6-C920D0562DDA}">
      <dsp:nvSpPr>
        <dsp:cNvPr id="0" name=""/>
        <dsp:cNvSpPr/>
      </dsp:nvSpPr>
      <dsp:spPr>
        <a:xfrm>
          <a:off x="1315650" y="666462"/>
          <a:ext cx="4455299" cy="4455299"/>
        </a:xfrm>
        <a:prstGeom prst="blockArc">
          <a:avLst>
            <a:gd name="adj1" fmla="val 9000000"/>
            <a:gd name="adj2" fmla="val 16200000"/>
            <a:gd name="adj3" fmla="val 4635"/>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BD83AF7-68E6-435B-B68E-3127A1A42F6C}">
      <dsp:nvSpPr>
        <dsp:cNvPr id="0" name=""/>
        <dsp:cNvSpPr/>
      </dsp:nvSpPr>
      <dsp:spPr>
        <a:xfrm>
          <a:off x="1318732" y="671818"/>
          <a:ext cx="4455299" cy="4455299"/>
        </a:xfrm>
        <a:prstGeom prst="blockArc">
          <a:avLst>
            <a:gd name="adj1" fmla="val 1829151"/>
            <a:gd name="adj2" fmla="val 9009761"/>
            <a:gd name="adj3" fmla="val 4635"/>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DDA9E22-EAD8-47BC-9E02-36C40792F0C8}">
      <dsp:nvSpPr>
        <dsp:cNvPr id="0" name=""/>
        <dsp:cNvSpPr/>
      </dsp:nvSpPr>
      <dsp:spPr>
        <a:xfrm>
          <a:off x="1321900" y="666453"/>
          <a:ext cx="4455299" cy="4455299"/>
        </a:xfrm>
        <a:prstGeom prst="blockArc">
          <a:avLst>
            <a:gd name="adj1" fmla="val 16190126"/>
            <a:gd name="adj2" fmla="val 1838994"/>
            <a:gd name="adj3" fmla="val 4635"/>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A051AAD-1415-45F7-AAE0-24B2AA15E7C2}">
      <dsp:nvSpPr>
        <dsp:cNvPr id="0" name=""/>
        <dsp:cNvSpPr/>
      </dsp:nvSpPr>
      <dsp:spPr>
        <a:xfrm>
          <a:off x="2511883" y="1864219"/>
          <a:ext cx="2048470" cy="204847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US" sz="2800" kern="1200" dirty="0"/>
            <a:t>Nuclear Structure</a:t>
          </a:r>
          <a:endParaRPr lang="en-IN" sz="2800" kern="1200" dirty="0"/>
        </a:p>
      </dsp:txBody>
      <dsp:txXfrm>
        <a:off x="2811874" y="2164210"/>
        <a:ext cx="1448488" cy="1448488"/>
      </dsp:txXfrm>
    </dsp:sp>
    <dsp:sp modelId="{477C8106-95F3-4DD8-A834-2BE29DD134E6}">
      <dsp:nvSpPr>
        <dsp:cNvPr id="0" name=""/>
        <dsp:cNvSpPr/>
      </dsp:nvSpPr>
      <dsp:spPr>
        <a:xfrm>
          <a:off x="2826335" y="1119"/>
          <a:ext cx="1433929" cy="1433929"/>
        </a:xfrm>
        <a:prstGeom prst="ellipse">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bg1"/>
              </a:solidFill>
            </a:rPr>
            <a:t>Shell Model</a:t>
          </a:r>
          <a:endParaRPr lang="en-IN" sz="2000" kern="1200" dirty="0">
            <a:solidFill>
              <a:schemeClr val="bg1"/>
            </a:solidFill>
          </a:endParaRPr>
        </a:p>
      </dsp:txBody>
      <dsp:txXfrm>
        <a:off x="3036329" y="211113"/>
        <a:ext cx="1013941" cy="1013941"/>
      </dsp:txXfrm>
    </dsp:sp>
    <dsp:sp modelId="{241DC9CA-95C0-4FE9-B646-7318251A0B59}">
      <dsp:nvSpPr>
        <dsp:cNvPr id="0" name=""/>
        <dsp:cNvSpPr/>
      </dsp:nvSpPr>
      <dsp:spPr>
        <a:xfrm>
          <a:off x="4704619" y="3286457"/>
          <a:ext cx="1433929" cy="1433929"/>
        </a:xfrm>
        <a:prstGeom prst="ellipse">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bg1"/>
              </a:solidFill>
            </a:rPr>
            <a:t>Geometric Models</a:t>
          </a:r>
          <a:endParaRPr lang="en-IN" sz="1600" b="1" kern="1200" dirty="0">
            <a:solidFill>
              <a:schemeClr val="bg1"/>
            </a:solidFill>
          </a:endParaRPr>
        </a:p>
      </dsp:txBody>
      <dsp:txXfrm>
        <a:off x="4914613" y="3496451"/>
        <a:ext cx="1013941" cy="1013941"/>
      </dsp:txXfrm>
    </dsp:sp>
    <dsp:sp modelId="{82CB3D99-5783-4E49-AEB0-65E7CB2876B4}">
      <dsp:nvSpPr>
        <dsp:cNvPr id="0" name=""/>
        <dsp:cNvSpPr/>
      </dsp:nvSpPr>
      <dsp:spPr>
        <a:xfrm>
          <a:off x="941839" y="3265161"/>
          <a:ext cx="1433929" cy="1433929"/>
        </a:xfrm>
        <a:prstGeom prst="ellipse">
          <a:avLst/>
        </a:prstGeom>
        <a:solidFill>
          <a:srgbClr val="00206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Interacting Boson Models</a:t>
          </a:r>
          <a:endParaRPr lang="en-IN" sz="1700" kern="1200" dirty="0"/>
        </a:p>
      </dsp:txBody>
      <dsp:txXfrm>
        <a:off x="1151833" y="3475155"/>
        <a:ext cx="1013941" cy="1013941"/>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image" Target="../media/image31.wmf"/><Relationship Id="rId7" Type="http://schemas.openxmlformats.org/officeDocument/2006/relationships/image" Target="../media/image35.wmf"/><Relationship Id="rId2" Type="http://schemas.openxmlformats.org/officeDocument/2006/relationships/image" Target="../media/image30.wmf"/><Relationship Id="rId1" Type="http://schemas.openxmlformats.org/officeDocument/2006/relationships/image" Target="../media/image29.wmf"/><Relationship Id="rId6" Type="http://schemas.openxmlformats.org/officeDocument/2006/relationships/image" Target="../media/image34.wmf"/><Relationship Id="rId5" Type="http://schemas.openxmlformats.org/officeDocument/2006/relationships/image" Target="../media/image33.wmf"/><Relationship Id="rId4" Type="http://schemas.openxmlformats.org/officeDocument/2006/relationships/image" Target="../media/image3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endParaRPr lang="en-GB"/>
          </a:p>
        </p:txBody>
      </p:sp>
      <p:sp>
        <p:nvSpPr>
          <p:cNvPr id="5123"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endParaRPr lang="en-GB"/>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512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a:t>Cliquez pour modifier les styles du texte du masque</a:t>
            </a:r>
          </a:p>
          <a:p>
            <a:pPr lvl="1"/>
            <a:r>
              <a:rPr lang="en-GB"/>
              <a:t>Deuxième niveau</a:t>
            </a:r>
          </a:p>
          <a:p>
            <a:pPr lvl="2"/>
            <a:r>
              <a:rPr lang="en-GB"/>
              <a:t>Troisième niveau</a:t>
            </a:r>
          </a:p>
          <a:p>
            <a:pPr lvl="3"/>
            <a:r>
              <a:rPr lang="en-GB"/>
              <a:t>Quatrième niveau</a:t>
            </a:r>
          </a:p>
          <a:p>
            <a:pPr lvl="4"/>
            <a:r>
              <a:rPr lang="en-GB"/>
              <a:t>Cinquième niveau</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endParaRPr lang="en-GB"/>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fld id="{86112307-B7B4-4B44-8987-AC3BEFB47A07}" type="slidenum">
              <a:rPr lang="en-GB"/>
              <a:pPr/>
              <a:t>‹#›</a:t>
            </a:fld>
            <a:endParaRPr lang="en-GB"/>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S PGothic" pitchFamily="34" charset="-128"/>
        <a:cs typeface="+mn-cs"/>
      </a:defRPr>
    </a:lvl1pPr>
    <a:lvl2pPr marL="457200" algn="l" rtl="0" fontAlgn="base">
      <a:spcBef>
        <a:spcPct val="30000"/>
      </a:spcBef>
      <a:spcAft>
        <a:spcPct val="0"/>
      </a:spcAft>
      <a:defRPr sz="1200" kern="1200">
        <a:solidFill>
          <a:schemeClr val="tx1"/>
        </a:solidFill>
        <a:latin typeface="Arial" pitchFamily="34" charset="0"/>
        <a:ea typeface="MS PGothic" pitchFamily="34" charset="-128"/>
        <a:cs typeface="+mn-cs"/>
      </a:defRPr>
    </a:lvl2pPr>
    <a:lvl3pPr marL="914400" algn="l" rtl="0" fontAlgn="base">
      <a:spcBef>
        <a:spcPct val="30000"/>
      </a:spcBef>
      <a:spcAft>
        <a:spcPct val="0"/>
      </a:spcAft>
      <a:defRPr sz="1200" kern="1200">
        <a:solidFill>
          <a:schemeClr val="tx1"/>
        </a:solidFill>
        <a:latin typeface="Arial" pitchFamily="34" charset="0"/>
        <a:ea typeface="MS PGothic" pitchFamily="34" charset="-128"/>
        <a:cs typeface="+mn-cs"/>
      </a:defRPr>
    </a:lvl3pPr>
    <a:lvl4pPr marL="1371600" algn="l" rtl="0" fontAlgn="base">
      <a:spcBef>
        <a:spcPct val="30000"/>
      </a:spcBef>
      <a:spcAft>
        <a:spcPct val="0"/>
      </a:spcAft>
      <a:defRPr sz="1200" kern="1200">
        <a:solidFill>
          <a:schemeClr val="tx1"/>
        </a:solidFill>
        <a:latin typeface="Arial" pitchFamily="34" charset="0"/>
        <a:ea typeface="MS PGothic" pitchFamily="34" charset="-128"/>
        <a:cs typeface="+mn-cs"/>
      </a:defRPr>
    </a:lvl4pPr>
    <a:lvl5pPr marL="1828800" algn="l" rtl="0" fontAlgn="base">
      <a:spcBef>
        <a:spcPct val="30000"/>
      </a:spcBef>
      <a:spcAft>
        <a:spcPct val="0"/>
      </a:spcAft>
      <a:defRPr sz="1200" kern="1200">
        <a:solidFill>
          <a:schemeClr val="tx1"/>
        </a:solidFill>
        <a:latin typeface="Arial" pitchFamily="34" charset="0"/>
        <a:ea typeface="MS PGothic"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FDFBDC-6A2A-45C3-AF42-6108239B06B9}" type="slidenum">
              <a:rPr lang="en-GB"/>
              <a:pPr/>
              <a:t>1</a:t>
            </a:fld>
            <a:endParaRPr lang="en-GB"/>
          </a:p>
        </p:txBody>
      </p:sp>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2F8977-AB66-4CD1-BB5B-63117C0244B6}" type="slidenum">
              <a:rPr lang="en-GB"/>
              <a:pPr/>
              <a:t>16</a:t>
            </a:fld>
            <a:endParaRPr lang="en-GB"/>
          </a:p>
        </p:txBody>
      </p:sp>
      <p:sp>
        <p:nvSpPr>
          <p:cNvPr id="23654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3654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D827F0-31D9-49D0-A2A6-18DE3BEAF243}" type="slidenum">
              <a:rPr lang="en-GB"/>
              <a:pPr/>
              <a:t>18</a:t>
            </a:fld>
            <a:endParaRPr lang="en-GB"/>
          </a:p>
        </p:txBody>
      </p:sp>
      <p:sp>
        <p:nvSpPr>
          <p:cNvPr id="23859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3859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fr-F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8DDB15-3093-42CE-8D0C-453C48421389}" type="slidenum">
              <a:rPr lang="en-GB"/>
              <a:pPr/>
              <a:t>19</a:t>
            </a:fld>
            <a:endParaRPr lang="en-GB"/>
          </a:p>
        </p:txBody>
      </p:sp>
      <p:sp>
        <p:nvSpPr>
          <p:cNvPr id="24064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4064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FF3E5A-B203-49ED-A247-7102B6F0B124}" type="slidenum">
              <a:rPr lang="en-GB"/>
              <a:pPr/>
              <a:t>20</a:t>
            </a:fld>
            <a:endParaRPr lang="en-GB"/>
          </a:p>
        </p:txBody>
      </p:sp>
      <p:sp>
        <p:nvSpPr>
          <p:cNvPr id="24269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4269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fr-F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FC362A-D7F0-4F60-9A63-D65D7966A9E5}" type="slidenum">
              <a:rPr lang="en-GB"/>
              <a:pPr/>
              <a:t>22</a:t>
            </a:fld>
            <a:endParaRPr lang="en-GB"/>
          </a:p>
        </p:txBody>
      </p:sp>
      <p:sp>
        <p:nvSpPr>
          <p:cNvPr id="24473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4473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344E01-2D4B-4207-99AC-2F5C4F3AE512}" type="slidenum">
              <a:rPr lang="en-GB"/>
              <a:pPr/>
              <a:t>23</a:t>
            </a:fld>
            <a:endParaRPr lang="en-GB"/>
          </a:p>
        </p:txBody>
      </p:sp>
      <p:sp>
        <p:nvSpPr>
          <p:cNvPr id="24678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4678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fr-F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ED8E90-A0DA-410C-9613-6DDD27842EA6}" type="slidenum">
              <a:rPr lang="en-GB"/>
              <a:pPr/>
              <a:t>25</a:t>
            </a:fld>
            <a:endParaRPr lang="en-GB"/>
          </a:p>
        </p:txBody>
      </p:sp>
      <p:sp>
        <p:nvSpPr>
          <p:cNvPr id="30515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0515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9526E2-DEB5-4A96-9D9C-9298D4610E7D}" type="slidenum">
              <a:rPr lang="en-GB"/>
              <a:pPr/>
              <a:t>26</a:t>
            </a:fld>
            <a:endParaRPr lang="en-GB"/>
          </a:p>
        </p:txBody>
      </p:sp>
      <p:sp>
        <p:nvSpPr>
          <p:cNvPr id="25907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5907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BCA559-EE0E-4F31-A9FE-082B4A14E3F3}" type="slidenum">
              <a:rPr lang="en-GB"/>
              <a:pPr/>
              <a:t>8</a:t>
            </a:fld>
            <a:endParaRPr lang="en-GB"/>
          </a:p>
        </p:txBody>
      </p:sp>
      <p:sp>
        <p:nvSpPr>
          <p:cNvPr id="20992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0992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A96EFD-4CB4-4147-98E0-30139B33936E}" type="slidenum">
              <a:rPr lang="en-GB"/>
              <a:pPr/>
              <a:t>9</a:t>
            </a:fld>
            <a:endParaRPr lang="en-GB"/>
          </a:p>
        </p:txBody>
      </p:sp>
      <p:sp>
        <p:nvSpPr>
          <p:cNvPr id="21197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1197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09BC84-BDDB-4663-97E9-37FE60A5A196}" type="slidenum">
              <a:rPr lang="en-GB"/>
              <a:pPr/>
              <a:t>10</a:t>
            </a:fld>
            <a:endParaRPr lang="en-GB"/>
          </a:p>
        </p:txBody>
      </p:sp>
      <p:sp>
        <p:nvSpPr>
          <p:cNvPr id="21401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1401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E60136-D0E0-4C20-8D7B-4D8FD6D8EF1C}" type="slidenum">
              <a:rPr lang="en-GB"/>
              <a:pPr/>
              <a:t>11</a:t>
            </a:fld>
            <a:endParaRPr lang="en-GB"/>
          </a:p>
        </p:txBody>
      </p:sp>
      <p:sp>
        <p:nvSpPr>
          <p:cNvPr id="21811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1811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2BE226-95CB-4323-893D-A2CF355A531F}" type="slidenum">
              <a:rPr lang="en-GB"/>
              <a:pPr/>
              <a:t>12</a:t>
            </a:fld>
            <a:endParaRPr lang="en-GB"/>
          </a:p>
        </p:txBody>
      </p:sp>
      <p:sp>
        <p:nvSpPr>
          <p:cNvPr id="22835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835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2C871A-7FD6-46D9-9D14-1AA44DD57654}" type="slidenum">
              <a:rPr lang="en-GB"/>
              <a:pPr/>
              <a:t>13</a:t>
            </a:fld>
            <a:endParaRPr lang="en-GB"/>
          </a:p>
        </p:txBody>
      </p:sp>
      <p:sp>
        <p:nvSpPr>
          <p:cNvPr id="23040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3040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C6F0A0-6E68-4DBB-870F-EDA46596BAF5}" type="slidenum">
              <a:rPr lang="en-GB"/>
              <a:pPr/>
              <a:t>14</a:t>
            </a:fld>
            <a:endParaRPr lang="en-GB"/>
          </a:p>
        </p:txBody>
      </p:sp>
      <p:sp>
        <p:nvSpPr>
          <p:cNvPr id="23245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324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28770F-E7E6-46DA-A760-183D56E6026F}" type="slidenum">
              <a:rPr lang="en-GB"/>
              <a:pPr/>
              <a:t>15</a:t>
            </a:fld>
            <a:endParaRPr lang="en-GB"/>
          </a:p>
        </p:txBody>
      </p:sp>
      <p:sp>
        <p:nvSpPr>
          <p:cNvPr id="23449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3449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Slide Number Placeholder 4"/>
          <p:cNvSpPr>
            <a:spLocks noGrp="1"/>
          </p:cNvSpPr>
          <p:nvPr>
            <p:ph type="sldNum" sz="quarter" idx="11"/>
          </p:nvPr>
        </p:nvSpPr>
        <p:spPr/>
        <p:txBody>
          <a:bodyPr/>
          <a:lstStyle>
            <a:lvl1pPr>
              <a:defRPr/>
            </a:lvl1pPr>
          </a:lstStyle>
          <a:p>
            <a:fld id="{F4F2176C-14CA-41CF-9A55-706D5E15A402}" type="slidenum">
              <a:rPr lang="en-GB"/>
              <a:pPr/>
              <a:t>‹#›</a:t>
            </a:fld>
            <a:endParaRPr lang="en-GB"/>
          </a:p>
        </p:txBody>
      </p:sp>
      <p:sp>
        <p:nvSpPr>
          <p:cNvPr id="6" name="Footer Placeholder 5"/>
          <p:cNvSpPr>
            <a:spLocks noGrp="1"/>
          </p:cNvSpPr>
          <p:nvPr>
            <p:ph type="ftr" sz="quarter" idx="12"/>
          </p:nvPr>
        </p:nvSpPr>
        <p:spPr/>
        <p:txBody>
          <a:bodyPr/>
          <a:lstStyle>
            <a:lvl1pPr>
              <a:defRPr/>
            </a:lvl1pPr>
          </a:lstStyle>
          <a:p>
            <a:r>
              <a:rPr lang="en-GB"/>
              <a:t>A. N. Mitra Memorial Lecture, April 14, 15, 2025</a:t>
            </a:r>
            <a:endParaRPr lang="en-GB" sz="1400">
              <a:latin typeface="Arial"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Slide Number Placeholder 4"/>
          <p:cNvSpPr>
            <a:spLocks noGrp="1"/>
          </p:cNvSpPr>
          <p:nvPr>
            <p:ph type="sldNum" sz="quarter" idx="11"/>
          </p:nvPr>
        </p:nvSpPr>
        <p:spPr/>
        <p:txBody>
          <a:bodyPr/>
          <a:lstStyle>
            <a:lvl1pPr>
              <a:defRPr/>
            </a:lvl1pPr>
          </a:lstStyle>
          <a:p>
            <a:fld id="{3C8E321B-E840-4D23-9EBD-273DDF463A69}" type="slidenum">
              <a:rPr lang="en-GB"/>
              <a:pPr/>
              <a:t>‹#›</a:t>
            </a:fld>
            <a:endParaRPr lang="en-GB"/>
          </a:p>
        </p:txBody>
      </p:sp>
      <p:sp>
        <p:nvSpPr>
          <p:cNvPr id="6" name="Footer Placeholder 5"/>
          <p:cNvSpPr>
            <a:spLocks noGrp="1"/>
          </p:cNvSpPr>
          <p:nvPr>
            <p:ph type="ftr" sz="quarter" idx="12"/>
          </p:nvPr>
        </p:nvSpPr>
        <p:spPr/>
        <p:txBody>
          <a:bodyPr/>
          <a:lstStyle>
            <a:lvl1pPr>
              <a:defRPr/>
            </a:lvl1pPr>
          </a:lstStyle>
          <a:p>
            <a:r>
              <a:rPr lang="en-GB"/>
              <a:t>A. N. Mitra Memorial Lecture, April 14, 15, 2025</a:t>
            </a:r>
            <a:endParaRPr lang="en-GB" sz="1400">
              <a:latin typeface="Arial"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29450" y="76200"/>
            <a:ext cx="2114550" cy="609600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85800" y="76200"/>
            <a:ext cx="619125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Slide Number Placeholder 4"/>
          <p:cNvSpPr>
            <a:spLocks noGrp="1"/>
          </p:cNvSpPr>
          <p:nvPr>
            <p:ph type="sldNum" sz="quarter" idx="11"/>
          </p:nvPr>
        </p:nvSpPr>
        <p:spPr/>
        <p:txBody>
          <a:bodyPr/>
          <a:lstStyle>
            <a:lvl1pPr>
              <a:defRPr/>
            </a:lvl1pPr>
          </a:lstStyle>
          <a:p>
            <a:fld id="{C8E502DB-448B-4728-9FA7-0328C5006B0E}" type="slidenum">
              <a:rPr lang="en-GB"/>
              <a:pPr/>
              <a:t>‹#›</a:t>
            </a:fld>
            <a:endParaRPr lang="en-GB"/>
          </a:p>
        </p:txBody>
      </p:sp>
      <p:sp>
        <p:nvSpPr>
          <p:cNvPr id="6" name="Footer Placeholder 5"/>
          <p:cNvSpPr>
            <a:spLocks noGrp="1"/>
          </p:cNvSpPr>
          <p:nvPr>
            <p:ph type="ftr" sz="quarter" idx="12"/>
          </p:nvPr>
        </p:nvSpPr>
        <p:spPr/>
        <p:txBody>
          <a:bodyPr/>
          <a:lstStyle>
            <a:lvl1pPr>
              <a:defRPr/>
            </a:lvl1pPr>
          </a:lstStyle>
          <a:p>
            <a:r>
              <a:rPr lang="en-GB"/>
              <a:t>A. N. Mitra Memorial Lecture, April 14, 15, 2025</a:t>
            </a:r>
            <a:endParaRPr lang="en-GB" sz="1400">
              <a:latin typeface="Arial"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
            <a:ext cx="8458200" cy="11430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685800" y="1295400"/>
            <a:ext cx="41529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991100" y="1295400"/>
            <a:ext cx="41529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a:xfrm>
            <a:off x="685800" y="6248400"/>
            <a:ext cx="1905000" cy="457200"/>
          </a:xfrm>
        </p:spPr>
        <p:txBody>
          <a:bodyPr/>
          <a:lstStyle>
            <a:lvl1pPr>
              <a:defRPr/>
            </a:lvl1pPr>
          </a:lstStyle>
          <a:p>
            <a:endParaRPr lang="en-GB"/>
          </a:p>
        </p:txBody>
      </p:sp>
      <p:sp>
        <p:nvSpPr>
          <p:cNvPr id="6" name="Slide Number Placeholder 5"/>
          <p:cNvSpPr>
            <a:spLocks noGrp="1"/>
          </p:cNvSpPr>
          <p:nvPr>
            <p:ph type="sldNum" sz="quarter" idx="11"/>
          </p:nvPr>
        </p:nvSpPr>
        <p:spPr>
          <a:xfrm>
            <a:off x="6553200" y="6248400"/>
            <a:ext cx="1905000" cy="457200"/>
          </a:xfrm>
        </p:spPr>
        <p:txBody>
          <a:bodyPr/>
          <a:lstStyle>
            <a:lvl1pPr>
              <a:defRPr/>
            </a:lvl1pPr>
          </a:lstStyle>
          <a:p>
            <a:fld id="{EFC309C4-C7F2-46DD-B75A-7E86174B0868}" type="slidenum">
              <a:rPr lang="en-GB"/>
              <a:pPr/>
              <a:t>‹#›</a:t>
            </a:fld>
            <a:endParaRPr lang="en-GB"/>
          </a:p>
        </p:txBody>
      </p:sp>
      <p:sp>
        <p:nvSpPr>
          <p:cNvPr id="7" name="Footer Placeholder 6"/>
          <p:cNvSpPr>
            <a:spLocks noGrp="1"/>
          </p:cNvSpPr>
          <p:nvPr>
            <p:ph type="ftr" sz="quarter" idx="12"/>
          </p:nvPr>
        </p:nvSpPr>
        <p:spPr>
          <a:xfrm>
            <a:off x="2286000" y="6248400"/>
            <a:ext cx="4648200" cy="457200"/>
          </a:xfrm>
        </p:spPr>
        <p:txBody>
          <a:bodyPr/>
          <a:lstStyle>
            <a:lvl1pPr>
              <a:defRPr/>
            </a:lvl1pPr>
          </a:lstStyle>
          <a:p>
            <a:r>
              <a:rPr lang="en-GB"/>
              <a:t>A. N. Mitra Memorial Lecture, April 14, 15, 2025</a:t>
            </a:r>
            <a:endParaRPr lang="en-GB" sz="1400">
              <a:latin typeface="Arial"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AndTx" preserve="1">
  <p:cSld name="Title, 2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
            <a:ext cx="8458200" cy="1143000"/>
          </a:xfrm>
        </p:spPr>
        <p:txBody>
          <a:bodyPr/>
          <a:lstStyle/>
          <a:p>
            <a:r>
              <a:rPr lang="en-US"/>
              <a:t>Click to edit Master title style</a:t>
            </a:r>
            <a:endParaRPr lang="en-GB"/>
          </a:p>
        </p:txBody>
      </p:sp>
      <p:sp>
        <p:nvSpPr>
          <p:cNvPr id="3" name="Content Placeholder 2"/>
          <p:cNvSpPr>
            <a:spLocks noGrp="1"/>
          </p:cNvSpPr>
          <p:nvPr>
            <p:ph sz="quarter" idx="1"/>
          </p:nvPr>
        </p:nvSpPr>
        <p:spPr>
          <a:xfrm>
            <a:off x="685800" y="1295400"/>
            <a:ext cx="4152900"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quarter" idx="2"/>
          </p:nvPr>
        </p:nvSpPr>
        <p:spPr>
          <a:xfrm>
            <a:off x="685800" y="3810000"/>
            <a:ext cx="4152900"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half" idx="3"/>
          </p:nvPr>
        </p:nvSpPr>
        <p:spPr>
          <a:xfrm>
            <a:off x="4991100" y="1295400"/>
            <a:ext cx="41529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Date Placeholder 5"/>
          <p:cNvSpPr>
            <a:spLocks noGrp="1"/>
          </p:cNvSpPr>
          <p:nvPr>
            <p:ph type="dt" sz="half" idx="10"/>
          </p:nvPr>
        </p:nvSpPr>
        <p:spPr>
          <a:xfrm>
            <a:off x="685800" y="6248400"/>
            <a:ext cx="1905000" cy="457200"/>
          </a:xfrm>
        </p:spPr>
        <p:txBody>
          <a:bodyPr/>
          <a:lstStyle>
            <a:lvl1pPr>
              <a:defRPr/>
            </a:lvl1pPr>
          </a:lstStyle>
          <a:p>
            <a:endParaRPr lang="en-GB"/>
          </a:p>
        </p:txBody>
      </p:sp>
      <p:sp>
        <p:nvSpPr>
          <p:cNvPr id="7" name="Slide Number Placeholder 6"/>
          <p:cNvSpPr>
            <a:spLocks noGrp="1"/>
          </p:cNvSpPr>
          <p:nvPr>
            <p:ph type="sldNum" sz="quarter" idx="11"/>
          </p:nvPr>
        </p:nvSpPr>
        <p:spPr>
          <a:xfrm>
            <a:off x="6553200" y="6248400"/>
            <a:ext cx="1905000" cy="457200"/>
          </a:xfrm>
        </p:spPr>
        <p:txBody>
          <a:bodyPr/>
          <a:lstStyle>
            <a:lvl1pPr>
              <a:defRPr/>
            </a:lvl1pPr>
          </a:lstStyle>
          <a:p>
            <a:fld id="{172EAAEF-6145-4AC8-82B5-4FBC44592BDD}" type="slidenum">
              <a:rPr lang="en-GB"/>
              <a:pPr/>
              <a:t>‹#›</a:t>
            </a:fld>
            <a:endParaRPr lang="en-GB"/>
          </a:p>
        </p:txBody>
      </p:sp>
      <p:sp>
        <p:nvSpPr>
          <p:cNvPr id="8" name="Footer Placeholder 7"/>
          <p:cNvSpPr>
            <a:spLocks noGrp="1"/>
          </p:cNvSpPr>
          <p:nvPr>
            <p:ph type="ftr" sz="quarter" idx="12"/>
          </p:nvPr>
        </p:nvSpPr>
        <p:spPr>
          <a:xfrm>
            <a:off x="2286000" y="6248400"/>
            <a:ext cx="4648200" cy="457200"/>
          </a:xfrm>
        </p:spPr>
        <p:txBody>
          <a:bodyPr/>
          <a:lstStyle>
            <a:lvl1pPr>
              <a:defRPr/>
            </a:lvl1pPr>
          </a:lstStyle>
          <a:p>
            <a:r>
              <a:rPr lang="en-GB"/>
              <a:t>A. N. Mitra Memorial Lecture, April 14, 15, 2025</a:t>
            </a:r>
            <a:endParaRPr lang="en-GB" sz="1400">
              <a:latin typeface="Arial"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85800" y="76200"/>
            <a:ext cx="8458200" cy="1143000"/>
          </a:xfrm>
        </p:spPr>
        <p:txBody>
          <a:bodyPr/>
          <a:lstStyle/>
          <a:p>
            <a:r>
              <a:rPr lang="en-US"/>
              <a:t>Click to edit Master title style</a:t>
            </a:r>
            <a:endParaRPr lang="en-GB"/>
          </a:p>
        </p:txBody>
      </p:sp>
      <p:sp>
        <p:nvSpPr>
          <p:cNvPr id="3" name="Content Placeholder 2"/>
          <p:cNvSpPr>
            <a:spLocks noGrp="1"/>
          </p:cNvSpPr>
          <p:nvPr>
            <p:ph sz="quarter" idx="1"/>
          </p:nvPr>
        </p:nvSpPr>
        <p:spPr>
          <a:xfrm>
            <a:off x="685800" y="1295400"/>
            <a:ext cx="4152900"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quarter" idx="2"/>
          </p:nvPr>
        </p:nvSpPr>
        <p:spPr>
          <a:xfrm>
            <a:off x="4991100" y="1295400"/>
            <a:ext cx="4152900"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Content Placeholder 4"/>
          <p:cNvSpPr>
            <a:spLocks noGrp="1"/>
          </p:cNvSpPr>
          <p:nvPr>
            <p:ph sz="quarter" idx="3"/>
          </p:nvPr>
        </p:nvSpPr>
        <p:spPr>
          <a:xfrm>
            <a:off x="685800" y="3810000"/>
            <a:ext cx="4152900"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5"/>
          <p:cNvSpPr>
            <a:spLocks noGrp="1"/>
          </p:cNvSpPr>
          <p:nvPr>
            <p:ph sz="quarter" idx="4"/>
          </p:nvPr>
        </p:nvSpPr>
        <p:spPr>
          <a:xfrm>
            <a:off x="4991100" y="3810000"/>
            <a:ext cx="4152900"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a:xfrm>
            <a:off x="685800" y="6248400"/>
            <a:ext cx="1905000" cy="457200"/>
          </a:xfrm>
        </p:spPr>
        <p:txBody>
          <a:bodyPr/>
          <a:lstStyle>
            <a:lvl1pPr>
              <a:defRPr/>
            </a:lvl1pPr>
          </a:lstStyle>
          <a:p>
            <a:endParaRPr lang="en-GB"/>
          </a:p>
        </p:txBody>
      </p:sp>
      <p:sp>
        <p:nvSpPr>
          <p:cNvPr id="8" name="Slide Number Placeholder 7"/>
          <p:cNvSpPr>
            <a:spLocks noGrp="1"/>
          </p:cNvSpPr>
          <p:nvPr>
            <p:ph type="sldNum" sz="quarter" idx="11"/>
          </p:nvPr>
        </p:nvSpPr>
        <p:spPr>
          <a:xfrm>
            <a:off x="6553200" y="6248400"/>
            <a:ext cx="1905000" cy="457200"/>
          </a:xfrm>
        </p:spPr>
        <p:txBody>
          <a:bodyPr/>
          <a:lstStyle>
            <a:lvl1pPr>
              <a:defRPr/>
            </a:lvl1pPr>
          </a:lstStyle>
          <a:p>
            <a:fld id="{90C285B1-EF1A-4C19-90AC-2CBAC7967DC1}" type="slidenum">
              <a:rPr lang="en-GB"/>
              <a:pPr/>
              <a:t>‹#›</a:t>
            </a:fld>
            <a:endParaRPr lang="en-GB"/>
          </a:p>
        </p:txBody>
      </p:sp>
      <p:sp>
        <p:nvSpPr>
          <p:cNvPr id="9" name="Footer Placeholder 8"/>
          <p:cNvSpPr>
            <a:spLocks noGrp="1"/>
          </p:cNvSpPr>
          <p:nvPr>
            <p:ph type="ftr" sz="quarter" idx="12"/>
          </p:nvPr>
        </p:nvSpPr>
        <p:spPr>
          <a:xfrm>
            <a:off x="2286000" y="6248400"/>
            <a:ext cx="4648200" cy="457200"/>
          </a:xfrm>
        </p:spPr>
        <p:txBody>
          <a:bodyPr/>
          <a:lstStyle>
            <a:lvl1pPr>
              <a:defRPr/>
            </a:lvl1pPr>
          </a:lstStyle>
          <a:p>
            <a:r>
              <a:rPr lang="en-GB"/>
              <a:t>A. N. Mitra Memorial Lecture, April 14, 15, 2025</a:t>
            </a:r>
            <a:endParaRPr lang="en-GB" sz="1400">
              <a:latin typeface="Arial"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Slide Number Placeholder 4"/>
          <p:cNvSpPr>
            <a:spLocks noGrp="1"/>
          </p:cNvSpPr>
          <p:nvPr>
            <p:ph type="sldNum" sz="quarter" idx="11"/>
          </p:nvPr>
        </p:nvSpPr>
        <p:spPr/>
        <p:txBody>
          <a:bodyPr/>
          <a:lstStyle>
            <a:lvl1pPr>
              <a:defRPr/>
            </a:lvl1pPr>
          </a:lstStyle>
          <a:p>
            <a:fld id="{D82B9CA3-9066-4CA6-8E60-DAB13697FB5A}" type="slidenum">
              <a:rPr lang="en-GB"/>
              <a:pPr/>
              <a:t>‹#›</a:t>
            </a:fld>
            <a:endParaRPr lang="en-GB"/>
          </a:p>
        </p:txBody>
      </p:sp>
      <p:sp>
        <p:nvSpPr>
          <p:cNvPr id="6" name="Footer Placeholder 5"/>
          <p:cNvSpPr>
            <a:spLocks noGrp="1"/>
          </p:cNvSpPr>
          <p:nvPr>
            <p:ph type="ftr" sz="quarter" idx="12"/>
          </p:nvPr>
        </p:nvSpPr>
        <p:spPr/>
        <p:txBody>
          <a:bodyPr/>
          <a:lstStyle>
            <a:lvl1pPr>
              <a:defRPr/>
            </a:lvl1pPr>
          </a:lstStyle>
          <a:p>
            <a:r>
              <a:rPr lang="en-GB"/>
              <a:t>A. N. Mitra Memorial Lecture, April 14, 15, 2025</a:t>
            </a:r>
            <a:endParaRPr lang="en-GB" sz="1400">
              <a:latin typeface="Arial"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GB"/>
          </a:p>
        </p:txBody>
      </p:sp>
      <p:sp>
        <p:nvSpPr>
          <p:cNvPr id="5" name="Slide Number Placeholder 4"/>
          <p:cNvSpPr>
            <a:spLocks noGrp="1"/>
          </p:cNvSpPr>
          <p:nvPr>
            <p:ph type="sldNum" sz="quarter" idx="11"/>
          </p:nvPr>
        </p:nvSpPr>
        <p:spPr/>
        <p:txBody>
          <a:bodyPr/>
          <a:lstStyle>
            <a:lvl1pPr>
              <a:defRPr/>
            </a:lvl1pPr>
          </a:lstStyle>
          <a:p>
            <a:fld id="{EC8982E7-3E02-421F-A29F-CC7101A5CD4D}" type="slidenum">
              <a:rPr lang="en-GB"/>
              <a:pPr/>
              <a:t>‹#›</a:t>
            </a:fld>
            <a:endParaRPr lang="en-GB"/>
          </a:p>
        </p:txBody>
      </p:sp>
      <p:sp>
        <p:nvSpPr>
          <p:cNvPr id="6" name="Footer Placeholder 5"/>
          <p:cNvSpPr>
            <a:spLocks noGrp="1"/>
          </p:cNvSpPr>
          <p:nvPr>
            <p:ph type="ftr" sz="quarter" idx="12"/>
          </p:nvPr>
        </p:nvSpPr>
        <p:spPr/>
        <p:txBody>
          <a:bodyPr/>
          <a:lstStyle>
            <a:lvl1pPr>
              <a:defRPr/>
            </a:lvl1pPr>
          </a:lstStyle>
          <a:p>
            <a:r>
              <a:rPr lang="en-GB"/>
              <a:t>A. N. Mitra Memorial Lecture, April 14, 15, 2025</a:t>
            </a:r>
            <a:endParaRPr lang="en-GB" sz="1400">
              <a:latin typeface="Arial"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85800" y="1295400"/>
            <a:ext cx="41529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991100" y="1295400"/>
            <a:ext cx="41529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lvl1pPr>
              <a:defRPr/>
            </a:lvl1pPr>
          </a:lstStyle>
          <a:p>
            <a:endParaRPr lang="en-GB"/>
          </a:p>
        </p:txBody>
      </p:sp>
      <p:sp>
        <p:nvSpPr>
          <p:cNvPr id="6" name="Slide Number Placeholder 5"/>
          <p:cNvSpPr>
            <a:spLocks noGrp="1"/>
          </p:cNvSpPr>
          <p:nvPr>
            <p:ph type="sldNum" sz="quarter" idx="11"/>
          </p:nvPr>
        </p:nvSpPr>
        <p:spPr/>
        <p:txBody>
          <a:bodyPr/>
          <a:lstStyle>
            <a:lvl1pPr>
              <a:defRPr/>
            </a:lvl1pPr>
          </a:lstStyle>
          <a:p>
            <a:fld id="{6F7CBF80-4887-47CF-BD6B-30F5E56BDEE0}" type="slidenum">
              <a:rPr lang="en-GB"/>
              <a:pPr/>
              <a:t>‹#›</a:t>
            </a:fld>
            <a:endParaRPr lang="en-GB"/>
          </a:p>
        </p:txBody>
      </p:sp>
      <p:sp>
        <p:nvSpPr>
          <p:cNvPr id="7" name="Footer Placeholder 6"/>
          <p:cNvSpPr>
            <a:spLocks noGrp="1"/>
          </p:cNvSpPr>
          <p:nvPr>
            <p:ph type="ftr" sz="quarter" idx="12"/>
          </p:nvPr>
        </p:nvSpPr>
        <p:spPr/>
        <p:txBody>
          <a:bodyPr/>
          <a:lstStyle>
            <a:lvl1pPr>
              <a:defRPr/>
            </a:lvl1pPr>
          </a:lstStyle>
          <a:p>
            <a:r>
              <a:rPr lang="en-GB"/>
              <a:t>A. N. Mitra Memorial Lecture, April 14, 15, 2025</a:t>
            </a:r>
            <a:endParaRPr lang="en-GB" sz="1400">
              <a:latin typeface="Arial"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lvl1pPr>
              <a:defRPr/>
            </a:lvl1pPr>
          </a:lstStyle>
          <a:p>
            <a:endParaRPr lang="en-GB"/>
          </a:p>
        </p:txBody>
      </p:sp>
      <p:sp>
        <p:nvSpPr>
          <p:cNvPr id="8" name="Slide Number Placeholder 7"/>
          <p:cNvSpPr>
            <a:spLocks noGrp="1"/>
          </p:cNvSpPr>
          <p:nvPr>
            <p:ph type="sldNum" sz="quarter" idx="11"/>
          </p:nvPr>
        </p:nvSpPr>
        <p:spPr/>
        <p:txBody>
          <a:bodyPr/>
          <a:lstStyle>
            <a:lvl1pPr>
              <a:defRPr/>
            </a:lvl1pPr>
          </a:lstStyle>
          <a:p>
            <a:fld id="{E19AE40E-AECC-4D65-BF5A-4DF717E15E47}" type="slidenum">
              <a:rPr lang="en-GB"/>
              <a:pPr/>
              <a:t>‹#›</a:t>
            </a:fld>
            <a:endParaRPr lang="en-GB"/>
          </a:p>
        </p:txBody>
      </p:sp>
      <p:sp>
        <p:nvSpPr>
          <p:cNvPr id="9" name="Footer Placeholder 8"/>
          <p:cNvSpPr>
            <a:spLocks noGrp="1"/>
          </p:cNvSpPr>
          <p:nvPr>
            <p:ph type="ftr" sz="quarter" idx="12"/>
          </p:nvPr>
        </p:nvSpPr>
        <p:spPr/>
        <p:txBody>
          <a:bodyPr/>
          <a:lstStyle>
            <a:lvl1pPr>
              <a:defRPr/>
            </a:lvl1pPr>
          </a:lstStyle>
          <a:p>
            <a:r>
              <a:rPr lang="en-GB"/>
              <a:t>A. N. Mitra Memorial Lecture, April 14, 15, 2025</a:t>
            </a:r>
            <a:endParaRPr lang="en-GB" sz="1400">
              <a:latin typeface="Arial"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lvl1pPr>
              <a:defRPr/>
            </a:lvl1pPr>
          </a:lstStyle>
          <a:p>
            <a:endParaRPr lang="en-GB"/>
          </a:p>
        </p:txBody>
      </p:sp>
      <p:sp>
        <p:nvSpPr>
          <p:cNvPr id="4" name="Slide Number Placeholder 3"/>
          <p:cNvSpPr>
            <a:spLocks noGrp="1"/>
          </p:cNvSpPr>
          <p:nvPr>
            <p:ph type="sldNum" sz="quarter" idx="11"/>
          </p:nvPr>
        </p:nvSpPr>
        <p:spPr/>
        <p:txBody>
          <a:bodyPr/>
          <a:lstStyle>
            <a:lvl1pPr>
              <a:defRPr/>
            </a:lvl1pPr>
          </a:lstStyle>
          <a:p>
            <a:fld id="{64893628-0E1A-4069-B448-18F69E8C4AA0}" type="slidenum">
              <a:rPr lang="en-GB"/>
              <a:pPr/>
              <a:t>‹#›</a:t>
            </a:fld>
            <a:endParaRPr lang="en-GB"/>
          </a:p>
        </p:txBody>
      </p:sp>
      <p:sp>
        <p:nvSpPr>
          <p:cNvPr id="5" name="Footer Placeholder 4"/>
          <p:cNvSpPr>
            <a:spLocks noGrp="1"/>
          </p:cNvSpPr>
          <p:nvPr>
            <p:ph type="ftr" sz="quarter" idx="12"/>
          </p:nvPr>
        </p:nvSpPr>
        <p:spPr/>
        <p:txBody>
          <a:bodyPr/>
          <a:lstStyle>
            <a:lvl1pPr>
              <a:defRPr/>
            </a:lvl1pPr>
          </a:lstStyle>
          <a:p>
            <a:r>
              <a:rPr lang="en-GB"/>
              <a:t>A. N. Mitra Memorial Lecture, April 14, 15, 2025</a:t>
            </a:r>
            <a:endParaRPr lang="en-GB" sz="1400">
              <a:latin typeface="Arial"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GB"/>
          </a:p>
        </p:txBody>
      </p:sp>
      <p:sp>
        <p:nvSpPr>
          <p:cNvPr id="3" name="Slide Number Placeholder 2"/>
          <p:cNvSpPr>
            <a:spLocks noGrp="1"/>
          </p:cNvSpPr>
          <p:nvPr>
            <p:ph type="sldNum" sz="quarter" idx="11"/>
          </p:nvPr>
        </p:nvSpPr>
        <p:spPr/>
        <p:txBody>
          <a:bodyPr/>
          <a:lstStyle>
            <a:lvl1pPr>
              <a:defRPr/>
            </a:lvl1pPr>
          </a:lstStyle>
          <a:p>
            <a:fld id="{344E9506-35D5-4076-9976-0B227C6E17B2}" type="slidenum">
              <a:rPr lang="en-GB"/>
              <a:pPr/>
              <a:t>‹#›</a:t>
            </a:fld>
            <a:endParaRPr lang="en-GB"/>
          </a:p>
        </p:txBody>
      </p:sp>
      <p:sp>
        <p:nvSpPr>
          <p:cNvPr id="4" name="Footer Placeholder 3"/>
          <p:cNvSpPr>
            <a:spLocks noGrp="1"/>
          </p:cNvSpPr>
          <p:nvPr>
            <p:ph type="ftr" sz="quarter" idx="12"/>
          </p:nvPr>
        </p:nvSpPr>
        <p:spPr/>
        <p:txBody>
          <a:bodyPr/>
          <a:lstStyle>
            <a:lvl1pPr>
              <a:defRPr/>
            </a:lvl1pPr>
          </a:lstStyle>
          <a:p>
            <a:r>
              <a:rPr lang="en-GB"/>
              <a:t>A. N. Mitra Memorial Lecture, April 14, 15, 2025</a:t>
            </a:r>
            <a:endParaRPr lang="en-GB" sz="1400">
              <a:latin typeface="Arial"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Slide Number Placeholder 5"/>
          <p:cNvSpPr>
            <a:spLocks noGrp="1"/>
          </p:cNvSpPr>
          <p:nvPr>
            <p:ph type="sldNum" sz="quarter" idx="11"/>
          </p:nvPr>
        </p:nvSpPr>
        <p:spPr/>
        <p:txBody>
          <a:bodyPr/>
          <a:lstStyle>
            <a:lvl1pPr>
              <a:defRPr/>
            </a:lvl1pPr>
          </a:lstStyle>
          <a:p>
            <a:fld id="{D5D40903-B0B7-4424-868C-031778A7F3B2}" type="slidenum">
              <a:rPr lang="en-GB"/>
              <a:pPr/>
              <a:t>‹#›</a:t>
            </a:fld>
            <a:endParaRPr lang="en-GB"/>
          </a:p>
        </p:txBody>
      </p:sp>
      <p:sp>
        <p:nvSpPr>
          <p:cNvPr id="7" name="Footer Placeholder 6"/>
          <p:cNvSpPr>
            <a:spLocks noGrp="1"/>
          </p:cNvSpPr>
          <p:nvPr>
            <p:ph type="ftr" sz="quarter" idx="12"/>
          </p:nvPr>
        </p:nvSpPr>
        <p:spPr/>
        <p:txBody>
          <a:bodyPr/>
          <a:lstStyle>
            <a:lvl1pPr>
              <a:defRPr/>
            </a:lvl1pPr>
          </a:lstStyle>
          <a:p>
            <a:r>
              <a:rPr lang="en-GB"/>
              <a:t>A. N. Mitra Memorial Lecture, April 14, 15, 2025</a:t>
            </a:r>
            <a:endParaRPr lang="en-GB" sz="1400">
              <a:latin typeface="Arial"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Slide Number Placeholder 5"/>
          <p:cNvSpPr>
            <a:spLocks noGrp="1"/>
          </p:cNvSpPr>
          <p:nvPr>
            <p:ph type="sldNum" sz="quarter" idx="11"/>
          </p:nvPr>
        </p:nvSpPr>
        <p:spPr/>
        <p:txBody>
          <a:bodyPr/>
          <a:lstStyle>
            <a:lvl1pPr>
              <a:defRPr/>
            </a:lvl1pPr>
          </a:lstStyle>
          <a:p>
            <a:fld id="{459DB866-C45E-4139-8C1F-4FB073F7944B}" type="slidenum">
              <a:rPr lang="en-GB"/>
              <a:pPr/>
              <a:t>‹#›</a:t>
            </a:fld>
            <a:endParaRPr lang="en-GB"/>
          </a:p>
        </p:txBody>
      </p:sp>
      <p:sp>
        <p:nvSpPr>
          <p:cNvPr id="7" name="Footer Placeholder 6"/>
          <p:cNvSpPr>
            <a:spLocks noGrp="1"/>
          </p:cNvSpPr>
          <p:nvPr>
            <p:ph type="ftr" sz="quarter" idx="12"/>
          </p:nvPr>
        </p:nvSpPr>
        <p:spPr/>
        <p:txBody>
          <a:bodyPr/>
          <a:lstStyle>
            <a:lvl1pPr>
              <a:defRPr/>
            </a:lvl1pPr>
          </a:lstStyle>
          <a:p>
            <a:r>
              <a:rPr lang="en-GB"/>
              <a:t>A. N. Mitra Memorial Lecture, April 14, 15, 2025</a:t>
            </a:r>
            <a:endParaRPr lang="en-GB" sz="1400">
              <a:latin typeface="Arial"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76200"/>
            <a:ext cx="8458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Cliquez et modifiez le titre</a:t>
            </a:r>
          </a:p>
        </p:txBody>
      </p:sp>
      <p:sp>
        <p:nvSpPr>
          <p:cNvPr id="1027" name="Rectangle 3"/>
          <p:cNvSpPr>
            <a:spLocks noGrp="1" noChangeArrowheads="1"/>
          </p:cNvSpPr>
          <p:nvPr>
            <p:ph type="body" idx="1"/>
          </p:nvPr>
        </p:nvSpPr>
        <p:spPr bwMode="auto">
          <a:xfrm>
            <a:off x="685800" y="1295400"/>
            <a:ext cx="84582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a:t>Cliquez pour modifier les styles du texte du masque</a:t>
            </a:r>
          </a:p>
          <a:p>
            <a:pPr lvl="1"/>
            <a:r>
              <a:rPr lang="en-GB"/>
              <a:t>Deuxième niveau</a:t>
            </a:r>
          </a:p>
          <a:p>
            <a:pPr lvl="2"/>
            <a:r>
              <a:rPr lang="en-GB"/>
              <a:t>Troisième niveau</a:t>
            </a:r>
          </a:p>
          <a:p>
            <a:pPr lvl="3"/>
            <a:r>
              <a:rPr lang="en-GB"/>
              <a:t>Quatrième niveau</a:t>
            </a:r>
          </a:p>
          <a:p>
            <a:pPr lvl="4"/>
            <a:r>
              <a:rPr lang="en-GB"/>
              <a:t>Cinquième niveau</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400"/>
            </a:lvl1pPr>
          </a:lstStyle>
          <a:p>
            <a:endParaRPr lang="en-GB"/>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400"/>
            </a:lvl1pPr>
          </a:lstStyle>
          <a:p>
            <a:fld id="{5B867AC5-D039-4BCB-BA13-11CDBD6E8431}" type="slidenum">
              <a:rPr lang="en-GB"/>
              <a:pPr/>
              <a:t>‹#›</a:t>
            </a:fld>
            <a:endParaRPr lang="en-GB"/>
          </a:p>
        </p:txBody>
      </p:sp>
      <p:sp>
        <p:nvSpPr>
          <p:cNvPr id="1048" name="Rectangle 24"/>
          <p:cNvSpPr>
            <a:spLocks noGrp="1" noChangeArrowheads="1"/>
          </p:cNvSpPr>
          <p:nvPr>
            <p:ph type="ftr" sz="quarter" idx="3"/>
          </p:nvPr>
        </p:nvSpPr>
        <p:spPr bwMode="auto">
          <a:xfrm>
            <a:off x="2286000" y="6248400"/>
            <a:ext cx="46482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a:latin typeface="Brush Script MT" charset="0"/>
              </a:defRPr>
            </a:lvl1pPr>
          </a:lstStyle>
          <a:p>
            <a:r>
              <a:rPr lang="en-GB"/>
              <a:t>A. N. Mitra Memorial Lecture, April 14, 15, 2025</a:t>
            </a:r>
            <a:endParaRPr lang="en-GB" sz="140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dt="0"/>
  <p:txStyles>
    <p:titleStyle>
      <a:lvl1pPr algn="l" rtl="0" fontAlgn="base">
        <a:spcBef>
          <a:spcPct val="0"/>
        </a:spcBef>
        <a:spcAft>
          <a:spcPct val="0"/>
        </a:spcAft>
        <a:defRPr sz="4000">
          <a:solidFill>
            <a:schemeClr val="tx2"/>
          </a:solidFill>
          <a:latin typeface="+mj-lt"/>
          <a:ea typeface="+mj-ea"/>
          <a:cs typeface="+mj-cs"/>
        </a:defRPr>
      </a:lvl1pPr>
      <a:lvl2pPr algn="l" rtl="0" fontAlgn="base">
        <a:spcBef>
          <a:spcPct val="0"/>
        </a:spcBef>
        <a:spcAft>
          <a:spcPct val="0"/>
        </a:spcAft>
        <a:defRPr sz="4000">
          <a:solidFill>
            <a:schemeClr val="tx2"/>
          </a:solidFill>
          <a:latin typeface="Chalkboard" charset="0"/>
          <a:ea typeface="MS PGothic" pitchFamily="34" charset="-128"/>
        </a:defRPr>
      </a:lvl2pPr>
      <a:lvl3pPr algn="l" rtl="0" fontAlgn="base">
        <a:spcBef>
          <a:spcPct val="0"/>
        </a:spcBef>
        <a:spcAft>
          <a:spcPct val="0"/>
        </a:spcAft>
        <a:defRPr sz="4000">
          <a:solidFill>
            <a:schemeClr val="tx2"/>
          </a:solidFill>
          <a:latin typeface="Chalkboard" charset="0"/>
          <a:ea typeface="MS PGothic" pitchFamily="34" charset="-128"/>
        </a:defRPr>
      </a:lvl3pPr>
      <a:lvl4pPr algn="l" rtl="0" fontAlgn="base">
        <a:spcBef>
          <a:spcPct val="0"/>
        </a:spcBef>
        <a:spcAft>
          <a:spcPct val="0"/>
        </a:spcAft>
        <a:defRPr sz="4000">
          <a:solidFill>
            <a:schemeClr val="tx2"/>
          </a:solidFill>
          <a:latin typeface="Chalkboard" charset="0"/>
          <a:ea typeface="MS PGothic" pitchFamily="34" charset="-128"/>
        </a:defRPr>
      </a:lvl4pPr>
      <a:lvl5pPr algn="l" rtl="0" fontAlgn="base">
        <a:spcBef>
          <a:spcPct val="0"/>
        </a:spcBef>
        <a:spcAft>
          <a:spcPct val="0"/>
        </a:spcAft>
        <a:defRPr sz="4000">
          <a:solidFill>
            <a:schemeClr val="tx2"/>
          </a:solidFill>
          <a:latin typeface="Chalkboard" charset="0"/>
          <a:ea typeface="MS PGothic" pitchFamily="34" charset="-128"/>
        </a:defRPr>
      </a:lvl5pPr>
      <a:lvl6pPr marL="457200" algn="l" rtl="0" fontAlgn="base">
        <a:spcBef>
          <a:spcPct val="0"/>
        </a:spcBef>
        <a:spcAft>
          <a:spcPct val="0"/>
        </a:spcAft>
        <a:defRPr sz="4000">
          <a:solidFill>
            <a:schemeClr val="tx2"/>
          </a:solidFill>
          <a:latin typeface="Chalkboard" charset="0"/>
          <a:ea typeface="MS PGothic" pitchFamily="34" charset="-128"/>
        </a:defRPr>
      </a:lvl6pPr>
      <a:lvl7pPr marL="914400" algn="l" rtl="0" fontAlgn="base">
        <a:spcBef>
          <a:spcPct val="0"/>
        </a:spcBef>
        <a:spcAft>
          <a:spcPct val="0"/>
        </a:spcAft>
        <a:defRPr sz="4000">
          <a:solidFill>
            <a:schemeClr val="tx2"/>
          </a:solidFill>
          <a:latin typeface="Chalkboard" charset="0"/>
          <a:ea typeface="MS PGothic" pitchFamily="34" charset="-128"/>
        </a:defRPr>
      </a:lvl7pPr>
      <a:lvl8pPr marL="1371600" algn="l" rtl="0" fontAlgn="base">
        <a:spcBef>
          <a:spcPct val="0"/>
        </a:spcBef>
        <a:spcAft>
          <a:spcPct val="0"/>
        </a:spcAft>
        <a:defRPr sz="4000">
          <a:solidFill>
            <a:schemeClr val="tx2"/>
          </a:solidFill>
          <a:latin typeface="Chalkboard" charset="0"/>
          <a:ea typeface="MS PGothic" pitchFamily="34" charset="-128"/>
        </a:defRPr>
      </a:lvl8pPr>
      <a:lvl9pPr marL="1828800" algn="l" rtl="0" fontAlgn="base">
        <a:spcBef>
          <a:spcPct val="0"/>
        </a:spcBef>
        <a:spcAft>
          <a:spcPct val="0"/>
        </a:spcAft>
        <a:defRPr sz="4000">
          <a:solidFill>
            <a:schemeClr val="tx2"/>
          </a:solidFill>
          <a:latin typeface="Chalkboard" charset="0"/>
          <a:ea typeface="MS PGothic" pitchFamily="34" charset="-128"/>
        </a:defRPr>
      </a:lvl9pPr>
    </p:titleStyle>
    <p:bodyStyle>
      <a:lvl1pPr marL="342900" indent="-342900" algn="l" rtl="0" fontAlgn="base">
        <a:spcBef>
          <a:spcPct val="20000"/>
        </a:spcBef>
        <a:spcAft>
          <a:spcPct val="0"/>
        </a:spcAft>
        <a:defRPr sz="2800">
          <a:solidFill>
            <a:schemeClr val="accent2"/>
          </a:solidFill>
          <a:latin typeface="+mn-lt"/>
          <a:ea typeface="+mn-ea"/>
          <a:cs typeface="+mn-cs"/>
        </a:defRPr>
      </a:lvl1pPr>
      <a:lvl2pPr marL="742950" indent="-285750" algn="l" rtl="0" fontAlgn="base">
        <a:spcBef>
          <a:spcPct val="20000"/>
        </a:spcBef>
        <a:spcAft>
          <a:spcPct val="0"/>
        </a:spcAft>
        <a:defRPr sz="2400" i="1">
          <a:solidFill>
            <a:schemeClr val="tx1"/>
          </a:solidFill>
          <a:latin typeface="+mn-lt"/>
          <a:ea typeface="+mn-ea"/>
        </a:defRPr>
      </a:lvl2pPr>
      <a:lvl3pPr marL="1143000" indent="-228600" algn="l" rtl="0" fontAlgn="base">
        <a:spcBef>
          <a:spcPct val="20000"/>
        </a:spcBef>
        <a:spcAft>
          <a:spcPct val="0"/>
        </a:spcAft>
        <a:buChar char="•"/>
        <a:defRPr sz="2000">
          <a:solidFill>
            <a:schemeClr val="tx1"/>
          </a:solidFill>
          <a:latin typeface="Arial" pitchFamily="34" charset="0"/>
          <a:ea typeface="+mn-ea"/>
        </a:defRPr>
      </a:lvl3pPr>
      <a:lvl4pPr marL="1600200" indent="-228600" algn="l" rtl="0" fontAlgn="base">
        <a:spcBef>
          <a:spcPct val="20000"/>
        </a:spcBef>
        <a:spcAft>
          <a:spcPct val="0"/>
        </a:spcAft>
        <a:buChar char="–"/>
        <a:defRPr sz="1600">
          <a:solidFill>
            <a:schemeClr val="tx1"/>
          </a:solidFill>
          <a:latin typeface="Arial" pitchFamily="34" charset="0"/>
          <a:ea typeface="+mn-ea"/>
        </a:defRPr>
      </a:lvl4pPr>
      <a:lvl5pPr marL="2057400" indent="-228600" algn="l" rtl="0" fontAlgn="base">
        <a:spcBef>
          <a:spcPct val="20000"/>
        </a:spcBef>
        <a:spcAft>
          <a:spcPct val="0"/>
        </a:spcAft>
        <a:buChar char="»"/>
        <a:defRPr sz="1400">
          <a:solidFill>
            <a:schemeClr val="tx1"/>
          </a:solidFill>
          <a:latin typeface="Arial" pitchFamily="34" charset="0"/>
          <a:ea typeface="+mn-ea"/>
        </a:defRPr>
      </a:lvl5pPr>
      <a:lvl6pPr marL="2514600" indent="-228600" algn="l" rtl="0" fontAlgn="base">
        <a:spcBef>
          <a:spcPct val="20000"/>
        </a:spcBef>
        <a:spcAft>
          <a:spcPct val="0"/>
        </a:spcAft>
        <a:buChar char="»"/>
        <a:defRPr sz="1400">
          <a:solidFill>
            <a:schemeClr val="tx1"/>
          </a:solidFill>
          <a:latin typeface="Arial" pitchFamily="34" charset="0"/>
          <a:ea typeface="+mn-ea"/>
        </a:defRPr>
      </a:lvl6pPr>
      <a:lvl7pPr marL="2971800" indent="-228600" algn="l" rtl="0" fontAlgn="base">
        <a:spcBef>
          <a:spcPct val="20000"/>
        </a:spcBef>
        <a:spcAft>
          <a:spcPct val="0"/>
        </a:spcAft>
        <a:buChar char="»"/>
        <a:defRPr sz="1400">
          <a:solidFill>
            <a:schemeClr val="tx1"/>
          </a:solidFill>
          <a:latin typeface="Arial" pitchFamily="34" charset="0"/>
          <a:ea typeface="+mn-ea"/>
        </a:defRPr>
      </a:lvl7pPr>
      <a:lvl8pPr marL="3429000" indent="-228600" algn="l" rtl="0" fontAlgn="base">
        <a:spcBef>
          <a:spcPct val="20000"/>
        </a:spcBef>
        <a:spcAft>
          <a:spcPct val="0"/>
        </a:spcAft>
        <a:buChar char="»"/>
        <a:defRPr sz="1400">
          <a:solidFill>
            <a:schemeClr val="tx1"/>
          </a:solidFill>
          <a:latin typeface="Arial" pitchFamily="34" charset="0"/>
          <a:ea typeface="+mn-ea"/>
        </a:defRPr>
      </a:lvl8pPr>
      <a:lvl9pPr marL="3886200" indent="-228600" algn="l" rtl="0" fontAlgn="base">
        <a:spcBef>
          <a:spcPct val="20000"/>
        </a:spcBef>
        <a:spcAft>
          <a:spcPct val="0"/>
        </a:spcAft>
        <a:buChar char="»"/>
        <a:defRPr sz="1400">
          <a:solidFill>
            <a:schemeClr val="tx1"/>
          </a:solidFill>
          <a:latin typeface="Arial" pitchFamily="34" charset="0"/>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wmf"/><Relationship Id="rId4"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5.xml"/><Relationship Id="rId7"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image" Target="../media/image4.wmf"/><Relationship Id="rId4" Type="http://schemas.openxmlformats.org/officeDocument/2006/relationships/oleObject" Target="../embeddings/oleObject4.bin"/><Relationship Id="rId9" Type="http://schemas.openxmlformats.org/officeDocument/2006/relationships/image" Target="../media/image6.wm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8.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8.bin"/><Relationship Id="rId5" Type="http://schemas.openxmlformats.org/officeDocument/2006/relationships/image" Target="../media/image7.wmf"/><Relationship Id="rId4" Type="http://schemas.openxmlformats.org/officeDocument/2006/relationships/oleObject" Target="../embeddings/oleObject7.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0.bin"/><Relationship Id="rId5" Type="http://schemas.openxmlformats.org/officeDocument/2006/relationships/image" Target="../media/image9.wmf"/><Relationship Id="rId4" Type="http://schemas.openxmlformats.org/officeDocument/2006/relationships/oleObject" Target="../embeddings/oleObject9.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2.bin"/><Relationship Id="rId5" Type="http://schemas.openxmlformats.org/officeDocument/2006/relationships/image" Target="../media/image11.wmf"/><Relationship Id="rId4" Type="http://schemas.openxmlformats.org/officeDocument/2006/relationships/oleObject" Target="../embeddings/oleObject11.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4.bin"/><Relationship Id="rId5" Type="http://schemas.openxmlformats.org/officeDocument/2006/relationships/image" Target="../media/image13.wmf"/><Relationship Id="rId4" Type="http://schemas.openxmlformats.org/officeDocument/2006/relationships/oleObject" Target="../embeddings/oleObject13.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16.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6.bin"/><Relationship Id="rId5" Type="http://schemas.openxmlformats.org/officeDocument/2006/relationships/image" Target="../media/image15.wmf"/><Relationship Id="rId4" Type="http://schemas.openxmlformats.org/officeDocument/2006/relationships/oleObject" Target="../embeddings/oleObject15.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20.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18.bin"/><Relationship Id="rId5" Type="http://schemas.openxmlformats.org/officeDocument/2006/relationships/image" Target="../media/image19.wmf"/><Relationship Id="rId4" Type="http://schemas.openxmlformats.org/officeDocument/2006/relationships/oleObject" Target="../embeddings/oleObject17.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23.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20.bin"/><Relationship Id="rId5" Type="http://schemas.openxmlformats.org/officeDocument/2006/relationships/image" Target="../media/image22.wmf"/><Relationship Id="rId4" Type="http://schemas.openxmlformats.org/officeDocument/2006/relationships/oleObject" Target="../embeddings/oleObject19.bin"/></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8" Type="http://schemas.openxmlformats.org/officeDocument/2006/relationships/image" Target="../media/image31.wmf"/><Relationship Id="rId13" Type="http://schemas.openxmlformats.org/officeDocument/2006/relationships/oleObject" Target="../embeddings/oleObject26.bin"/><Relationship Id="rId18" Type="http://schemas.openxmlformats.org/officeDocument/2006/relationships/image" Target="../media/image36.wmf"/><Relationship Id="rId3" Type="http://schemas.openxmlformats.org/officeDocument/2006/relationships/oleObject" Target="../embeddings/oleObject21.bin"/><Relationship Id="rId7" Type="http://schemas.openxmlformats.org/officeDocument/2006/relationships/oleObject" Target="../embeddings/oleObject23.bin"/><Relationship Id="rId12" Type="http://schemas.openxmlformats.org/officeDocument/2006/relationships/image" Target="../media/image33.wmf"/><Relationship Id="rId17" Type="http://schemas.openxmlformats.org/officeDocument/2006/relationships/oleObject" Target="../embeddings/oleObject28.bin"/><Relationship Id="rId2" Type="http://schemas.openxmlformats.org/officeDocument/2006/relationships/slideLayout" Target="../slideLayouts/slideLayout6.xml"/><Relationship Id="rId16" Type="http://schemas.openxmlformats.org/officeDocument/2006/relationships/image" Target="../media/image35.wmf"/><Relationship Id="rId1" Type="http://schemas.openxmlformats.org/officeDocument/2006/relationships/vmlDrawing" Target="../drawings/vmlDrawing12.vml"/><Relationship Id="rId6" Type="http://schemas.openxmlformats.org/officeDocument/2006/relationships/image" Target="../media/image30.wmf"/><Relationship Id="rId11" Type="http://schemas.openxmlformats.org/officeDocument/2006/relationships/oleObject" Target="../embeddings/oleObject25.bin"/><Relationship Id="rId5" Type="http://schemas.openxmlformats.org/officeDocument/2006/relationships/oleObject" Target="../embeddings/oleObject22.bin"/><Relationship Id="rId15" Type="http://schemas.openxmlformats.org/officeDocument/2006/relationships/oleObject" Target="../embeddings/oleObject27.bin"/><Relationship Id="rId10" Type="http://schemas.openxmlformats.org/officeDocument/2006/relationships/image" Target="../media/image32.wmf"/><Relationship Id="rId4" Type="http://schemas.openxmlformats.org/officeDocument/2006/relationships/image" Target="../media/image29.wmf"/><Relationship Id="rId9" Type="http://schemas.openxmlformats.org/officeDocument/2006/relationships/oleObject" Target="../embeddings/oleObject24.bin"/><Relationship Id="rId14" Type="http://schemas.openxmlformats.org/officeDocument/2006/relationships/image" Target="../media/image34.wmf"/></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3.xml"/><Relationship Id="rId5" Type="http://schemas.openxmlformats.org/officeDocument/2006/relationships/image" Target="../media/image41.png"/><Relationship Id="rId4" Type="http://schemas.openxmlformats.org/officeDocument/2006/relationships/image" Target="../media/image40.png"/></Relationships>
</file>

<file path=ppt/slides/_rels/slide3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4.xml"/><Relationship Id="rId5" Type="http://schemas.openxmlformats.org/officeDocument/2006/relationships/image" Target="../media/image45.png"/><Relationship Id="rId4" Type="http://schemas.openxmlformats.org/officeDocument/2006/relationships/image" Target="../media/image44.png"/></Relationships>
</file>

<file path=ppt/slides/_rels/slide3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wmf"/><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p:cNvSpPr>
            <a:spLocks noGrp="1"/>
          </p:cNvSpPr>
          <p:nvPr>
            <p:ph type="ftr" sz="quarter" idx="12"/>
          </p:nvPr>
        </p:nvSpPr>
        <p:spPr/>
        <p:txBody>
          <a:bodyPr/>
          <a:lstStyle/>
          <a:p>
            <a:r>
              <a:rPr lang="en-GB" dirty="0"/>
              <a:t>A. N. </a:t>
            </a:r>
            <a:r>
              <a:rPr lang="en-GB" dirty="0" err="1"/>
              <a:t>Mitra</a:t>
            </a:r>
            <a:r>
              <a:rPr lang="en-GB" dirty="0"/>
              <a:t> Memorial Lecture, April 14, 15, 2025</a:t>
            </a:r>
            <a:endParaRPr lang="en-GB" sz="1400" dirty="0">
              <a:latin typeface="Arial" pitchFamily="34" charset="0"/>
            </a:endParaRPr>
          </a:p>
        </p:txBody>
      </p:sp>
      <p:sp>
        <p:nvSpPr>
          <p:cNvPr id="131074" name="Rectangle 2"/>
          <p:cNvSpPr>
            <a:spLocks noGrp="1" noChangeArrowheads="1"/>
          </p:cNvSpPr>
          <p:nvPr>
            <p:ph type="title"/>
          </p:nvPr>
        </p:nvSpPr>
        <p:spPr>
          <a:xfrm>
            <a:off x="685800" y="188640"/>
            <a:ext cx="7924800" cy="2088232"/>
          </a:xfrm>
        </p:spPr>
        <p:txBody>
          <a:bodyPr/>
          <a:lstStyle/>
          <a:p>
            <a:pPr algn="ctr"/>
            <a:r>
              <a:rPr lang="en-GB" sz="4400" b="1" dirty="0"/>
              <a:t>Nuclear Structure and IBM</a:t>
            </a:r>
            <a:br>
              <a:rPr lang="en-GB" sz="4800" dirty="0"/>
            </a:br>
            <a:r>
              <a:rPr lang="en-GB" sz="3200" b="1" dirty="0">
                <a:solidFill>
                  <a:srgbClr val="7030A0"/>
                </a:solidFill>
              </a:rPr>
              <a:t>Satendra Sharma</a:t>
            </a:r>
            <a:br>
              <a:rPr lang="en-GB" sz="3200" dirty="0">
                <a:solidFill>
                  <a:srgbClr val="7030A0"/>
                </a:solidFill>
              </a:rPr>
            </a:br>
            <a:r>
              <a:rPr lang="en-GB" sz="2800" b="1" dirty="0">
                <a:solidFill>
                  <a:srgbClr val="FF0000"/>
                </a:solidFill>
              </a:rPr>
              <a:t>Professor and Dean, Faculty of Science</a:t>
            </a:r>
            <a:br>
              <a:rPr lang="en-GB" sz="2800" b="1" dirty="0">
                <a:solidFill>
                  <a:srgbClr val="FF0000"/>
                </a:solidFill>
              </a:rPr>
            </a:br>
            <a:r>
              <a:rPr lang="en-GB" sz="2800" b="1" dirty="0">
                <a:solidFill>
                  <a:srgbClr val="FF0000"/>
                </a:solidFill>
              </a:rPr>
              <a:t>Yobe State University, Damaturu, Nigeria</a:t>
            </a:r>
          </a:p>
        </p:txBody>
      </p:sp>
      <p:sp>
        <p:nvSpPr>
          <p:cNvPr id="131075" name="Rectangle 3"/>
          <p:cNvSpPr>
            <a:spLocks noGrp="1" noChangeArrowheads="1"/>
          </p:cNvSpPr>
          <p:nvPr>
            <p:ph type="body" idx="1"/>
          </p:nvPr>
        </p:nvSpPr>
        <p:spPr>
          <a:xfrm>
            <a:off x="251520" y="2348880"/>
            <a:ext cx="8496944" cy="3888432"/>
          </a:xfrm>
        </p:spPr>
        <p:txBody>
          <a:bodyPr/>
          <a:lstStyle/>
          <a:p>
            <a:r>
              <a:rPr lang="en-GB" sz="2000" dirty="0">
                <a:solidFill>
                  <a:schemeClr val="tx1"/>
                </a:solidFill>
              </a:rPr>
              <a:t>Nuclear structure refers to the arrangement and behaviour of protons and neutrons (collectively known as nucleons) within the atomic nucleus. The study of nuclear structure is fundamental to understanding how atomic nuclei behave, their stability, and the interactions that govern nuclear reactions. The key factors influencing nuclear structure include:</a:t>
            </a:r>
          </a:p>
          <a:p>
            <a:endParaRPr lang="en-GB" sz="2000" dirty="0">
              <a:solidFill>
                <a:schemeClr val="tx1"/>
              </a:solidFill>
            </a:endParaRPr>
          </a:p>
          <a:p>
            <a:r>
              <a:rPr lang="en-GB" sz="2000" b="1" dirty="0">
                <a:solidFill>
                  <a:schemeClr val="tx1"/>
                </a:solidFill>
              </a:rPr>
              <a:t>1.Nucleon-Nucleon Interactions</a:t>
            </a:r>
            <a:r>
              <a:rPr lang="en-GB" sz="2000" dirty="0">
                <a:solidFill>
                  <a:schemeClr val="tx1"/>
                </a:solidFill>
              </a:rPr>
              <a:t>: Protons and neutrons interact through the nuclear force, which binds them together. These interactions are complex, involving both short-range attractive forces and long-range repulsive forces.</a:t>
            </a:r>
          </a:p>
        </p:txBody>
      </p:sp>
      <p:sp>
        <p:nvSpPr>
          <p:cNvPr id="6" name="Slide Number Placeholder 5"/>
          <p:cNvSpPr>
            <a:spLocks noGrp="1"/>
          </p:cNvSpPr>
          <p:nvPr>
            <p:ph type="sldNum" sz="quarter" idx="11"/>
          </p:nvPr>
        </p:nvSpPr>
        <p:spPr/>
        <p:txBody>
          <a:bodyPr/>
          <a:lstStyle/>
          <a:p>
            <a:fld id="{D82B9CA3-9066-4CA6-8E60-DAB13697FB5A}" type="slidenum">
              <a:rPr lang="en-GB" smtClean="0"/>
              <a:pPr/>
              <a:t>1</a:t>
            </a:fld>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5"/>
          <p:cNvSpPr>
            <a:spLocks noGrp="1"/>
          </p:cNvSpPr>
          <p:nvPr>
            <p:ph type="ftr" sz="quarter" idx="12"/>
          </p:nvPr>
        </p:nvSpPr>
        <p:spPr/>
        <p:txBody>
          <a:bodyPr/>
          <a:lstStyle/>
          <a:p>
            <a:r>
              <a:rPr lang="en-GB"/>
              <a:t>A. N. Mitra Memorial Lecture, April 14, 15, 2025</a:t>
            </a:r>
            <a:endParaRPr lang="en-GB" sz="1400">
              <a:latin typeface="Arial" pitchFamily="34" charset="0"/>
            </a:endParaRPr>
          </a:p>
        </p:txBody>
      </p:sp>
      <p:sp>
        <p:nvSpPr>
          <p:cNvPr id="212994" name="Rectangle 2"/>
          <p:cNvSpPr>
            <a:spLocks noGrp="1" noChangeArrowheads="1"/>
          </p:cNvSpPr>
          <p:nvPr>
            <p:ph type="title"/>
          </p:nvPr>
        </p:nvSpPr>
        <p:spPr/>
        <p:txBody>
          <a:bodyPr/>
          <a:lstStyle/>
          <a:p>
            <a:r>
              <a:rPr lang="en-GB"/>
              <a:t>The interacting boson model</a:t>
            </a:r>
          </a:p>
        </p:txBody>
      </p:sp>
      <p:sp>
        <p:nvSpPr>
          <p:cNvPr id="212995" name="Rectangle 3"/>
          <p:cNvSpPr>
            <a:spLocks noGrp="1" noChangeArrowheads="1"/>
          </p:cNvSpPr>
          <p:nvPr>
            <p:ph type="body" idx="1"/>
          </p:nvPr>
        </p:nvSpPr>
        <p:spPr/>
        <p:txBody>
          <a:bodyPr/>
          <a:lstStyle/>
          <a:p>
            <a:r>
              <a:rPr lang="en-GB" dirty="0"/>
              <a:t>Describe the nucleus as a system of </a:t>
            </a:r>
            <a:r>
              <a:rPr lang="en-GB" i="1" dirty="0"/>
              <a:t>N</a:t>
            </a:r>
            <a:r>
              <a:rPr lang="en-GB" dirty="0"/>
              <a:t> interacting </a:t>
            </a:r>
            <a:r>
              <a:rPr lang="en-GB" i="1" dirty="0"/>
              <a:t>s</a:t>
            </a:r>
            <a:r>
              <a:rPr lang="en-GB" dirty="0"/>
              <a:t> and </a:t>
            </a:r>
            <a:r>
              <a:rPr lang="en-GB" i="1" dirty="0"/>
              <a:t>d</a:t>
            </a:r>
            <a:r>
              <a:rPr lang="en-GB" dirty="0"/>
              <a:t> bosons. Hamiltonian:</a:t>
            </a:r>
          </a:p>
          <a:p>
            <a:endParaRPr lang="en-GB" dirty="0"/>
          </a:p>
          <a:p>
            <a:endParaRPr lang="en-GB" dirty="0"/>
          </a:p>
          <a:p>
            <a:r>
              <a:rPr lang="en-GB" dirty="0"/>
              <a:t>Justification from</a:t>
            </a:r>
          </a:p>
          <a:p>
            <a:pPr lvl="1"/>
            <a:r>
              <a:rPr lang="en-GB" dirty="0"/>
              <a:t>Shell model (SM): s and d bosons are associated with S and D fermion (Cooper) pairs.</a:t>
            </a:r>
          </a:p>
          <a:p>
            <a:pPr lvl="1"/>
            <a:r>
              <a:rPr lang="en-GB" dirty="0"/>
              <a:t>Geometric model (GM): for large boson number the IBM reduces to a liquid-drop Hamiltonian.</a:t>
            </a:r>
          </a:p>
        </p:txBody>
      </p:sp>
      <p:graphicFrame>
        <p:nvGraphicFramePr>
          <p:cNvPr id="212996" name="Object 4"/>
          <p:cNvGraphicFramePr>
            <a:graphicFrameLocks noChangeAspect="1"/>
          </p:cNvGraphicFramePr>
          <p:nvPr/>
        </p:nvGraphicFramePr>
        <p:xfrm>
          <a:off x="1066800" y="2362200"/>
          <a:ext cx="4500563" cy="1004888"/>
        </p:xfrm>
        <a:graphic>
          <a:graphicData uri="http://schemas.openxmlformats.org/presentationml/2006/ole">
            <mc:AlternateContent xmlns:mc="http://schemas.openxmlformats.org/markup-compatibility/2006">
              <mc:Choice xmlns:v="urn:schemas-microsoft-com:vml" Requires="v">
                <p:oleObj spid="_x0000_s213014" name="Équation" r:id="rId4" imgW="2044700" imgH="457200" progId="">
                  <p:embed/>
                </p:oleObj>
              </mc:Choice>
              <mc:Fallback>
                <p:oleObj name="Équation" r:id="rId4" imgW="2044700" imgH="457200" progId="">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2362200"/>
                        <a:ext cx="4500563"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2997" name="Text Box 5"/>
          <p:cNvSpPr txBox="1">
            <a:spLocks noChangeArrowheads="1"/>
          </p:cNvSpPr>
          <p:nvPr/>
        </p:nvSpPr>
        <p:spPr bwMode="auto">
          <a:xfrm>
            <a:off x="3371850" y="6019800"/>
            <a:ext cx="5683250" cy="274638"/>
          </a:xfrm>
          <a:prstGeom prst="rect">
            <a:avLst/>
          </a:prstGeom>
          <a:noFill/>
          <a:ln w="9525">
            <a:noFill/>
            <a:miter lim="800000"/>
            <a:headEnd/>
            <a:tailEnd/>
          </a:ln>
          <a:effectLst/>
        </p:spPr>
        <p:txBody>
          <a:bodyPr wrap="none">
            <a:spAutoFit/>
          </a:bodyPr>
          <a:lstStyle/>
          <a:p>
            <a:r>
              <a:rPr lang="en-GB" sz="1200">
                <a:solidFill>
                  <a:srgbClr val="CC0099"/>
                </a:solidFill>
                <a:latin typeface="Times New Roman" pitchFamily="18" charset="0"/>
              </a:rPr>
              <a:t>A. Arima &amp; F. Iachello, Ann. Phys. (NY) </a:t>
            </a:r>
            <a:r>
              <a:rPr lang="en-GB" sz="1200" b="1">
                <a:solidFill>
                  <a:srgbClr val="CC0099"/>
                </a:solidFill>
                <a:latin typeface="Times New Roman" pitchFamily="18" charset="0"/>
              </a:rPr>
              <a:t>99</a:t>
            </a:r>
            <a:r>
              <a:rPr lang="en-GB" sz="1200">
                <a:solidFill>
                  <a:srgbClr val="CC0099"/>
                </a:solidFill>
                <a:latin typeface="Times New Roman" pitchFamily="18" charset="0"/>
              </a:rPr>
              <a:t> (1976) 253; </a:t>
            </a:r>
            <a:r>
              <a:rPr lang="en-GB" sz="1200" b="1">
                <a:solidFill>
                  <a:srgbClr val="CC0099"/>
                </a:solidFill>
                <a:latin typeface="Times New Roman" pitchFamily="18" charset="0"/>
              </a:rPr>
              <a:t>111</a:t>
            </a:r>
            <a:r>
              <a:rPr lang="en-GB" sz="1200">
                <a:solidFill>
                  <a:srgbClr val="CC0099"/>
                </a:solidFill>
                <a:latin typeface="Times New Roman" pitchFamily="18" charset="0"/>
              </a:rPr>
              <a:t> (1978) 201; </a:t>
            </a:r>
            <a:r>
              <a:rPr lang="en-GB" sz="1200" b="1">
                <a:solidFill>
                  <a:srgbClr val="CC0099"/>
                </a:solidFill>
                <a:latin typeface="Times New Roman" pitchFamily="18" charset="0"/>
              </a:rPr>
              <a:t>123</a:t>
            </a:r>
            <a:r>
              <a:rPr lang="en-GB" sz="1200">
                <a:solidFill>
                  <a:srgbClr val="CC0099"/>
                </a:solidFill>
                <a:latin typeface="Times New Roman" pitchFamily="18" charset="0"/>
              </a:rPr>
              <a:t> (1979) 468 </a:t>
            </a:r>
          </a:p>
        </p:txBody>
      </p:sp>
      <p:sp>
        <p:nvSpPr>
          <p:cNvPr id="8" name="Slide Number Placeholder 7"/>
          <p:cNvSpPr>
            <a:spLocks noGrp="1"/>
          </p:cNvSpPr>
          <p:nvPr>
            <p:ph type="sldNum" sz="quarter" idx="11"/>
          </p:nvPr>
        </p:nvSpPr>
        <p:spPr/>
        <p:txBody>
          <a:bodyPr/>
          <a:lstStyle/>
          <a:p>
            <a:fld id="{D82B9CA3-9066-4CA6-8E60-DAB13697FB5A}" type="slidenum">
              <a:rPr lang="en-GB" smtClean="0"/>
              <a:pPr/>
              <a:t>10</a:t>
            </a:fld>
            <a:endParaRPr 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5"/>
          <p:cNvSpPr>
            <a:spLocks noGrp="1"/>
          </p:cNvSpPr>
          <p:nvPr>
            <p:ph type="ftr" sz="quarter" idx="12"/>
          </p:nvPr>
        </p:nvSpPr>
        <p:spPr/>
        <p:txBody>
          <a:bodyPr/>
          <a:lstStyle/>
          <a:p>
            <a:r>
              <a:rPr lang="en-GB"/>
              <a:t>A. N. Mitra Memorial Lecture, April 14, 15, 2025</a:t>
            </a:r>
            <a:endParaRPr lang="en-GB" sz="1400">
              <a:latin typeface="Arial" pitchFamily="34" charset="0"/>
            </a:endParaRPr>
          </a:p>
        </p:txBody>
      </p:sp>
      <p:sp>
        <p:nvSpPr>
          <p:cNvPr id="217090" name="Rectangle 2"/>
          <p:cNvSpPr>
            <a:spLocks noGrp="1" noChangeArrowheads="1"/>
          </p:cNvSpPr>
          <p:nvPr>
            <p:ph type="title"/>
          </p:nvPr>
        </p:nvSpPr>
        <p:spPr/>
        <p:txBody>
          <a:bodyPr/>
          <a:lstStyle/>
          <a:p>
            <a:r>
              <a:rPr lang="en-GB"/>
              <a:t>U(6) algebra and symmetry</a:t>
            </a:r>
          </a:p>
        </p:txBody>
      </p:sp>
      <p:sp>
        <p:nvSpPr>
          <p:cNvPr id="217091" name="Rectangle 3"/>
          <p:cNvSpPr>
            <a:spLocks noGrp="1" noChangeArrowheads="1"/>
          </p:cNvSpPr>
          <p:nvPr>
            <p:ph type="body" idx="1"/>
          </p:nvPr>
        </p:nvSpPr>
        <p:spPr/>
        <p:txBody>
          <a:bodyPr/>
          <a:lstStyle/>
          <a:p>
            <a:r>
              <a:rPr lang="en-GB"/>
              <a:t>Introduce 6 creation &amp; annihilation operators:</a:t>
            </a:r>
          </a:p>
          <a:p>
            <a:endParaRPr lang="en-GB"/>
          </a:p>
          <a:p>
            <a:r>
              <a:rPr lang="en-GB"/>
              <a:t>The hamiltonian (and other operators) can be written in terms of generators of U(6):</a:t>
            </a:r>
          </a:p>
          <a:p>
            <a:endParaRPr lang="en-GB"/>
          </a:p>
          <a:p>
            <a:r>
              <a:rPr lang="en-GB"/>
              <a:t>The harmonic hamiltonian has U(6) symmetry</a:t>
            </a:r>
          </a:p>
          <a:p>
            <a:endParaRPr lang="en-GB"/>
          </a:p>
          <a:p>
            <a:endParaRPr lang="en-GB"/>
          </a:p>
          <a:p>
            <a:r>
              <a:rPr lang="en-GB"/>
              <a:t>Additional terms break U(6) symmetry.</a:t>
            </a:r>
          </a:p>
        </p:txBody>
      </p:sp>
      <p:graphicFrame>
        <p:nvGraphicFramePr>
          <p:cNvPr id="217092" name="Object 4"/>
          <p:cNvGraphicFramePr>
            <a:graphicFrameLocks noChangeAspect="1"/>
          </p:cNvGraphicFramePr>
          <p:nvPr/>
        </p:nvGraphicFramePr>
        <p:xfrm>
          <a:off x="1095375" y="1782763"/>
          <a:ext cx="6789738" cy="614362"/>
        </p:xfrm>
        <a:graphic>
          <a:graphicData uri="http://schemas.openxmlformats.org/presentationml/2006/ole">
            <mc:AlternateContent xmlns:mc="http://schemas.openxmlformats.org/markup-compatibility/2006">
              <mc:Choice xmlns:v="urn:schemas-microsoft-com:vml" Requires="v">
                <p:oleObj spid="_x0000_s217147" name="Équation" r:id="rId4" imgW="3086100" imgH="279400" progId="">
                  <p:embed/>
                </p:oleObj>
              </mc:Choice>
              <mc:Fallback>
                <p:oleObj name="Équation" r:id="rId4" imgW="3086100" imgH="279400" progId="">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5375" y="1782763"/>
                        <a:ext cx="6789738" cy="614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7094" name="Object 6"/>
          <p:cNvGraphicFramePr>
            <a:graphicFrameLocks noChangeAspect="1"/>
          </p:cNvGraphicFramePr>
          <p:nvPr/>
        </p:nvGraphicFramePr>
        <p:xfrm>
          <a:off x="1130300" y="3379788"/>
          <a:ext cx="3884613" cy="558800"/>
        </p:xfrm>
        <a:graphic>
          <a:graphicData uri="http://schemas.openxmlformats.org/presentationml/2006/ole">
            <mc:AlternateContent xmlns:mc="http://schemas.openxmlformats.org/markup-compatibility/2006">
              <mc:Choice xmlns:v="urn:schemas-microsoft-com:vml" Requires="v">
                <p:oleObj spid="_x0000_s217148" name="Équation" r:id="rId6" imgW="1765300" imgH="254000" progId="">
                  <p:embed/>
                </p:oleObj>
              </mc:Choice>
              <mc:Fallback>
                <p:oleObj name="Équation" r:id="rId6" imgW="1765300" imgH="254000" progId="">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30300" y="3379788"/>
                        <a:ext cx="3884613" cy="55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7095" name="Object 7"/>
          <p:cNvGraphicFramePr>
            <a:graphicFrameLocks noChangeAspect="1"/>
          </p:cNvGraphicFramePr>
          <p:nvPr/>
        </p:nvGraphicFramePr>
        <p:xfrm>
          <a:off x="1079500" y="4537075"/>
          <a:ext cx="5173663" cy="949325"/>
        </p:xfrm>
        <a:graphic>
          <a:graphicData uri="http://schemas.openxmlformats.org/presentationml/2006/ole">
            <mc:AlternateContent xmlns:mc="http://schemas.openxmlformats.org/markup-compatibility/2006">
              <mc:Choice xmlns:v="urn:schemas-microsoft-com:vml" Requires="v">
                <p:oleObj spid="_x0000_s217149" name="Équation" r:id="rId8" imgW="2349500" imgH="431800" progId="">
                  <p:embed/>
                </p:oleObj>
              </mc:Choice>
              <mc:Fallback>
                <p:oleObj name="Équation" r:id="rId8" imgW="2349500" imgH="431800" progId="">
                  <p:embed/>
                  <p:pic>
                    <p:nvPicPr>
                      <p:cNvPr id="0"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79500" y="4537075"/>
                        <a:ext cx="5173663" cy="94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Slide Number Placeholder 8"/>
          <p:cNvSpPr>
            <a:spLocks noGrp="1"/>
          </p:cNvSpPr>
          <p:nvPr>
            <p:ph type="sldNum" sz="quarter" idx="11"/>
          </p:nvPr>
        </p:nvSpPr>
        <p:spPr/>
        <p:txBody>
          <a:bodyPr/>
          <a:lstStyle/>
          <a:p>
            <a:fld id="{D82B9CA3-9066-4CA6-8E60-DAB13697FB5A}" type="slidenum">
              <a:rPr lang="en-GB" smtClean="0"/>
              <a:pPr/>
              <a:t>11</a:t>
            </a:fld>
            <a:endParaRPr lang="en-GB"/>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5"/>
          <p:cNvSpPr>
            <a:spLocks noGrp="1"/>
          </p:cNvSpPr>
          <p:nvPr>
            <p:ph type="ftr" sz="quarter" idx="12"/>
          </p:nvPr>
        </p:nvSpPr>
        <p:spPr/>
        <p:txBody>
          <a:bodyPr/>
          <a:lstStyle/>
          <a:p>
            <a:r>
              <a:rPr lang="en-GB"/>
              <a:t>A. N. Mitra Memorial Lecture, April 14, 15, 2025</a:t>
            </a:r>
            <a:endParaRPr lang="en-GB" sz="1400">
              <a:latin typeface="Arial" pitchFamily="34" charset="0"/>
            </a:endParaRPr>
          </a:p>
        </p:txBody>
      </p:sp>
      <p:sp>
        <p:nvSpPr>
          <p:cNvPr id="227330" name="Rectangle 2"/>
          <p:cNvSpPr>
            <a:spLocks noGrp="1" noChangeArrowheads="1"/>
          </p:cNvSpPr>
          <p:nvPr>
            <p:ph type="title"/>
          </p:nvPr>
        </p:nvSpPr>
        <p:spPr>
          <a:xfrm>
            <a:off x="685800" y="76200"/>
            <a:ext cx="8458200" cy="904528"/>
          </a:xfrm>
        </p:spPr>
        <p:txBody>
          <a:bodyPr/>
          <a:lstStyle/>
          <a:p>
            <a:r>
              <a:rPr lang="en-GB" dirty="0"/>
              <a:t>The IBM Hamiltonian</a:t>
            </a:r>
          </a:p>
        </p:txBody>
      </p:sp>
      <p:sp>
        <p:nvSpPr>
          <p:cNvPr id="227331" name="Rectangle 3"/>
          <p:cNvSpPr>
            <a:spLocks noGrp="1" noChangeArrowheads="1"/>
          </p:cNvSpPr>
          <p:nvPr>
            <p:ph type="body" idx="1"/>
          </p:nvPr>
        </p:nvSpPr>
        <p:spPr>
          <a:xfrm>
            <a:off x="323528" y="1124744"/>
            <a:ext cx="8820472" cy="5047456"/>
          </a:xfrm>
        </p:spPr>
        <p:txBody>
          <a:bodyPr/>
          <a:lstStyle/>
          <a:p>
            <a:r>
              <a:rPr lang="en-GB" dirty="0"/>
              <a:t>Rotational invariant Hamiltonian with up to </a:t>
            </a:r>
            <a:r>
              <a:rPr lang="en-GB" i="1" dirty="0"/>
              <a:t>N</a:t>
            </a:r>
            <a:r>
              <a:rPr lang="en-GB" dirty="0"/>
              <a:t>-body interactions (usually up to 2):</a:t>
            </a:r>
          </a:p>
          <a:p>
            <a:endParaRPr lang="en-GB" dirty="0"/>
          </a:p>
          <a:p>
            <a:endParaRPr lang="en-GB" sz="2400" dirty="0"/>
          </a:p>
          <a:p>
            <a:r>
              <a:rPr lang="en-GB" sz="2400" dirty="0"/>
              <a:t>The single-boson energies </a:t>
            </a:r>
            <a:r>
              <a:rPr lang="en-GB" sz="2400" i="1" dirty="0">
                <a:sym typeface="Symbol" pitchFamily="18" charset="2"/>
              </a:rPr>
              <a:t></a:t>
            </a:r>
            <a:r>
              <a:rPr lang="en-GB" sz="2400" dirty="0">
                <a:sym typeface="Symbol" pitchFamily="18" charset="2"/>
              </a:rPr>
              <a:t> and boson-boson interactions </a:t>
            </a:r>
            <a:r>
              <a:rPr lang="en-GB" sz="2400" i="1" dirty="0">
                <a:sym typeface="Symbol" pitchFamily="18" charset="2"/>
              </a:rPr>
              <a:t></a:t>
            </a:r>
            <a:r>
              <a:rPr lang="en-GB" sz="2400" dirty="0">
                <a:sym typeface="Symbol" pitchFamily="18" charset="2"/>
              </a:rPr>
              <a:t> is the IBM Hamiltonian are solvable.</a:t>
            </a:r>
          </a:p>
          <a:p>
            <a:r>
              <a:rPr lang="en-GB" dirty="0">
                <a:solidFill>
                  <a:srgbClr val="FF0000"/>
                </a:solidFill>
                <a:sym typeface="Symbol" pitchFamily="18" charset="2"/>
              </a:rPr>
              <a:t>This problem is equivalent to the enumeration of all algebras </a:t>
            </a:r>
            <a:r>
              <a:rPr lang="en-GB" i="1" dirty="0">
                <a:solidFill>
                  <a:srgbClr val="FF0000"/>
                </a:solidFill>
                <a:sym typeface="Symbol" pitchFamily="18" charset="2"/>
              </a:rPr>
              <a:t>G</a:t>
            </a:r>
            <a:r>
              <a:rPr lang="en-GB" dirty="0">
                <a:solidFill>
                  <a:srgbClr val="FF0000"/>
                </a:solidFill>
                <a:sym typeface="Symbol" pitchFamily="18" charset="2"/>
              </a:rPr>
              <a:t> satisfying</a:t>
            </a:r>
            <a:endParaRPr lang="en-GB" dirty="0">
              <a:solidFill>
                <a:srgbClr val="FF0000"/>
              </a:solidFill>
            </a:endParaRPr>
          </a:p>
        </p:txBody>
      </p:sp>
      <p:graphicFrame>
        <p:nvGraphicFramePr>
          <p:cNvPr id="309248" name="Object 1024"/>
          <p:cNvGraphicFramePr>
            <a:graphicFrameLocks noChangeAspect="1"/>
          </p:cNvGraphicFramePr>
          <p:nvPr/>
        </p:nvGraphicFramePr>
        <p:xfrm>
          <a:off x="1111250" y="2133600"/>
          <a:ext cx="7804150" cy="873125"/>
        </p:xfrm>
        <a:graphic>
          <a:graphicData uri="http://schemas.openxmlformats.org/presentationml/2006/ole">
            <mc:AlternateContent xmlns:mc="http://schemas.openxmlformats.org/markup-compatibility/2006">
              <mc:Choice xmlns:v="urn:schemas-microsoft-com:vml" Requires="v">
                <p:oleObj spid="_x0000_s309284" name="Équation" r:id="rId4" imgW="3657600" imgH="406400" progId="">
                  <p:embed/>
                </p:oleObj>
              </mc:Choice>
              <mc:Fallback>
                <p:oleObj name="Équation" r:id="rId4" imgW="3657600" imgH="406400" progId="">
                  <p:embed/>
                  <p:pic>
                    <p:nvPicPr>
                      <p:cNvPr id="0" name="Picture 10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1250" y="2133600"/>
                        <a:ext cx="7804150" cy="87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9249" name="Object 1025"/>
          <p:cNvGraphicFramePr>
            <a:graphicFrameLocks noChangeAspect="1"/>
          </p:cNvGraphicFramePr>
          <p:nvPr/>
        </p:nvGraphicFramePr>
        <p:xfrm>
          <a:off x="1143000" y="5257800"/>
          <a:ext cx="5503863" cy="763588"/>
        </p:xfrm>
        <a:graphic>
          <a:graphicData uri="http://schemas.openxmlformats.org/presentationml/2006/ole">
            <mc:AlternateContent xmlns:mc="http://schemas.openxmlformats.org/markup-compatibility/2006">
              <mc:Choice xmlns:v="urn:schemas-microsoft-com:vml" Requires="v">
                <p:oleObj spid="_x0000_s309285" name="Équation" r:id="rId6" imgW="2578100" imgH="355600" progId="">
                  <p:embed/>
                </p:oleObj>
              </mc:Choice>
              <mc:Fallback>
                <p:oleObj name="Équation" r:id="rId6" imgW="2578100" imgH="355600" progId="">
                  <p:embed/>
                  <p:pic>
                    <p:nvPicPr>
                      <p:cNvPr id="0" name="Picture 10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3000" y="5257800"/>
                        <a:ext cx="5503863" cy="763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Slide Number Placeholder 7"/>
          <p:cNvSpPr>
            <a:spLocks noGrp="1"/>
          </p:cNvSpPr>
          <p:nvPr>
            <p:ph type="sldNum" sz="quarter" idx="11"/>
          </p:nvPr>
        </p:nvSpPr>
        <p:spPr/>
        <p:txBody>
          <a:bodyPr/>
          <a:lstStyle/>
          <a:p>
            <a:fld id="{D82B9CA3-9066-4CA6-8E60-DAB13697FB5A}" type="slidenum">
              <a:rPr lang="en-GB" smtClean="0"/>
              <a:pPr/>
              <a:t>12</a:t>
            </a:fld>
            <a:endParaRPr lang="en-GB"/>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5"/>
          <p:cNvSpPr>
            <a:spLocks noGrp="1"/>
          </p:cNvSpPr>
          <p:nvPr>
            <p:ph type="ftr" sz="quarter" idx="12"/>
          </p:nvPr>
        </p:nvSpPr>
        <p:spPr/>
        <p:txBody>
          <a:bodyPr/>
          <a:lstStyle/>
          <a:p>
            <a:r>
              <a:rPr lang="en-GB"/>
              <a:t>A. N. Mitra Memorial Lecture, April 14, 15, 2025</a:t>
            </a:r>
            <a:endParaRPr lang="en-GB" sz="1400">
              <a:latin typeface="Arial" pitchFamily="34" charset="0"/>
            </a:endParaRPr>
          </a:p>
        </p:txBody>
      </p:sp>
      <p:sp>
        <p:nvSpPr>
          <p:cNvPr id="229378" name="Rectangle 2"/>
          <p:cNvSpPr>
            <a:spLocks noGrp="1" noChangeArrowheads="1"/>
          </p:cNvSpPr>
          <p:nvPr>
            <p:ph type="title"/>
          </p:nvPr>
        </p:nvSpPr>
        <p:spPr/>
        <p:txBody>
          <a:bodyPr/>
          <a:lstStyle/>
          <a:p>
            <a:r>
              <a:rPr lang="en-GB"/>
              <a:t>Dynamical symmetries of the IBM</a:t>
            </a:r>
          </a:p>
        </p:txBody>
      </p:sp>
      <p:sp>
        <p:nvSpPr>
          <p:cNvPr id="229379" name="Rectangle 3"/>
          <p:cNvSpPr>
            <a:spLocks noGrp="1" noChangeArrowheads="1"/>
          </p:cNvSpPr>
          <p:nvPr>
            <p:ph type="body" idx="1"/>
          </p:nvPr>
        </p:nvSpPr>
        <p:spPr>
          <a:xfrm>
            <a:off x="685800" y="1143000"/>
            <a:ext cx="8229600" cy="5181600"/>
          </a:xfrm>
        </p:spPr>
        <p:txBody>
          <a:bodyPr/>
          <a:lstStyle/>
          <a:p>
            <a:r>
              <a:rPr lang="en-GB"/>
              <a:t>U(6) has the following subalgebras:</a:t>
            </a:r>
          </a:p>
          <a:p>
            <a:endParaRPr lang="en-GB"/>
          </a:p>
          <a:p>
            <a:endParaRPr lang="en-GB"/>
          </a:p>
          <a:p>
            <a:endParaRPr lang="en-GB"/>
          </a:p>
          <a:p>
            <a:endParaRPr lang="en-GB"/>
          </a:p>
          <a:p>
            <a:endParaRPr lang="en-GB"/>
          </a:p>
          <a:p>
            <a:r>
              <a:rPr lang="en-GB"/>
              <a:t>Three solvable limits are found: </a:t>
            </a:r>
          </a:p>
        </p:txBody>
      </p:sp>
      <p:graphicFrame>
        <p:nvGraphicFramePr>
          <p:cNvPr id="310272" name="Object 1024"/>
          <p:cNvGraphicFramePr>
            <a:graphicFrameLocks noChangeAspect="1"/>
          </p:cNvGraphicFramePr>
          <p:nvPr/>
        </p:nvGraphicFramePr>
        <p:xfrm>
          <a:off x="1143000" y="1676400"/>
          <a:ext cx="6962775" cy="2836863"/>
        </p:xfrm>
        <a:graphic>
          <a:graphicData uri="http://schemas.openxmlformats.org/presentationml/2006/ole">
            <mc:AlternateContent xmlns:mc="http://schemas.openxmlformats.org/markup-compatibility/2006">
              <mc:Choice xmlns:v="urn:schemas-microsoft-com:vml" Requires="v">
                <p:oleObj spid="_x0000_s310308" name="Équation" r:id="rId4" imgW="3759200" imgH="1524000" progId="">
                  <p:embed/>
                </p:oleObj>
              </mc:Choice>
              <mc:Fallback>
                <p:oleObj name="Équation" r:id="rId4" imgW="3759200" imgH="1524000" progId="">
                  <p:embed/>
                  <p:pic>
                    <p:nvPicPr>
                      <p:cNvPr id="0" name="Picture 10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1676400"/>
                        <a:ext cx="6962775" cy="283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0273" name="Object 1025"/>
          <p:cNvGraphicFramePr>
            <a:graphicFrameLocks noChangeAspect="1"/>
          </p:cNvGraphicFramePr>
          <p:nvPr/>
        </p:nvGraphicFramePr>
        <p:xfrm>
          <a:off x="1125538" y="4953000"/>
          <a:ext cx="3903662" cy="1276350"/>
        </p:xfrm>
        <a:graphic>
          <a:graphicData uri="http://schemas.openxmlformats.org/presentationml/2006/ole">
            <mc:AlternateContent xmlns:mc="http://schemas.openxmlformats.org/markup-compatibility/2006">
              <mc:Choice xmlns:v="urn:schemas-microsoft-com:vml" Requires="v">
                <p:oleObj spid="_x0000_s310309" name="Équation" r:id="rId6" imgW="2108200" imgH="685800" progId="">
                  <p:embed/>
                </p:oleObj>
              </mc:Choice>
              <mc:Fallback>
                <p:oleObj name="Équation" r:id="rId6" imgW="2108200" imgH="685800" progId="">
                  <p:embed/>
                  <p:pic>
                    <p:nvPicPr>
                      <p:cNvPr id="0" name="Picture 10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25538" y="4953000"/>
                        <a:ext cx="3903662"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Slide Number Placeholder 7"/>
          <p:cNvSpPr>
            <a:spLocks noGrp="1"/>
          </p:cNvSpPr>
          <p:nvPr>
            <p:ph type="sldNum" sz="quarter" idx="11"/>
          </p:nvPr>
        </p:nvSpPr>
        <p:spPr/>
        <p:txBody>
          <a:bodyPr/>
          <a:lstStyle/>
          <a:p>
            <a:fld id="{D82B9CA3-9066-4CA6-8E60-DAB13697FB5A}" type="slidenum">
              <a:rPr lang="en-GB" smtClean="0"/>
              <a:pPr/>
              <a:t>13</a:t>
            </a:fld>
            <a:endParaRPr lang="en-GB"/>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5"/>
          <p:cNvSpPr>
            <a:spLocks noGrp="1"/>
          </p:cNvSpPr>
          <p:nvPr>
            <p:ph type="ftr" sz="quarter" idx="12"/>
          </p:nvPr>
        </p:nvSpPr>
        <p:spPr/>
        <p:txBody>
          <a:bodyPr/>
          <a:lstStyle/>
          <a:p>
            <a:r>
              <a:rPr lang="en-GB"/>
              <a:t>A. N. Mitra Memorial Lecture, April 14, 15, 2025</a:t>
            </a:r>
            <a:endParaRPr lang="en-GB" sz="1400">
              <a:latin typeface="Arial" pitchFamily="34" charset="0"/>
            </a:endParaRPr>
          </a:p>
        </p:txBody>
      </p:sp>
      <p:sp>
        <p:nvSpPr>
          <p:cNvPr id="231426" name="Rectangle 2"/>
          <p:cNvSpPr>
            <a:spLocks noGrp="1" noChangeArrowheads="1"/>
          </p:cNvSpPr>
          <p:nvPr>
            <p:ph type="title"/>
          </p:nvPr>
        </p:nvSpPr>
        <p:spPr/>
        <p:txBody>
          <a:bodyPr/>
          <a:lstStyle/>
          <a:p>
            <a:r>
              <a:rPr lang="en-GB" dirty="0">
                <a:solidFill>
                  <a:srgbClr val="FF0000"/>
                </a:solidFill>
              </a:rPr>
              <a:t>Dynamical symmetries of the IBM</a:t>
            </a:r>
          </a:p>
        </p:txBody>
      </p:sp>
      <p:sp>
        <p:nvSpPr>
          <p:cNvPr id="231427" name="Rectangle 3"/>
          <p:cNvSpPr>
            <a:spLocks noGrp="1" noChangeArrowheads="1"/>
          </p:cNvSpPr>
          <p:nvPr>
            <p:ph type="body" idx="1"/>
          </p:nvPr>
        </p:nvSpPr>
        <p:spPr/>
        <p:txBody>
          <a:bodyPr/>
          <a:lstStyle/>
          <a:p>
            <a:r>
              <a:rPr lang="en-GB" dirty="0"/>
              <a:t>The general IBM Hamiltonian is</a:t>
            </a:r>
          </a:p>
          <a:p>
            <a:endParaRPr lang="en-GB" dirty="0"/>
          </a:p>
          <a:p>
            <a:endParaRPr lang="en-GB" sz="2000" dirty="0"/>
          </a:p>
          <a:p>
            <a:r>
              <a:rPr lang="en-GB" sz="2000" dirty="0"/>
              <a:t>An </a:t>
            </a:r>
            <a:r>
              <a:rPr lang="en-GB" sz="2000" i="1" dirty="0"/>
              <a:t>entirely equivalent</a:t>
            </a:r>
            <a:r>
              <a:rPr lang="en-GB" sz="2000" dirty="0"/>
              <a:t> form of </a:t>
            </a:r>
            <a:r>
              <a:rPr lang="en-GB" sz="2000" i="1" dirty="0"/>
              <a:t>H</a:t>
            </a:r>
            <a:r>
              <a:rPr lang="en-GB" sz="2000" baseline="-25000" dirty="0"/>
              <a:t>IBM</a:t>
            </a:r>
            <a:r>
              <a:rPr lang="en-GB" sz="2000" dirty="0"/>
              <a:t> is</a:t>
            </a:r>
          </a:p>
          <a:p>
            <a:endParaRPr lang="en-GB" dirty="0"/>
          </a:p>
          <a:p>
            <a:endParaRPr lang="en-GB" dirty="0"/>
          </a:p>
          <a:p>
            <a:endParaRPr lang="en-GB" dirty="0"/>
          </a:p>
          <a:p>
            <a:endParaRPr lang="en-GB" dirty="0"/>
          </a:p>
          <a:p>
            <a:endParaRPr lang="en-GB" sz="2000" dirty="0"/>
          </a:p>
          <a:p>
            <a:r>
              <a:rPr lang="en-GB" sz="2000" dirty="0"/>
              <a:t>The coefficients </a:t>
            </a:r>
            <a:r>
              <a:rPr lang="en-GB" sz="2000" i="1" dirty="0">
                <a:sym typeface="Symbol" pitchFamily="18" charset="2"/>
              </a:rPr>
              <a:t></a:t>
            </a:r>
            <a:r>
              <a:rPr lang="en-GB" sz="2000" dirty="0">
                <a:sym typeface="Symbol" pitchFamily="18" charset="2"/>
              </a:rPr>
              <a:t> and </a:t>
            </a:r>
            <a:r>
              <a:rPr lang="en-GB" sz="2000" i="1" dirty="0">
                <a:sym typeface="Symbol" pitchFamily="18" charset="2"/>
              </a:rPr>
              <a:t></a:t>
            </a:r>
            <a:r>
              <a:rPr lang="en-GB" sz="2000" dirty="0">
                <a:sym typeface="Symbol" pitchFamily="18" charset="2"/>
              </a:rPr>
              <a:t> are certain combinations of the coefficients </a:t>
            </a:r>
            <a:r>
              <a:rPr lang="en-GB" sz="2000" i="1" dirty="0">
                <a:sym typeface="Symbol" pitchFamily="18" charset="2"/>
              </a:rPr>
              <a:t></a:t>
            </a:r>
            <a:r>
              <a:rPr lang="en-GB" sz="2000" dirty="0">
                <a:sym typeface="Symbol" pitchFamily="18" charset="2"/>
              </a:rPr>
              <a:t> and </a:t>
            </a:r>
            <a:r>
              <a:rPr lang="en-GB" sz="2000" i="1" dirty="0">
                <a:sym typeface="Symbol" pitchFamily="18" charset="2"/>
              </a:rPr>
              <a:t></a:t>
            </a:r>
            <a:r>
              <a:rPr lang="en-GB" sz="2000" dirty="0">
                <a:sym typeface="Symbol" pitchFamily="18" charset="2"/>
              </a:rPr>
              <a:t>.</a:t>
            </a:r>
            <a:endParaRPr lang="en-GB" sz="2000" dirty="0"/>
          </a:p>
        </p:txBody>
      </p:sp>
      <p:graphicFrame>
        <p:nvGraphicFramePr>
          <p:cNvPr id="311296" name="Object 1024"/>
          <p:cNvGraphicFramePr>
            <a:graphicFrameLocks noChangeAspect="1"/>
          </p:cNvGraphicFramePr>
          <p:nvPr/>
        </p:nvGraphicFramePr>
        <p:xfrm>
          <a:off x="1043608" y="3140968"/>
          <a:ext cx="7645400" cy="1746250"/>
        </p:xfrm>
        <a:graphic>
          <a:graphicData uri="http://schemas.openxmlformats.org/presentationml/2006/ole">
            <mc:AlternateContent xmlns:mc="http://schemas.openxmlformats.org/markup-compatibility/2006">
              <mc:Choice xmlns:v="urn:schemas-microsoft-com:vml" Requires="v">
                <p:oleObj spid="_x0000_s311332" name="Équation" r:id="rId4" imgW="3581400" imgH="812800" progId="">
                  <p:embed/>
                </p:oleObj>
              </mc:Choice>
              <mc:Fallback>
                <p:oleObj name="Équation" r:id="rId4" imgW="3581400" imgH="812800" progId="">
                  <p:embed/>
                  <p:pic>
                    <p:nvPicPr>
                      <p:cNvPr id="0" name="Picture 10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3608" y="3140968"/>
                        <a:ext cx="7645400" cy="174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1297" name="Object 1025"/>
          <p:cNvGraphicFramePr>
            <a:graphicFrameLocks noChangeAspect="1"/>
          </p:cNvGraphicFramePr>
          <p:nvPr/>
        </p:nvGraphicFramePr>
        <p:xfrm>
          <a:off x="1109663" y="1676400"/>
          <a:ext cx="7805737" cy="873125"/>
        </p:xfrm>
        <a:graphic>
          <a:graphicData uri="http://schemas.openxmlformats.org/presentationml/2006/ole">
            <mc:AlternateContent xmlns:mc="http://schemas.openxmlformats.org/markup-compatibility/2006">
              <mc:Choice xmlns:v="urn:schemas-microsoft-com:vml" Requires="v">
                <p:oleObj spid="_x0000_s311333" name="Équation" r:id="rId6" imgW="3657600" imgH="406400" progId="">
                  <p:embed/>
                </p:oleObj>
              </mc:Choice>
              <mc:Fallback>
                <p:oleObj name="Équation" r:id="rId6" imgW="3657600" imgH="406400" progId="">
                  <p:embed/>
                  <p:pic>
                    <p:nvPicPr>
                      <p:cNvPr id="0" name="Picture 10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09663" y="1676400"/>
                        <a:ext cx="7805737" cy="87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Slide Number Placeholder 7"/>
          <p:cNvSpPr>
            <a:spLocks noGrp="1"/>
          </p:cNvSpPr>
          <p:nvPr>
            <p:ph type="sldNum" sz="quarter" idx="11"/>
          </p:nvPr>
        </p:nvSpPr>
        <p:spPr/>
        <p:txBody>
          <a:bodyPr/>
          <a:lstStyle/>
          <a:p>
            <a:fld id="{D82B9CA3-9066-4CA6-8E60-DAB13697FB5A}" type="slidenum">
              <a:rPr lang="en-GB" smtClean="0"/>
              <a:pPr/>
              <a:t>14</a:t>
            </a:fld>
            <a:endParaRPr lang="en-GB"/>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5"/>
          <p:cNvSpPr>
            <a:spLocks noGrp="1"/>
          </p:cNvSpPr>
          <p:nvPr>
            <p:ph type="ftr" sz="quarter" idx="12"/>
          </p:nvPr>
        </p:nvSpPr>
        <p:spPr/>
        <p:txBody>
          <a:bodyPr/>
          <a:lstStyle/>
          <a:p>
            <a:r>
              <a:rPr lang="en-GB"/>
              <a:t>A. N. Mitra Memorial Lecture, April 14, 15, 2025</a:t>
            </a:r>
            <a:endParaRPr lang="en-GB" sz="1400">
              <a:latin typeface="Arial" pitchFamily="34" charset="0"/>
            </a:endParaRPr>
          </a:p>
        </p:txBody>
      </p:sp>
      <p:sp>
        <p:nvSpPr>
          <p:cNvPr id="233474" name="Rectangle 2"/>
          <p:cNvSpPr>
            <a:spLocks noGrp="1" noChangeArrowheads="1"/>
          </p:cNvSpPr>
          <p:nvPr>
            <p:ph type="title"/>
          </p:nvPr>
        </p:nvSpPr>
        <p:spPr/>
        <p:txBody>
          <a:bodyPr/>
          <a:lstStyle/>
          <a:p>
            <a:r>
              <a:rPr lang="en-GB" dirty="0">
                <a:solidFill>
                  <a:srgbClr val="FF0000"/>
                </a:solidFill>
              </a:rPr>
              <a:t>The solvable IBM Hamiltonians</a:t>
            </a:r>
          </a:p>
        </p:txBody>
      </p:sp>
      <p:sp>
        <p:nvSpPr>
          <p:cNvPr id="233475" name="Rectangle 3"/>
          <p:cNvSpPr>
            <a:spLocks noGrp="1" noChangeArrowheads="1"/>
          </p:cNvSpPr>
          <p:nvPr>
            <p:ph type="body" idx="1"/>
          </p:nvPr>
        </p:nvSpPr>
        <p:spPr/>
        <p:txBody>
          <a:bodyPr/>
          <a:lstStyle/>
          <a:p>
            <a:r>
              <a:rPr lang="en-GB" i="1"/>
              <a:t>Excitation</a:t>
            </a:r>
            <a:r>
              <a:rPr lang="en-GB"/>
              <a:t> spectrum of </a:t>
            </a:r>
            <a:r>
              <a:rPr lang="en-GB" i="1"/>
              <a:t>H</a:t>
            </a:r>
            <a:r>
              <a:rPr lang="en-GB" baseline="-25000"/>
              <a:t>IBM</a:t>
            </a:r>
            <a:r>
              <a:rPr lang="en-GB"/>
              <a:t> is determined by</a:t>
            </a:r>
          </a:p>
          <a:p>
            <a:endParaRPr lang="en-GB"/>
          </a:p>
          <a:p>
            <a:endParaRPr lang="en-GB"/>
          </a:p>
          <a:p>
            <a:r>
              <a:rPr lang="en-GB"/>
              <a:t>If certain coefficients are zero, </a:t>
            </a:r>
            <a:r>
              <a:rPr lang="en-GB" i="1"/>
              <a:t>H</a:t>
            </a:r>
            <a:r>
              <a:rPr lang="en-GB" baseline="-25000"/>
              <a:t>IBM</a:t>
            </a:r>
            <a:r>
              <a:rPr lang="en-GB"/>
              <a:t> can be written as a sum of commuting operators:</a:t>
            </a:r>
          </a:p>
        </p:txBody>
      </p:sp>
      <p:graphicFrame>
        <p:nvGraphicFramePr>
          <p:cNvPr id="233476" name="Object 4"/>
          <p:cNvGraphicFramePr>
            <a:graphicFrameLocks noChangeAspect="1"/>
          </p:cNvGraphicFramePr>
          <p:nvPr/>
        </p:nvGraphicFramePr>
        <p:xfrm>
          <a:off x="1066800" y="1851025"/>
          <a:ext cx="6454775" cy="1146175"/>
        </p:xfrm>
        <a:graphic>
          <a:graphicData uri="http://schemas.openxmlformats.org/presentationml/2006/ole">
            <mc:AlternateContent xmlns:mc="http://schemas.openxmlformats.org/markup-compatibility/2006">
              <mc:Choice xmlns:v="urn:schemas-microsoft-com:vml" Requires="v">
                <p:oleObj spid="_x0000_s233512" name="Équation" r:id="rId4" imgW="3022600" imgH="533400" progId="">
                  <p:embed/>
                </p:oleObj>
              </mc:Choice>
              <mc:Fallback>
                <p:oleObj name="Équation" r:id="rId4" imgW="3022600" imgH="533400" progId="">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1851025"/>
                        <a:ext cx="6454775" cy="114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3477" name="Object 5"/>
          <p:cNvGraphicFramePr>
            <a:graphicFrameLocks noChangeAspect="1"/>
          </p:cNvGraphicFramePr>
          <p:nvPr/>
        </p:nvGraphicFramePr>
        <p:xfrm>
          <a:off x="1079500" y="3962400"/>
          <a:ext cx="7997825" cy="1771650"/>
        </p:xfrm>
        <a:graphic>
          <a:graphicData uri="http://schemas.openxmlformats.org/presentationml/2006/ole">
            <mc:AlternateContent xmlns:mc="http://schemas.openxmlformats.org/markup-compatibility/2006">
              <mc:Choice xmlns:v="urn:schemas-microsoft-com:vml" Requires="v">
                <p:oleObj spid="_x0000_s233513" name="Équation" r:id="rId6" imgW="3746500" imgH="825500" progId="">
                  <p:embed/>
                </p:oleObj>
              </mc:Choice>
              <mc:Fallback>
                <p:oleObj name="Équation" r:id="rId6" imgW="3746500" imgH="825500" progId="">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79500" y="3962400"/>
                        <a:ext cx="7997825" cy="177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Slide Number Placeholder 7"/>
          <p:cNvSpPr>
            <a:spLocks noGrp="1"/>
          </p:cNvSpPr>
          <p:nvPr>
            <p:ph type="sldNum" sz="quarter" idx="11"/>
          </p:nvPr>
        </p:nvSpPr>
        <p:spPr/>
        <p:txBody>
          <a:bodyPr/>
          <a:lstStyle/>
          <a:p>
            <a:fld id="{D82B9CA3-9066-4CA6-8E60-DAB13697FB5A}" type="slidenum">
              <a:rPr lang="en-GB" smtClean="0"/>
              <a:pPr/>
              <a:t>15</a:t>
            </a:fld>
            <a:endParaRPr lang="en-GB"/>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5"/>
          <p:cNvSpPr>
            <a:spLocks noGrp="1"/>
          </p:cNvSpPr>
          <p:nvPr>
            <p:ph type="ftr" sz="quarter" idx="12"/>
          </p:nvPr>
        </p:nvSpPr>
        <p:spPr/>
        <p:txBody>
          <a:bodyPr/>
          <a:lstStyle/>
          <a:p>
            <a:r>
              <a:rPr lang="en-GB"/>
              <a:t>A. N. Mitra Memorial Lecture, April 14, 15, 2025</a:t>
            </a:r>
            <a:endParaRPr lang="en-GB" sz="1400">
              <a:latin typeface="Arial" pitchFamily="34" charset="0"/>
            </a:endParaRPr>
          </a:p>
        </p:txBody>
      </p:sp>
      <p:sp>
        <p:nvSpPr>
          <p:cNvPr id="235522" name="Rectangle 2"/>
          <p:cNvSpPr>
            <a:spLocks noGrp="1" noChangeArrowheads="1"/>
          </p:cNvSpPr>
          <p:nvPr>
            <p:ph type="title"/>
          </p:nvPr>
        </p:nvSpPr>
        <p:spPr/>
        <p:txBody>
          <a:bodyPr/>
          <a:lstStyle/>
          <a:p>
            <a:r>
              <a:rPr lang="en-GB" dirty="0">
                <a:solidFill>
                  <a:srgbClr val="FF0000"/>
                </a:solidFill>
              </a:rPr>
              <a:t>The U(5) vibrational limit</a:t>
            </a:r>
          </a:p>
        </p:txBody>
      </p:sp>
      <p:sp>
        <p:nvSpPr>
          <p:cNvPr id="235523" name="Rectangle 3"/>
          <p:cNvSpPr>
            <a:spLocks noGrp="1" noChangeArrowheads="1"/>
          </p:cNvSpPr>
          <p:nvPr>
            <p:ph type="body" idx="1"/>
          </p:nvPr>
        </p:nvSpPr>
        <p:spPr/>
        <p:txBody>
          <a:bodyPr/>
          <a:lstStyle/>
          <a:p>
            <a:r>
              <a:rPr lang="en-GB" dirty="0"/>
              <a:t>U(5) Hamiltonian:</a:t>
            </a:r>
          </a:p>
          <a:p>
            <a:endParaRPr lang="en-GB" dirty="0"/>
          </a:p>
          <a:p>
            <a:endParaRPr lang="en-GB" dirty="0"/>
          </a:p>
          <a:p>
            <a:r>
              <a:rPr lang="en-GB" dirty="0"/>
              <a:t>Energy </a:t>
            </a:r>
            <a:r>
              <a:rPr lang="en-GB" dirty="0" err="1"/>
              <a:t>eigenvalues</a:t>
            </a:r>
            <a:r>
              <a:rPr lang="en-GB" dirty="0"/>
              <a:t>:</a:t>
            </a:r>
          </a:p>
          <a:p>
            <a:endParaRPr lang="en-GB" dirty="0">
              <a:sym typeface="Symbol" pitchFamily="18" charset="2"/>
            </a:endParaRPr>
          </a:p>
        </p:txBody>
      </p:sp>
      <p:graphicFrame>
        <p:nvGraphicFramePr>
          <p:cNvPr id="312320" name="Object 1024"/>
          <p:cNvGraphicFramePr>
            <a:graphicFrameLocks noChangeAspect="1"/>
          </p:cNvGraphicFramePr>
          <p:nvPr/>
        </p:nvGraphicFramePr>
        <p:xfrm>
          <a:off x="1101725" y="1981200"/>
          <a:ext cx="5665788" cy="844550"/>
        </p:xfrm>
        <a:graphic>
          <a:graphicData uri="http://schemas.openxmlformats.org/presentationml/2006/ole">
            <mc:AlternateContent xmlns:mc="http://schemas.openxmlformats.org/markup-compatibility/2006">
              <mc:Choice xmlns:v="urn:schemas-microsoft-com:vml" Requires="v">
                <p:oleObj spid="_x0000_s312356" name="Équation" r:id="rId4" imgW="2654300" imgH="393700" progId="">
                  <p:embed/>
                </p:oleObj>
              </mc:Choice>
              <mc:Fallback>
                <p:oleObj name="Équation" r:id="rId4" imgW="2654300" imgH="393700" progId="">
                  <p:embed/>
                  <p:pic>
                    <p:nvPicPr>
                      <p:cNvPr id="0" name="Picture 10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1725" y="1981200"/>
                        <a:ext cx="5665788" cy="84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2321" name="Object 1025"/>
          <p:cNvGraphicFramePr>
            <a:graphicFrameLocks noChangeAspect="1"/>
          </p:cNvGraphicFramePr>
          <p:nvPr/>
        </p:nvGraphicFramePr>
        <p:xfrm>
          <a:off x="611560" y="3659188"/>
          <a:ext cx="7881565" cy="2578124"/>
        </p:xfrm>
        <a:graphic>
          <a:graphicData uri="http://schemas.openxmlformats.org/presentationml/2006/ole">
            <mc:AlternateContent xmlns:mc="http://schemas.openxmlformats.org/markup-compatibility/2006">
              <mc:Choice xmlns:v="urn:schemas-microsoft-com:vml" Requires="v">
                <p:oleObj spid="_x0000_s312357" name="Équation" r:id="rId6" imgW="3492500" imgH="1244600" progId="">
                  <p:embed/>
                </p:oleObj>
              </mc:Choice>
              <mc:Fallback>
                <p:oleObj name="Équation" r:id="rId6" imgW="3492500" imgH="1244600" progId="">
                  <p:embed/>
                  <p:pic>
                    <p:nvPicPr>
                      <p:cNvPr id="0" name="Picture 10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560" y="3659188"/>
                        <a:ext cx="7881565" cy="2578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Slide Number Placeholder 7"/>
          <p:cNvSpPr>
            <a:spLocks noGrp="1"/>
          </p:cNvSpPr>
          <p:nvPr>
            <p:ph type="sldNum" sz="quarter" idx="11"/>
          </p:nvPr>
        </p:nvSpPr>
        <p:spPr/>
        <p:txBody>
          <a:bodyPr/>
          <a:lstStyle/>
          <a:p>
            <a:fld id="{D82B9CA3-9066-4CA6-8E60-DAB13697FB5A}" type="slidenum">
              <a:rPr lang="en-GB" smtClean="0"/>
              <a:pPr/>
              <a:t>16</a:t>
            </a:fld>
            <a:endParaRPr lang="en-GB"/>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6161112"/>
          </a:xfrm>
        </p:spPr>
        <p:txBody>
          <a:bodyPr/>
          <a:lstStyle/>
          <a:p>
            <a:r>
              <a:rPr lang="en-GB" sz="2800" b="1" dirty="0">
                <a:solidFill>
                  <a:srgbClr val="FF0000"/>
                </a:solidFill>
                <a:latin typeface="+mj-lt"/>
                <a:ea typeface="+mj-ea"/>
                <a:cs typeface="+mj-cs"/>
              </a:rPr>
              <a:t>The features of </a:t>
            </a:r>
            <a:r>
              <a:rPr lang="en-GB" sz="2800" b="1" i="1" dirty="0">
                <a:solidFill>
                  <a:srgbClr val="FF0000"/>
                </a:solidFill>
                <a:latin typeface="+mj-lt"/>
                <a:ea typeface="+mj-ea"/>
                <a:cs typeface="+mj-cs"/>
              </a:rPr>
              <a:t>SU(5)</a:t>
            </a:r>
            <a:r>
              <a:rPr lang="en-GB" sz="2800" b="1" dirty="0">
                <a:solidFill>
                  <a:srgbClr val="FF0000"/>
                </a:solidFill>
                <a:latin typeface="+mj-lt"/>
                <a:ea typeface="+mj-ea"/>
                <a:cs typeface="+mj-cs"/>
              </a:rPr>
              <a:t> limit: </a:t>
            </a:r>
            <a:br>
              <a:rPr lang="en-GB" sz="2400" b="1" dirty="0">
                <a:solidFill>
                  <a:schemeClr val="tx1"/>
                </a:solidFill>
                <a:latin typeface="+mj-lt"/>
                <a:ea typeface="+mj-ea"/>
                <a:cs typeface="+mj-cs"/>
              </a:rPr>
            </a:br>
            <a:r>
              <a:rPr lang="en-GB" sz="2400" b="1" dirty="0">
                <a:solidFill>
                  <a:schemeClr val="tx1"/>
                </a:solidFill>
              </a:rPr>
              <a:t>				</a:t>
            </a:r>
            <a:r>
              <a:rPr lang="en-GB" sz="2400" b="1" dirty="0">
                <a:solidFill>
                  <a:schemeClr val="tx1"/>
                </a:solidFill>
                <a:latin typeface="+mj-lt"/>
                <a:ea typeface="+mj-ea"/>
                <a:cs typeface="+mj-cs"/>
              </a:rPr>
              <a:t>[</a:t>
            </a:r>
            <a:r>
              <a:rPr lang="en-GB" sz="1400" b="1" dirty="0" err="1">
                <a:solidFill>
                  <a:schemeClr val="tx1"/>
                </a:solidFill>
                <a:latin typeface="+mj-lt"/>
                <a:ea typeface="+mj-ea"/>
                <a:cs typeface="+mj-cs"/>
              </a:rPr>
              <a:t>Iachello</a:t>
            </a:r>
            <a:r>
              <a:rPr lang="en-GB" sz="1400" b="1" dirty="0">
                <a:solidFill>
                  <a:schemeClr val="tx1"/>
                </a:solidFill>
                <a:latin typeface="+mj-lt"/>
                <a:ea typeface="+mj-ea"/>
                <a:cs typeface="+mj-cs"/>
              </a:rPr>
              <a:t> and </a:t>
            </a:r>
            <a:r>
              <a:rPr lang="en-GB" sz="1400" b="1" dirty="0" err="1">
                <a:solidFill>
                  <a:schemeClr val="tx1"/>
                </a:solidFill>
                <a:latin typeface="+mj-lt"/>
                <a:ea typeface="+mj-ea"/>
                <a:cs typeface="+mj-cs"/>
              </a:rPr>
              <a:t>Arima</a:t>
            </a:r>
            <a:r>
              <a:rPr lang="en-GB" sz="1400" b="1" dirty="0">
                <a:solidFill>
                  <a:schemeClr val="tx1"/>
                </a:solidFill>
                <a:latin typeface="+mj-lt"/>
                <a:ea typeface="+mj-ea"/>
                <a:cs typeface="+mj-cs"/>
              </a:rPr>
              <a:t>, (1987) and </a:t>
            </a:r>
            <a:r>
              <a:rPr lang="en-GB" sz="1400" b="1" dirty="0" err="1">
                <a:solidFill>
                  <a:schemeClr val="tx1"/>
                </a:solidFill>
                <a:latin typeface="+mj-lt"/>
                <a:ea typeface="+mj-ea"/>
                <a:cs typeface="+mj-cs"/>
              </a:rPr>
              <a:t>Iachello</a:t>
            </a:r>
            <a:r>
              <a:rPr lang="en-GB" sz="1400" b="1" dirty="0">
                <a:solidFill>
                  <a:schemeClr val="tx1"/>
                </a:solidFill>
                <a:latin typeface="+mj-lt"/>
                <a:ea typeface="+mj-ea"/>
                <a:cs typeface="+mj-cs"/>
              </a:rPr>
              <a:t> and </a:t>
            </a:r>
            <a:r>
              <a:rPr lang="en-GB" sz="1400" b="1" dirty="0" err="1">
                <a:solidFill>
                  <a:schemeClr val="tx1"/>
                </a:solidFill>
                <a:latin typeface="+mj-lt"/>
                <a:ea typeface="+mj-ea"/>
                <a:cs typeface="+mj-cs"/>
              </a:rPr>
              <a:t>Arima</a:t>
            </a:r>
            <a:r>
              <a:rPr lang="en-GB" sz="1400" b="1" dirty="0">
                <a:solidFill>
                  <a:schemeClr val="tx1"/>
                </a:solidFill>
                <a:latin typeface="+mj-lt"/>
                <a:ea typeface="+mj-ea"/>
                <a:cs typeface="+mj-cs"/>
              </a:rPr>
              <a:t> (1976)</a:t>
            </a:r>
            <a:r>
              <a:rPr lang="en-GB" sz="2400" b="1" dirty="0">
                <a:solidFill>
                  <a:schemeClr val="tx1"/>
                </a:solidFill>
                <a:latin typeface="+mj-lt"/>
                <a:ea typeface="+mj-ea"/>
                <a:cs typeface="+mj-cs"/>
              </a:rPr>
              <a:t>]</a:t>
            </a:r>
            <a:br>
              <a:rPr lang="en-GB" sz="2400" b="1" dirty="0">
                <a:solidFill>
                  <a:schemeClr val="tx1"/>
                </a:solidFill>
                <a:latin typeface="+mj-lt"/>
                <a:ea typeface="+mj-ea"/>
                <a:cs typeface="+mj-cs"/>
              </a:rPr>
            </a:br>
            <a:br>
              <a:rPr lang="en-GB" sz="2400" dirty="0">
                <a:solidFill>
                  <a:schemeClr val="tx2"/>
                </a:solidFill>
                <a:latin typeface="+mj-lt"/>
                <a:ea typeface="+mj-ea"/>
                <a:cs typeface="+mj-cs"/>
              </a:rPr>
            </a:br>
            <a:r>
              <a:rPr lang="en-GB" sz="2400" dirty="0">
                <a:solidFill>
                  <a:srgbClr val="FF0000"/>
                </a:solidFill>
                <a:latin typeface="+mj-lt"/>
                <a:ea typeface="+mj-ea"/>
                <a:cs typeface="+mj-cs"/>
              </a:rPr>
              <a:t>a) </a:t>
            </a:r>
            <a:r>
              <a:rPr lang="en-GB" sz="2400" dirty="0">
                <a:solidFill>
                  <a:schemeClr val="tx2"/>
                </a:solidFill>
                <a:latin typeface="+mj-lt"/>
                <a:ea typeface="+mj-ea"/>
                <a:cs typeface="+mj-cs"/>
              </a:rPr>
              <a:t>The triplet of 0</a:t>
            </a:r>
            <a:r>
              <a:rPr lang="en-GB" sz="2400" baseline="-25000" dirty="0">
                <a:solidFill>
                  <a:schemeClr val="tx2"/>
                </a:solidFill>
                <a:latin typeface="+mj-lt"/>
                <a:ea typeface="+mj-ea"/>
                <a:cs typeface="+mj-cs"/>
              </a:rPr>
              <a:t>2</a:t>
            </a:r>
            <a:r>
              <a:rPr lang="en-GB" sz="2400" baseline="30000" dirty="0">
                <a:solidFill>
                  <a:schemeClr val="tx2"/>
                </a:solidFill>
                <a:latin typeface="+mj-lt"/>
                <a:ea typeface="+mj-ea"/>
                <a:cs typeface="+mj-cs"/>
              </a:rPr>
              <a:t>+</a:t>
            </a:r>
            <a:r>
              <a:rPr lang="en-GB" sz="2400" dirty="0">
                <a:solidFill>
                  <a:schemeClr val="tx2"/>
                </a:solidFill>
                <a:latin typeface="+mj-lt"/>
                <a:ea typeface="+mj-ea"/>
                <a:cs typeface="+mj-cs"/>
              </a:rPr>
              <a:t>, 2</a:t>
            </a:r>
            <a:r>
              <a:rPr lang="en-GB" sz="2400" baseline="-25000" dirty="0">
                <a:solidFill>
                  <a:schemeClr val="tx2"/>
                </a:solidFill>
                <a:latin typeface="+mj-lt"/>
                <a:ea typeface="+mj-ea"/>
                <a:cs typeface="+mj-cs"/>
              </a:rPr>
              <a:t>2</a:t>
            </a:r>
            <a:r>
              <a:rPr lang="en-GB" sz="2400" baseline="30000" dirty="0">
                <a:solidFill>
                  <a:schemeClr val="tx2"/>
                </a:solidFill>
                <a:latin typeface="+mj-lt"/>
                <a:ea typeface="+mj-ea"/>
                <a:cs typeface="+mj-cs"/>
              </a:rPr>
              <a:t>+</a:t>
            </a:r>
            <a:r>
              <a:rPr lang="en-GB" sz="2400" dirty="0">
                <a:solidFill>
                  <a:schemeClr val="tx2"/>
                </a:solidFill>
                <a:latin typeface="+mj-lt"/>
                <a:ea typeface="+mj-ea"/>
                <a:cs typeface="+mj-cs"/>
              </a:rPr>
              <a:t>, 4</a:t>
            </a:r>
            <a:r>
              <a:rPr lang="en-GB" sz="2400" baseline="-25000" dirty="0">
                <a:solidFill>
                  <a:schemeClr val="tx2"/>
                </a:solidFill>
                <a:latin typeface="+mj-lt"/>
                <a:ea typeface="+mj-ea"/>
                <a:cs typeface="+mj-cs"/>
              </a:rPr>
              <a:t>1</a:t>
            </a:r>
            <a:r>
              <a:rPr lang="en-GB" sz="2400" baseline="30000" dirty="0">
                <a:solidFill>
                  <a:schemeClr val="tx2"/>
                </a:solidFill>
                <a:latin typeface="+mj-lt"/>
                <a:ea typeface="+mj-ea"/>
                <a:cs typeface="+mj-cs"/>
              </a:rPr>
              <a:t>+</a:t>
            </a:r>
            <a:r>
              <a:rPr lang="en-GB" sz="2400" dirty="0">
                <a:solidFill>
                  <a:schemeClr val="tx2"/>
                </a:solidFill>
                <a:latin typeface="+mj-lt"/>
                <a:ea typeface="+mj-ea"/>
                <a:cs typeface="+mj-cs"/>
              </a:rPr>
              <a:t> states in neighbourhood of </a:t>
            </a:r>
            <a:r>
              <a:rPr lang="en-GB" sz="2400" b="1" i="1" dirty="0">
                <a:solidFill>
                  <a:schemeClr val="tx2"/>
                </a:solidFill>
                <a:latin typeface="+mj-lt"/>
                <a:ea typeface="+mj-ea"/>
                <a:cs typeface="+mj-cs"/>
              </a:rPr>
              <a:t>twice</a:t>
            </a:r>
            <a:r>
              <a:rPr lang="en-GB" sz="2400" dirty="0">
                <a:solidFill>
                  <a:schemeClr val="tx2"/>
                </a:solidFill>
                <a:latin typeface="+mj-lt"/>
                <a:ea typeface="+mj-ea"/>
                <a:cs typeface="+mj-cs"/>
              </a:rPr>
              <a:t> the energy of the first excited 2</a:t>
            </a:r>
            <a:r>
              <a:rPr lang="en-GB" sz="2400" baseline="30000" dirty="0">
                <a:solidFill>
                  <a:schemeClr val="tx2"/>
                </a:solidFill>
                <a:latin typeface="+mj-lt"/>
                <a:ea typeface="+mj-ea"/>
                <a:cs typeface="+mj-cs"/>
              </a:rPr>
              <a:t>+</a:t>
            </a:r>
            <a:r>
              <a:rPr lang="en-GB" sz="2400" dirty="0">
                <a:solidFill>
                  <a:schemeClr val="tx2"/>
                </a:solidFill>
                <a:latin typeface="+mj-lt"/>
                <a:ea typeface="+mj-ea"/>
                <a:cs typeface="+mj-cs"/>
              </a:rPr>
              <a:t> state (=E2</a:t>
            </a:r>
            <a:r>
              <a:rPr lang="en-GB" sz="2400" baseline="-25000" dirty="0">
                <a:solidFill>
                  <a:schemeClr val="tx2"/>
                </a:solidFill>
                <a:latin typeface="+mj-lt"/>
                <a:ea typeface="+mj-ea"/>
                <a:cs typeface="+mj-cs"/>
              </a:rPr>
              <a:t>g</a:t>
            </a:r>
            <a:r>
              <a:rPr lang="en-GB" sz="2400" baseline="30000" dirty="0">
                <a:solidFill>
                  <a:schemeClr val="tx2"/>
                </a:solidFill>
                <a:latin typeface="+mj-lt"/>
                <a:ea typeface="+mj-ea"/>
                <a:cs typeface="+mj-cs"/>
              </a:rPr>
              <a:t>+</a:t>
            </a:r>
            <a:r>
              <a:rPr lang="en-GB" sz="2400" dirty="0">
                <a:solidFill>
                  <a:schemeClr val="tx2"/>
                </a:solidFill>
                <a:latin typeface="+mj-lt"/>
                <a:ea typeface="+mj-ea"/>
                <a:cs typeface="+mj-cs"/>
              </a:rPr>
              <a:t>).</a:t>
            </a:r>
            <a:br>
              <a:rPr lang="en-GB" sz="2400" dirty="0">
                <a:solidFill>
                  <a:schemeClr val="tx2"/>
                </a:solidFill>
                <a:latin typeface="+mj-lt"/>
                <a:ea typeface="+mj-ea"/>
                <a:cs typeface="+mj-cs"/>
              </a:rPr>
            </a:br>
            <a:r>
              <a:rPr lang="en-GB" sz="2400" dirty="0">
                <a:solidFill>
                  <a:srgbClr val="FF0000"/>
                </a:solidFill>
                <a:latin typeface="+mj-lt"/>
                <a:ea typeface="+mj-ea"/>
                <a:cs typeface="+mj-cs"/>
              </a:rPr>
              <a:t>b) </a:t>
            </a:r>
            <a:r>
              <a:rPr lang="en-GB" sz="2400" dirty="0">
                <a:solidFill>
                  <a:schemeClr val="tx2"/>
                </a:solidFill>
                <a:latin typeface="+mj-lt"/>
                <a:ea typeface="+mj-ea"/>
                <a:cs typeface="+mj-cs"/>
              </a:rPr>
              <a:t>The quadrupole moment of the first excited state, denoted as </a:t>
            </a:r>
            <a:r>
              <a:rPr lang="en-GB" sz="2400" b="1" i="1" dirty="0">
                <a:solidFill>
                  <a:schemeClr val="tx2"/>
                </a:solidFill>
                <a:latin typeface="+mj-lt"/>
                <a:ea typeface="+mj-ea"/>
                <a:cs typeface="+mj-cs"/>
              </a:rPr>
              <a:t>Q</a:t>
            </a:r>
            <a:r>
              <a:rPr lang="en-GB" sz="2400" b="1" dirty="0">
                <a:solidFill>
                  <a:schemeClr val="tx2"/>
                </a:solidFill>
                <a:latin typeface="+mj-lt"/>
                <a:ea typeface="+mj-ea"/>
                <a:cs typeface="+mj-cs"/>
              </a:rPr>
              <a:t>(2</a:t>
            </a:r>
            <a:r>
              <a:rPr lang="en-GB" sz="2400" b="1" baseline="-25000" dirty="0">
                <a:solidFill>
                  <a:schemeClr val="tx2"/>
                </a:solidFill>
                <a:latin typeface="+mj-lt"/>
                <a:ea typeface="+mj-ea"/>
                <a:cs typeface="+mj-cs"/>
              </a:rPr>
              <a:t>g</a:t>
            </a:r>
            <a:r>
              <a:rPr lang="en-GB" sz="2400" b="1" baseline="30000" dirty="0">
                <a:solidFill>
                  <a:schemeClr val="tx2"/>
                </a:solidFill>
                <a:latin typeface="+mj-lt"/>
                <a:ea typeface="+mj-ea"/>
                <a:cs typeface="+mj-cs"/>
              </a:rPr>
              <a:t>+</a:t>
            </a:r>
            <a:r>
              <a:rPr lang="en-GB" sz="2400" b="1" dirty="0">
                <a:solidFill>
                  <a:schemeClr val="tx2"/>
                </a:solidFill>
                <a:latin typeface="+mj-lt"/>
                <a:ea typeface="+mj-ea"/>
                <a:cs typeface="+mj-cs"/>
              </a:rPr>
              <a:t>)= 0.</a:t>
            </a:r>
            <a:br>
              <a:rPr lang="en-GB" sz="2400" dirty="0">
                <a:solidFill>
                  <a:schemeClr val="tx2"/>
                </a:solidFill>
                <a:latin typeface="+mj-lt"/>
                <a:ea typeface="+mj-ea"/>
                <a:cs typeface="+mj-cs"/>
              </a:rPr>
            </a:br>
            <a:r>
              <a:rPr lang="en-GB" sz="2400" dirty="0">
                <a:solidFill>
                  <a:srgbClr val="FF0000"/>
                </a:solidFill>
                <a:latin typeface="+mj-lt"/>
                <a:ea typeface="+mj-ea"/>
                <a:cs typeface="+mj-cs"/>
              </a:rPr>
              <a:t>c) </a:t>
            </a:r>
            <a:r>
              <a:rPr lang="en-GB" sz="2400" dirty="0">
                <a:solidFill>
                  <a:schemeClr val="tx2"/>
                </a:solidFill>
                <a:latin typeface="+mj-lt"/>
                <a:ea typeface="+mj-ea"/>
                <a:cs typeface="+mj-cs"/>
              </a:rPr>
              <a:t>The energy ratio </a:t>
            </a:r>
            <a:r>
              <a:rPr lang="en-GB" sz="2400" b="1" dirty="0">
                <a:solidFill>
                  <a:schemeClr val="tx2"/>
                </a:solidFill>
                <a:latin typeface="+mj-lt"/>
                <a:ea typeface="+mj-ea"/>
                <a:cs typeface="+mj-cs"/>
              </a:rPr>
              <a:t>R</a:t>
            </a:r>
            <a:r>
              <a:rPr lang="en-GB" sz="2400" b="1" baseline="-25000" dirty="0">
                <a:solidFill>
                  <a:schemeClr val="tx2"/>
                </a:solidFill>
                <a:latin typeface="+mj-lt"/>
                <a:ea typeface="+mj-ea"/>
                <a:cs typeface="+mj-cs"/>
              </a:rPr>
              <a:t>42 </a:t>
            </a:r>
            <a:r>
              <a:rPr lang="en-GB" sz="2400" b="1" dirty="0">
                <a:solidFill>
                  <a:schemeClr val="tx2"/>
                </a:solidFill>
                <a:latin typeface="+mj-lt"/>
                <a:ea typeface="+mj-ea"/>
                <a:cs typeface="+mj-cs"/>
              </a:rPr>
              <a:t>(= E4</a:t>
            </a:r>
            <a:r>
              <a:rPr lang="en-GB" sz="2400" b="1" baseline="-25000" dirty="0">
                <a:solidFill>
                  <a:schemeClr val="tx2"/>
                </a:solidFill>
                <a:latin typeface="+mj-lt"/>
                <a:ea typeface="+mj-ea"/>
                <a:cs typeface="+mj-cs"/>
              </a:rPr>
              <a:t>g</a:t>
            </a:r>
            <a:r>
              <a:rPr lang="en-GB" sz="2400" b="1" baseline="30000" dirty="0">
                <a:solidFill>
                  <a:schemeClr val="tx2"/>
                </a:solidFill>
                <a:latin typeface="+mj-lt"/>
                <a:ea typeface="+mj-ea"/>
                <a:cs typeface="+mj-cs"/>
              </a:rPr>
              <a:t>+</a:t>
            </a:r>
            <a:r>
              <a:rPr lang="en-GB" sz="2400" b="1" dirty="0"/>
              <a:t> /</a:t>
            </a:r>
            <a:r>
              <a:rPr lang="en-GB" sz="2400" b="1" dirty="0">
                <a:solidFill>
                  <a:schemeClr val="tx2"/>
                </a:solidFill>
                <a:latin typeface="+mj-lt"/>
                <a:ea typeface="+mj-ea"/>
                <a:cs typeface="+mj-cs"/>
              </a:rPr>
              <a:t>E2</a:t>
            </a:r>
            <a:r>
              <a:rPr lang="en-GB" sz="2400" b="1" baseline="-25000" dirty="0">
                <a:solidFill>
                  <a:schemeClr val="tx2"/>
                </a:solidFill>
                <a:latin typeface="+mj-lt"/>
                <a:ea typeface="+mj-ea"/>
                <a:cs typeface="+mj-cs"/>
              </a:rPr>
              <a:t>g</a:t>
            </a:r>
            <a:r>
              <a:rPr lang="en-GB" sz="2400" b="1" baseline="30000" dirty="0">
                <a:solidFill>
                  <a:schemeClr val="tx2"/>
                </a:solidFill>
                <a:latin typeface="+mj-lt"/>
                <a:ea typeface="+mj-ea"/>
                <a:cs typeface="+mj-cs"/>
              </a:rPr>
              <a:t>+</a:t>
            </a:r>
            <a:r>
              <a:rPr lang="en-GB" sz="2400" b="1" dirty="0">
                <a:solidFill>
                  <a:schemeClr val="tx2"/>
                </a:solidFill>
                <a:latin typeface="+mj-lt"/>
                <a:ea typeface="+mj-ea"/>
                <a:cs typeface="+mj-cs"/>
              </a:rPr>
              <a:t>)= 2.0  </a:t>
            </a:r>
            <a:br>
              <a:rPr lang="en-GB" sz="2400" dirty="0">
                <a:solidFill>
                  <a:schemeClr val="tx2"/>
                </a:solidFill>
                <a:latin typeface="+mj-lt"/>
                <a:ea typeface="+mj-ea"/>
                <a:cs typeface="+mj-cs"/>
              </a:rPr>
            </a:br>
            <a:r>
              <a:rPr lang="en-GB" sz="2400" dirty="0">
                <a:solidFill>
                  <a:srgbClr val="FF0000"/>
                </a:solidFill>
                <a:latin typeface="+mj-lt"/>
                <a:ea typeface="+mj-ea"/>
                <a:cs typeface="+mj-cs"/>
              </a:rPr>
              <a:t>d) </a:t>
            </a:r>
            <a:r>
              <a:rPr lang="en-GB" sz="2400" dirty="0">
                <a:solidFill>
                  <a:schemeClr val="tx2"/>
                </a:solidFill>
                <a:latin typeface="+mj-lt"/>
                <a:ea typeface="+mj-ea"/>
                <a:cs typeface="+mj-cs"/>
              </a:rPr>
              <a:t>The </a:t>
            </a:r>
            <a:r>
              <a:rPr lang="en-GB" sz="2400" i="1" dirty="0">
                <a:solidFill>
                  <a:schemeClr val="tx2"/>
                </a:solidFill>
                <a:latin typeface="+mj-lt"/>
                <a:ea typeface="+mj-ea"/>
                <a:cs typeface="+mj-cs"/>
              </a:rPr>
              <a:t>γ</a:t>
            </a:r>
            <a:r>
              <a:rPr lang="en-GB" sz="2400" dirty="0">
                <a:solidFill>
                  <a:schemeClr val="tx2"/>
                </a:solidFill>
                <a:latin typeface="+mj-lt"/>
                <a:ea typeface="+mj-ea"/>
                <a:cs typeface="+mj-cs"/>
              </a:rPr>
              <a:t>-band exhibits a staggering pattern in its energy levels with states like 2γ+, (3γ+, 4γ+), (5γ+, 6γ+), and so on. In contrast, </a:t>
            </a:r>
            <a:r>
              <a:rPr lang="en-GB" sz="2400" b="1" i="1" dirty="0">
                <a:solidFill>
                  <a:schemeClr val="tx2"/>
                </a:solidFill>
                <a:latin typeface="+mj-lt"/>
                <a:ea typeface="+mj-ea"/>
                <a:cs typeface="+mj-cs"/>
              </a:rPr>
              <a:t>the tri-axial rotor </a:t>
            </a:r>
            <a:r>
              <a:rPr lang="en-GB" sz="2400" dirty="0">
                <a:solidFill>
                  <a:schemeClr val="tx2"/>
                </a:solidFill>
                <a:latin typeface="+mj-lt"/>
                <a:ea typeface="+mj-ea"/>
                <a:cs typeface="+mj-cs"/>
              </a:rPr>
              <a:t>with an asymmetry parameter (</a:t>
            </a:r>
            <a:r>
              <a:rPr lang="en-GB" sz="2400" i="1" dirty="0">
                <a:solidFill>
                  <a:schemeClr val="tx2"/>
                </a:solidFill>
                <a:latin typeface="+mj-lt"/>
                <a:ea typeface="+mj-ea"/>
                <a:cs typeface="+mj-cs"/>
              </a:rPr>
              <a:t>γ</a:t>
            </a:r>
            <a:r>
              <a:rPr lang="en-GB" sz="2400" i="1" baseline="-25000" dirty="0">
                <a:solidFill>
                  <a:schemeClr val="tx2"/>
                </a:solidFill>
                <a:latin typeface="+mj-lt"/>
                <a:ea typeface="+mj-ea"/>
                <a:cs typeface="+mj-cs"/>
              </a:rPr>
              <a:t>0</a:t>
            </a:r>
            <a:r>
              <a:rPr lang="en-GB" sz="2400" dirty="0">
                <a:solidFill>
                  <a:schemeClr val="tx2"/>
                </a:solidFill>
                <a:latin typeface="+mj-lt"/>
                <a:ea typeface="+mj-ea"/>
                <a:cs typeface="+mj-cs"/>
              </a:rPr>
              <a:t>) displays a different staggering pattern with states like (2γ+, 3γ+), (4γ+, 5γ+), and so on.</a:t>
            </a:r>
            <a:br>
              <a:rPr lang="en-GB" sz="2400" dirty="0">
                <a:solidFill>
                  <a:schemeClr val="tx2"/>
                </a:solidFill>
                <a:latin typeface="+mj-lt"/>
                <a:ea typeface="+mj-ea"/>
                <a:cs typeface="+mj-cs"/>
              </a:rPr>
            </a:br>
            <a:r>
              <a:rPr lang="en-GB" sz="2400" dirty="0">
                <a:solidFill>
                  <a:srgbClr val="FF0000"/>
                </a:solidFill>
                <a:latin typeface="+mj-lt"/>
                <a:ea typeface="+mj-ea"/>
                <a:cs typeface="+mj-cs"/>
              </a:rPr>
              <a:t>e)</a:t>
            </a:r>
            <a:r>
              <a:rPr lang="en-GB" sz="2400" dirty="0">
                <a:solidFill>
                  <a:schemeClr val="tx2"/>
                </a:solidFill>
                <a:latin typeface="+mj-lt"/>
                <a:ea typeface="+mj-ea"/>
                <a:cs typeface="+mj-cs"/>
              </a:rPr>
              <a:t>Two nuclei that serve as </a:t>
            </a:r>
            <a:r>
              <a:rPr lang="en-GB" sz="2400" b="1" i="1" dirty="0">
                <a:solidFill>
                  <a:schemeClr val="tx2"/>
                </a:solidFill>
                <a:latin typeface="+mj-lt"/>
                <a:ea typeface="+mj-ea"/>
                <a:cs typeface="+mj-cs"/>
              </a:rPr>
              <a:t>excellent examples </a:t>
            </a:r>
            <a:r>
              <a:rPr lang="en-GB" sz="2400" dirty="0">
                <a:solidFill>
                  <a:schemeClr val="tx2"/>
                </a:solidFill>
                <a:latin typeface="+mj-lt"/>
                <a:ea typeface="+mj-ea"/>
                <a:cs typeface="+mj-cs"/>
              </a:rPr>
              <a:t>of </a:t>
            </a:r>
            <a:r>
              <a:rPr lang="en-GB" sz="2400" i="1" dirty="0">
                <a:solidFill>
                  <a:schemeClr val="tx2"/>
                </a:solidFill>
                <a:latin typeface="+mj-lt"/>
                <a:ea typeface="+mj-ea"/>
                <a:cs typeface="+mj-cs"/>
              </a:rPr>
              <a:t>SU(5)</a:t>
            </a:r>
            <a:r>
              <a:rPr lang="en-GB" sz="2400" dirty="0">
                <a:solidFill>
                  <a:schemeClr val="tx2"/>
                </a:solidFill>
                <a:latin typeface="+mj-lt"/>
                <a:ea typeface="+mj-ea"/>
                <a:cs typeface="+mj-cs"/>
              </a:rPr>
              <a:t> type nuclei are </a:t>
            </a:r>
            <a:r>
              <a:rPr lang="en-GB" sz="2400" baseline="30000" dirty="0">
                <a:solidFill>
                  <a:schemeClr val="tx2"/>
                </a:solidFill>
                <a:latin typeface="+mj-lt"/>
                <a:ea typeface="+mj-ea"/>
                <a:cs typeface="+mj-cs"/>
              </a:rPr>
              <a:t>64</a:t>
            </a:r>
            <a:r>
              <a:rPr lang="en-GB" sz="2400" dirty="0">
                <a:solidFill>
                  <a:schemeClr val="tx2"/>
                </a:solidFill>
                <a:latin typeface="+mj-lt"/>
                <a:ea typeface="+mj-ea"/>
                <a:cs typeface="+mj-cs"/>
              </a:rPr>
              <a:t>Zn and </a:t>
            </a:r>
            <a:r>
              <a:rPr lang="en-GB" sz="2400" baseline="30000" dirty="0">
                <a:solidFill>
                  <a:schemeClr val="tx2"/>
                </a:solidFill>
                <a:latin typeface="+mj-lt"/>
                <a:ea typeface="+mj-ea"/>
                <a:cs typeface="+mj-cs"/>
              </a:rPr>
              <a:t>76</a:t>
            </a:r>
            <a:r>
              <a:rPr lang="en-GB" sz="2400" dirty="0">
                <a:solidFill>
                  <a:schemeClr val="tx2"/>
                </a:solidFill>
                <a:latin typeface="+mj-lt"/>
                <a:ea typeface="+mj-ea"/>
                <a:cs typeface="+mj-cs"/>
              </a:rPr>
              <a:t>Se.</a:t>
            </a:r>
            <a:br>
              <a:rPr lang="en-GB" dirty="0">
                <a:solidFill>
                  <a:schemeClr val="tx2"/>
                </a:solidFill>
                <a:latin typeface="+mj-lt"/>
                <a:ea typeface="+mj-ea"/>
                <a:cs typeface="+mj-cs"/>
              </a:rPr>
            </a:br>
            <a:endParaRPr lang="en-GB" dirty="0"/>
          </a:p>
        </p:txBody>
      </p:sp>
      <p:sp>
        <p:nvSpPr>
          <p:cNvPr id="3" name="Slide Number Placeholder 2"/>
          <p:cNvSpPr>
            <a:spLocks noGrp="1"/>
          </p:cNvSpPr>
          <p:nvPr>
            <p:ph type="sldNum" sz="quarter" idx="11"/>
          </p:nvPr>
        </p:nvSpPr>
        <p:spPr/>
        <p:txBody>
          <a:bodyPr/>
          <a:lstStyle/>
          <a:p>
            <a:fld id="{64893628-0E1A-4069-B448-18F69E8C4AA0}" type="slidenum">
              <a:rPr lang="en-GB" smtClean="0"/>
              <a:pPr/>
              <a:t>17</a:t>
            </a:fld>
            <a:endParaRPr lang="en-GB"/>
          </a:p>
        </p:txBody>
      </p:sp>
      <p:sp>
        <p:nvSpPr>
          <p:cNvPr id="4" name="Footer Placeholder 3"/>
          <p:cNvSpPr>
            <a:spLocks noGrp="1"/>
          </p:cNvSpPr>
          <p:nvPr>
            <p:ph type="ftr" sz="quarter" idx="12"/>
          </p:nvPr>
        </p:nvSpPr>
        <p:spPr/>
        <p:txBody>
          <a:bodyPr/>
          <a:lstStyle/>
          <a:p>
            <a:r>
              <a:rPr lang="en-GB"/>
              <a:t>A. N. Mitra Memorial Lecture, April 14, 15, 2025</a:t>
            </a:r>
            <a:endParaRPr lang="en-GB" sz="1400">
              <a:latin typeface="Arial"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5"/>
          <p:cNvSpPr>
            <a:spLocks noGrp="1"/>
          </p:cNvSpPr>
          <p:nvPr>
            <p:ph type="ftr" sz="quarter" idx="12"/>
          </p:nvPr>
        </p:nvSpPr>
        <p:spPr/>
        <p:txBody>
          <a:bodyPr/>
          <a:lstStyle/>
          <a:p>
            <a:r>
              <a:rPr lang="en-GB"/>
              <a:t>A. N. Mitra Memorial Lecture, April 14, 15, 2025</a:t>
            </a:r>
            <a:endParaRPr lang="en-GB" sz="1400">
              <a:latin typeface="Arial" pitchFamily="34" charset="0"/>
            </a:endParaRPr>
          </a:p>
        </p:txBody>
      </p:sp>
      <p:sp>
        <p:nvSpPr>
          <p:cNvPr id="237570" name="Rectangle 2"/>
          <p:cNvSpPr>
            <a:spLocks noGrp="1" noChangeArrowheads="1"/>
          </p:cNvSpPr>
          <p:nvPr>
            <p:ph type="title"/>
          </p:nvPr>
        </p:nvSpPr>
        <p:spPr/>
        <p:txBody>
          <a:bodyPr/>
          <a:lstStyle/>
          <a:p>
            <a:r>
              <a:rPr lang="en-GB" dirty="0">
                <a:solidFill>
                  <a:srgbClr val="FF0000"/>
                </a:solidFill>
              </a:rPr>
              <a:t>The U(5) vibrational limit</a:t>
            </a:r>
          </a:p>
        </p:txBody>
      </p:sp>
      <p:sp>
        <p:nvSpPr>
          <p:cNvPr id="237571" name="Rectangle 3"/>
          <p:cNvSpPr>
            <a:spLocks noGrp="1" noChangeArrowheads="1"/>
          </p:cNvSpPr>
          <p:nvPr>
            <p:ph type="body" idx="1"/>
          </p:nvPr>
        </p:nvSpPr>
        <p:spPr/>
        <p:txBody>
          <a:bodyPr/>
          <a:lstStyle/>
          <a:p>
            <a:r>
              <a:rPr lang="en-GB" sz="2400" dirty="0" err="1"/>
              <a:t>Anharmonic</a:t>
            </a:r>
            <a:r>
              <a:rPr lang="en-GB" sz="2400" dirty="0"/>
              <a:t> vibration spectrum associated with the quadrupole oscillations of a spherical surface.</a:t>
            </a:r>
          </a:p>
          <a:p>
            <a:r>
              <a:rPr lang="en-GB" sz="2400" dirty="0"/>
              <a:t>Conserved quantum numbers: </a:t>
            </a:r>
            <a:r>
              <a:rPr lang="en-GB" sz="2400" i="1" dirty="0" err="1"/>
              <a:t>n</a:t>
            </a:r>
            <a:r>
              <a:rPr lang="en-GB" sz="2400" i="1" baseline="-25000" dirty="0" err="1"/>
              <a:t>d</a:t>
            </a:r>
            <a:r>
              <a:rPr lang="en-GB" sz="2400" i="1" dirty="0"/>
              <a:t>, </a:t>
            </a:r>
            <a:r>
              <a:rPr lang="en-GB" sz="2400" i="1" dirty="0">
                <a:sym typeface="Symbol" pitchFamily="18" charset="2"/>
              </a:rPr>
              <a:t>, L</a:t>
            </a:r>
            <a:r>
              <a:rPr lang="en-GB" sz="2400" dirty="0">
                <a:sym typeface="Symbol" pitchFamily="18" charset="2"/>
              </a:rPr>
              <a:t>.</a:t>
            </a:r>
          </a:p>
        </p:txBody>
      </p:sp>
      <p:pic>
        <p:nvPicPr>
          <p:cNvPr id="237572" name="Picture 4"/>
          <p:cNvPicPr>
            <a:picLocks noChangeAspect="1" noChangeArrowheads="1"/>
          </p:cNvPicPr>
          <p:nvPr/>
        </p:nvPicPr>
        <p:blipFill>
          <a:blip r:embed="rId3" cstate="print"/>
          <a:srcRect/>
          <a:stretch>
            <a:fillRect/>
          </a:stretch>
        </p:blipFill>
        <p:spPr bwMode="auto">
          <a:xfrm>
            <a:off x="341068" y="2996952"/>
            <a:ext cx="4686545" cy="3354636"/>
          </a:xfrm>
          <a:prstGeom prst="rect">
            <a:avLst/>
          </a:prstGeom>
          <a:noFill/>
          <a:ln w="9525">
            <a:noFill/>
            <a:miter lim="800000"/>
            <a:headEnd/>
            <a:tailEnd/>
          </a:ln>
        </p:spPr>
      </p:pic>
      <p:pic>
        <p:nvPicPr>
          <p:cNvPr id="237573" name="Picture 5"/>
          <p:cNvPicPr>
            <a:picLocks noChangeAspect="1" noChangeArrowheads="1"/>
          </p:cNvPicPr>
          <p:nvPr/>
        </p:nvPicPr>
        <p:blipFill>
          <a:blip r:embed="rId4" cstate="print"/>
          <a:srcRect/>
          <a:stretch>
            <a:fillRect/>
          </a:stretch>
        </p:blipFill>
        <p:spPr bwMode="auto">
          <a:xfrm>
            <a:off x="5012747" y="3068960"/>
            <a:ext cx="3674053" cy="2623815"/>
          </a:xfrm>
          <a:prstGeom prst="rect">
            <a:avLst/>
          </a:prstGeom>
          <a:noFill/>
          <a:ln w="9525">
            <a:noFill/>
            <a:miter lim="800000"/>
            <a:headEnd/>
            <a:tailEnd/>
          </a:ln>
        </p:spPr>
      </p:pic>
      <p:sp>
        <p:nvSpPr>
          <p:cNvPr id="237574" name="Text Box 6"/>
          <p:cNvSpPr txBox="1">
            <a:spLocks noChangeArrowheads="1"/>
          </p:cNvSpPr>
          <p:nvPr/>
        </p:nvSpPr>
        <p:spPr bwMode="auto">
          <a:xfrm>
            <a:off x="5486400" y="5867400"/>
            <a:ext cx="3613150" cy="457200"/>
          </a:xfrm>
          <a:prstGeom prst="rect">
            <a:avLst/>
          </a:prstGeom>
          <a:noFill/>
          <a:ln w="9525">
            <a:noFill/>
            <a:miter lim="800000"/>
            <a:headEnd/>
            <a:tailEnd/>
          </a:ln>
          <a:effectLst/>
        </p:spPr>
        <p:txBody>
          <a:bodyPr wrap="none">
            <a:spAutoFit/>
          </a:bodyPr>
          <a:lstStyle/>
          <a:p>
            <a:r>
              <a:rPr lang="en-GB" sz="1200">
                <a:solidFill>
                  <a:srgbClr val="CC0099"/>
                </a:solidFill>
                <a:latin typeface="Times New Roman" pitchFamily="18" charset="0"/>
              </a:rPr>
              <a:t>A. Arima &amp; F. Iachello, Ann. Phys. (NY) </a:t>
            </a:r>
            <a:r>
              <a:rPr lang="en-GB" sz="1200" b="1">
                <a:solidFill>
                  <a:srgbClr val="CC0099"/>
                </a:solidFill>
                <a:latin typeface="Times New Roman" pitchFamily="18" charset="0"/>
              </a:rPr>
              <a:t>99</a:t>
            </a:r>
            <a:r>
              <a:rPr lang="en-GB" sz="1200">
                <a:solidFill>
                  <a:srgbClr val="CC0099"/>
                </a:solidFill>
                <a:latin typeface="Times New Roman" pitchFamily="18" charset="0"/>
              </a:rPr>
              <a:t> (1976) 253</a:t>
            </a:r>
          </a:p>
          <a:p>
            <a:r>
              <a:rPr lang="en-GB" sz="1200">
                <a:solidFill>
                  <a:srgbClr val="CC0099"/>
                </a:solidFill>
                <a:latin typeface="Times New Roman" pitchFamily="18" charset="0"/>
              </a:rPr>
              <a:t>D. Brink </a:t>
            </a:r>
            <a:r>
              <a:rPr lang="en-GB" sz="1200" i="1">
                <a:solidFill>
                  <a:srgbClr val="CC0099"/>
                </a:solidFill>
                <a:latin typeface="Times New Roman" pitchFamily="18" charset="0"/>
              </a:rPr>
              <a:t>et al.</a:t>
            </a:r>
            <a:r>
              <a:rPr lang="en-GB" sz="1200">
                <a:solidFill>
                  <a:srgbClr val="CC0099"/>
                </a:solidFill>
                <a:latin typeface="Times New Roman" pitchFamily="18" charset="0"/>
              </a:rPr>
              <a:t>, Phys. Lett. </a:t>
            </a:r>
            <a:r>
              <a:rPr lang="en-GB" sz="1200" b="1">
                <a:solidFill>
                  <a:srgbClr val="CC0099"/>
                </a:solidFill>
                <a:latin typeface="Times New Roman" pitchFamily="18" charset="0"/>
              </a:rPr>
              <a:t>19</a:t>
            </a:r>
            <a:r>
              <a:rPr lang="en-GB" sz="1200">
                <a:solidFill>
                  <a:srgbClr val="CC0099"/>
                </a:solidFill>
                <a:latin typeface="Times New Roman" pitchFamily="18" charset="0"/>
              </a:rPr>
              <a:t> (1965) 413</a:t>
            </a:r>
            <a:endParaRPr lang="en-GB">
              <a:latin typeface="Times New Roman" pitchFamily="18" charset="0"/>
            </a:endParaRPr>
          </a:p>
        </p:txBody>
      </p:sp>
      <p:sp>
        <p:nvSpPr>
          <p:cNvPr id="9" name="Slide Number Placeholder 8"/>
          <p:cNvSpPr>
            <a:spLocks noGrp="1"/>
          </p:cNvSpPr>
          <p:nvPr>
            <p:ph type="sldNum" sz="quarter" idx="11"/>
          </p:nvPr>
        </p:nvSpPr>
        <p:spPr/>
        <p:txBody>
          <a:bodyPr/>
          <a:lstStyle/>
          <a:p>
            <a:fld id="{D82B9CA3-9066-4CA6-8E60-DAB13697FB5A}" type="slidenum">
              <a:rPr lang="en-GB" smtClean="0"/>
              <a:pPr/>
              <a:t>18</a:t>
            </a:fld>
            <a:endParaRPr lang="en-GB"/>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5"/>
          <p:cNvSpPr>
            <a:spLocks noGrp="1"/>
          </p:cNvSpPr>
          <p:nvPr>
            <p:ph type="ftr" sz="quarter" idx="12"/>
          </p:nvPr>
        </p:nvSpPr>
        <p:spPr/>
        <p:txBody>
          <a:bodyPr/>
          <a:lstStyle/>
          <a:p>
            <a:r>
              <a:rPr lang="en-GB"/>
              <a:t>A. N. Mitra Memorial Lecture, April 14, 15, 2025</a:t>
            </a:r>
            <a:endParaRPr lang="en-GB" sz="1400">
              <a:latin typeface="Arial" pitchFamily="34" charset="0"/>
            </a:endParaRPr>
          </a:p>
        </p:txBody>
      </p:sp>
      <p:sp>
        <p:nvSpPr>
          <p:cNvPr id="239618" name="Rectangle 2"/>
          <p:cNvSpPr>
            <a:spLocks noGrp="1" noChangeArrowheads="1"/>
          </p:cNvSpPr>
          <p:nvPr>
            <p:ph type="title"/>
          </p:nvPr>
        </p:nvSpPr>
        <p:spPr/>
        <p:txBody>
          <a:bodyPr/>
          <a:lstStyle/>
          <a:p>
            <a:r>
              <a:rPr lang="en-GB" b="1" dirty="0">
                <a:solidFill>
                  <a:srgbClr val="FF0000"/>
                </a:solidFill>
              </a:rPr>
              <a:t>The SU(3) rotational limit</a:t>
            </a:r>
          </a:p>
        </p:txBody>
      </p:sp>
      <p:sp>
        <p:nvSpPr>
          <p:cNvPr id="239619" name="Rectangle 3"/>
          <p:cNvSpPr>
            <a:spLocks noGrp="1" noChangeArrowheads="1"/>
          </p:cNvSpPr>
          <p:nvPr>
            <p:ph type="body" idx="1"/>
          </p:nvPr>
        </p:nvSpPr>
        <p:spPr>
          <a:xfrm>
            <a:off x="685800" y="1295400"/>
            <a:ext cx="7918648" cy="4876800"/>
          </a:xfrm>
        </p:spPr>
        <p:txBody>
          <a:bodyPr/>
          <a:lstStyle/>
          <a:p>
            <a:r>
              <a:rPr lang="en-GB" dirty="0"/>
              <a:t>SU(3) Hamiltonian:</a:t>
            </a:r>
          </a:p>
          <a:p>
            <a:endParaRPr lang="en-GB" dirty="0"/>
          </a:p>
          <a:p>
            <a:endParaRPr lang="en-GB" dirty="0"/>
          </a:p>
          <a:p>
            <a:r>
              <a:rPr lang="en-GB" i="1" dirty="0"/>
              <a:t>Energy </a:t>
            </a:r>
            <a:r>
              <a:rPr lang="en-GB" i="1" dirty="0" err="1"/>
              <a:t>eigenvalues</a:t>
            </a:r>
            <a:r>
              <a:rPr lang="en-GB" dirty="0"/>
              <a:t>:</a:t>
            </a:r>
          </a:p>
          <a:p>
            <a:endParaRPr lang="en-GB" dirty="0">
              <a:sym typeface="Symbol" pitchFamily="18" charset="2"/>
            </a:endParaRPr>
          </a:p>
        </p:txBody>
      </p:sp>
      <p:graphicFrame>
        <p:nvGraphicFramePr>
          <p:cNvPr id="239620" name="Object 4"/>
          <p:cNvGraphicFramePr>
            <a:graphicFrameLocks noChangeAspect="1"/>
          </p:cNvGraphicFramePr>
          <p:nvPr/>
        </p:nvGraphicFramePr>
        <p:xfrm>
          <a:off x="1066800" y="2122488"/>
          <a:ext cx="3252788" cy="544512"/>
        </p:xfrm>
        <a:graphic>
          <a:graphicData uri="http://schemas.openxmlformats.org/presentationml/2006/ole">
            <mc:AlternateContent xmlns:mc="http://schemas.openxmlformats.org/markup-compatibility/2006">
              <mc:Choice xmlns:v="urn:schemas-microsoft-com:vml" Requires="v">
                <p:oleObj spid="_x0000_s239656" name="Équation" r:id="rId4" imgW="1524000" imgH="254000" progId="">
                  <p:embed/>
                </p:oleObj>
              </mc:Choice>
              <mc:Fallback>
                <p:oleObj name="Équation" r:id="rId4" imgW="1524000" imgH="254000" progId="">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2122488"/>
                        <a:ext cx="3252788" cy="54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9621" name="Object 5"/>
          <p:cNvGraphicFramePr>
            <a:graphicFrameLocks noChangeAspect="1"/>
          </p:cNvGraphicFramePr>
          <p:nvPr/>
        </p:nvGraphicFramePr>
        <p:xfrm>
          <a:off x="1066800" y="3692525"/>
          <a:ext cx="6640513" cy="2174875"/>
        </p:xfrm>
        <a:graphic>
          <a:graphicData uri="http://schemas.openxmlformats.org/presentationml/2006/ole">
            <mc:AlternateContent xmlns:mc="http://schemas.openxmlformats.org/markup-compatibility/2006">
              <mc:Choice xmlns:v="urn:schemas-microsoft-com:vml" Requires="v">
                <p:oleObj spid="_x0000_s239657" name="Équation" r:id="rId6" imgW="3111500" imgH="1016000" progId="">
                  <p:embed/>
                </p:oleObj>
              </mc:Choice>
              <mc:Fallback>
                <p:oleObj name="Équation" r:id="rId6" imgW="3111500" imgH="1016000" progId="">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6800" y="3692525"/>
                        <a:ext cx="6640513" cy="217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Slide Number Placeholder 7"/>
          <p:cNvSpPr>
            <a:spLocks noGrp="1"/>
          </p:cNvSpPr>
          <p:nvPr>
            <p:ph type="sldNum" sz="quarter" idx="11"/>
          </p:nvPr>
        </p:nvSpPr>
        <p:spPr/>
        <p:txBody>
          <a:bodyPr/>
          <a:lstStyle/>
          <a:p>
            <a:fld id="{D82B9CA3-9066-4CA6-8E60-DAB13697FB5A}" type="slidenum">
              <a:rPr lang="en-GB" smtClean="0"/>
              <a:pPr/>
              <a:t>19</a:t>
            </a:fld>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
            <a:ext cx="8458200" cy="6017096"/>
          </a:xfrm>
        </p:spPr>
        <p:txBody>
          <a:bodyPr/>
          <a:lstStyle/>
          <a:p>
            <a:r>
              <a:rPr lang="en-GB" sz="2000" b="1" dirty="0"/>
              <a:t>2. Shell Model</a:t>
            </a:r>
            <a:r>
              <a:rPr lang="en-GB" sz="2000" dirty="0"/>
              <a:t>: This is a simple, yet powerful, model for describing the structure of the nucleus. It treats protons and neutrons as moving in discrete energy levels or shells, much like electrons in atomic shells. The shell model helps explain the stability of certain isotopes and the properties of the nucleus, such as spin and parity.</a:t>
            </a:r>
            <a:br>
              <a:rPr lang="en-GB" sz="2000" dirty="0"/>
            </a:br>
            <a:br>
              <a:rPr lang="en-GB" sz="2000" dirty="0"/>
            </a:br>
            <a:r>
              <a:rPr lang="en-GB" sz="2000" b="1" dirty="0"/>
              <a:t>3.Collective Model</a:t>
            </a:r>
            <a:r>
              <a:rPr lang="en-GB" sz="2000" dirty="0"/>
              <a:t>: This model describes the nucleus as a system that can exhibit collective </a:t>
            </a:r>
            <a:r>
              <a:rPr lang="en-GB" sz="2000" dirty="0" err="1"/>
              <a:t>behavior</a:t>
            </a:r>
            <a:r>
              <a:rPr lang="en-GB" sz="2000" dirty="0"/>
              <a:t>, like rotations and vibrations, due to the collective motion of nucleons. It accounts for phenomena such as nuclear deformation (spherical, </a:t>
            </a:r>
            <a:r>
              <a:rPr lang="en-GB" sz="2000" dirty="0" err="1"/>
              <a:t>prolate</a:t>
            </a:r>
            <a:r>
              <a:rPr lang="en-GB" sz="2000" dirty="0"/>
              <a:t>, or oblate shapes) and nuclear excitations.</a:t>
            </a:r>
            <a:br>
              <a:rPr lang="en-GB" sz="2000" dirty="0"/>
            </a:br>
            <a:br>
              <a:rPr lang="en-GB" sz="2000" dirty="0"/>
            </a:br>
            <a:r>
              <a:rPr lang="en-GB" sz="2000" b="1" dirty="0"/>
              <a:t>4.Deformation and Shape</a:t>
            </a:r>
            <a:r>
              <a:rPr lang="en-GB" sz="2000" dirty="0"/>
              <a:t>: Nuclei may not be spherical; they can take on </a:t>
            </a:r>
            <a:r>
              <a:rPr lang="en-GB" sz="2000" dirty="0" err="1"/>
              <a:t>prolate</a:t>
            </a:r>
            <a:r>
              <a:rPr lang="en-GB" sz="2000" dirty="0"/>
              <a:t> (elongated) or oblate (flattened) shapes. This deformation is particularly important for heavier nuclei and can lead to unique phenomena such as nuclear rotations.</a:t>
            </a:r>
            <a:br>
              <a:rPr lang="en-GB" dirty="0"/>
            </a:br>
            <a:endParaRPr lang="en-GB" dirty="0"/>
          </a:p>
        </p:txBody>
      </p:sp>
      <p:sp>
        <p:nvSpPr>
          <p:cNvPr id="3" name="Slide Number Placeholder 2"/>
          <p:cNvSpPr>
            <a:spLocks noGrp="1"/>
          </p:cNvSpPr>
          <p:nvPr>
            <p:ph type="sldNum" sz="quarter" idx="11"/>
          </p:nvPr>
        </p:nvSpPr>
        <p:spPr/>
        <p:txBody>
          <a:bodyPr/>
          <a:lstStyle/>
          <a:p>
            <a:fld id="{64893628-0E1A-4069-B448-18F69E8C4AA0}" type="slidenum">
              <a:rPr lang="en-GB" smtClean="0"/>
              <a:pPr/>
              <a:t>2</a:t>
            </a:fld>
            <a:endParaRPr lang="en-GB"/>
          </a:p>
        </p:txBody>
      </p:sp>
      <p:sp>
        <p:nvSpPr>
          <p:cNvPr id="4" name="Footer Placeholder 3"/>
          <p:cNvSpPr>
            <a:spLocks noGrp="1"/>
          </p:cNvSpPr>
          <p:nvPr>
            <p:ph type="ftr" sz="quarter" idx="12"/>
          </p:nvPr>
        </p:nvSpPr>
        <p:spPr/>
        <p:txBody>
          <a:bodyPr/>
          <a:lstStyle/>
          <a:p>
            <a:r>
              <a:rPr lang="en-GB"/>
              <a:t>A. N. Mitra Memorial Lecture, April 14, 15, 2025</a:t>
            </a:r>
            <a:endParaRPr lang="en-GB" sz="1400">
              <a:latin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5"/>
          <p:cNvSpPr>
            <a:spLocks noGrp="1"/>
          </p:cNvSpPr>
          <p:nvPr>
            <p:ph type="ftr" sz="quarter" idx="12"/>
          </p:nvPr>
        </p:nvSpPr>
        <p:spPr/>
        <p:txBody>
          <a:bodyPr/>
          <a:lstStyle/>
          <a:p>
            <a:r>
              <a:rPr lang="en-GB" dirty="0"/>
              <a:t>A. N. </a:t>
            </a:r>
            <a:r>
              <a:rPr lang="en-GB" dirty="0" err="1"/>
              <a:t>Mitra</a:t>
            </a:r>
            <a:r>
              <a:rPr lang="en-GB" dirty="0"/>
              <a:t> Memorial Lecture, April 14, 15, 2025</a:t>
            </a:r>
            <a:endParaRPr lang="en-GB" sz="1400" dirty="0">
              <a:latin typeface="Arial" pitchFamily="34" charset="0"/>
            </a:endParaRPr>
          </a:p>
        </p:txBody>
      </p:sp>
      <p:sp>
        <p:nvSpPr>
          <p:cNvPr id="241666" name="Rectangle 2"/>
          <p:cNvSpPr>
            <a:spLocks noGrp="1" noChangeArrowheads="1"/>
          </p:cNvSpPr>
          <p:nvPr>
            <p:ph type="title"/>
          </p:nvPr>
        </p:nvSpPr>
        <p:spPr/>
        <p:txBody>
          <a:bodyPr/>
          <a:lstStyle/>
          <a:p>
            <a:r>
              <a:rPr lang="en-GB" dirty="0">
                <a:solidFill>
                  <a:srgbClr val="FF0000"/>
                </a:solidFill>
              </a:rPr>
              <a:t>The SU(3) rotational limit</a:t>
            </a:r>
            <a:endParaRPr lang="fr-FR" dirty="0">
              <a:solidFill>
                <a:srgbClr val="FF0000"/>
              </a:solidFill>
            </a:endParaRPr>
          </a:p>
        </p:txBody>
      </p:sp>
      <p:sp>
        <p:nvSpPr>
          <p:cNvPr id="241667" name="Rectangle 3"/>
          <p:cNvSpPr>
            <a:spLocks noGrp="1" noChangeArrowheads="1"/>
          </p:cNvSpPr>
          <p:nvPr>
            <p:ph type="body" idx="1"/>
          </p:nvPr>
        </p:nvSpPr>
        <p:spPr>
          <a:xfrm>
            <a:off x="395536" y="1124744"/>
            <a:ext cx="8748464" cy="5047456"/>
          </a:xfrm>
        </p:spPr>
        <p:txBody>
          <a:bodyPr/>
          <a:lstStyle/>
          <a:p>
            <a:r>
              <a:rPr lang="en-GB" sz="2400" dirty="0">
                <a:solidFill>
                  <a:schemeClr val="tx1"/>
                </a:solidFill>
              </a:rPr>
              <a:t>Rotation-vibration spectrum of quadrupole oscillations of a </a:t>
            </a:r>
            <a:r>
              <a:rPr lang="en-GB" sz="2400" dirty="0" err="1">
                <a:solidFill>
                  <a:schemeClr val="tx1"/>
                </a:solidFill>
              </a:rPr>
              <a:t>spheroidal</a:t>
            </a:r>
            <a:r>
              <a:rPr lang="en-GB" sz="2400" dirty="0">
                <a:solidFill>
                  <a:schemeClr val="tx1"/>
                </a:solidFill>
              </a:rPr>
              <a:t> surface.</a:t>
            </a:r>
            <a:endParaRPr lang="en-GB" sz="2400" dirty="0">
              <a:solidFill>
                <a:schemeClr val="tx1"/>
              </a:solidFill>
              <a:sym typeface="Symbol" pitchFamily="18" charset="2"/>
            </a:endParaRPr>
          </a:p>
          <a:p>
            <a:r>
              <a:rPr lang="en-GB" sz="2400" dirty="0">
                <a:solidFill>
                  <a:schemeClr val="tx1"/>
                </a:solidFill>
                <a:sym typeface="Symbol" pitchFamily="18" charset="2"/>
              </a:rPr>
              <a:t>Conserved quantum numbers: (</a:t>
            </a:r>
            <a:r>
              <a:rPr lang="en-GB" sz="2400" i="1" dirty="0">
                <a:solidFill>
                  <a:schemeClr val="tx1"/>
                </a:solidFill>
                <a:sym typeface="Symbol" pitchFamily="18" charset="2"/>
              </a:rPr>
              <a:t>,</a:t>
            </a:r>
            <a:r>
              <a:rPr lang="en-GB" sz="2400" dirty="0">
                <a:solidFill>
                  <a:schemeClr val="tx1"/>
                </a:solidFill>
                <a:sym typeface="Symbol" pitchFamily="18" charset="2"/>
              </a:rPr>
              <a:t>), </a:t>
            </a:r>
            <a:r>
              <a:rPr lang="en-GB" sz="2400" i="1" dirty="0">
                <a:solidFill>
                  <a:schemeClr val="tx1"/>
                </a:solidFill>
                <a:sym typeface="Symbol" pitchFamily="18" charset="2"/>
              </a:rPr>
              <a:t>L</a:t>
            </a:r>
            <a:r>
              <a:rPr lang="en-GB" sz="2400" dirty="0">
                <a:solidFill>
                  <a:schemeClr val="tx1"/>
                </a:solidFill>
                <a:sym typeface="Symbol" pitchFamily="18" charset="2"/>
              </a:rPr>
              <a:t>.</a:t>
            </a:r>
          </a:p>
        </p:txBody>
      </p:sp>
      <p:pic>
        <p:nvPicPr>
          <p:cNvPr id="241668" name="Picture 4"/>
          <p:cNvPicPr>
            <a:picLocks noChangeAspect="1" noChangeArrowheads="1"/>
          </p:cNvPicPr>
          <p:nvPr/>
        </p:nvPicPr>
        <p:blipFill>
          <a:blip r:embed="rId3" cstate="print"/>
          <a:srcRect/>
          <a:stretch>
            <a:fillRect/>
          </a:stretch>
        </p:blipFill>
        <p:spPr bwMode="auto">
          <a:xfrm>
            <a:off x="611560" y="2492896"/>
            <a:ext cx="7668344" cy="3960440"/>
          </a:xfrm>
          <a:prstGeom prst="rect">
            <a:avLst/>
          </a:prstGeom>
          <a:noFill/>
          <a:ln w="9525">
            <a:noFill/>
            <a:miter lim="800000"/>
            <a:headEnd/>
            <a:tailEnd/>
          </a:ln>
        </p:spPr>
      </p:pic>
      <p:sp>
        <p:nvSpPr>
          <p:cNvPr id="241669" name="Text Box 5"/>
          <p:cNvSpPr txBox="1">
            <a:spLocks noChangeArrowheads="1"/>
          </p:cNvSpPr>
          <p:nvPr/>
        </p:nvSpPr>
        <p:spPr bwMode="auto">
          <a:xfrm>
            <a:off x="6084168" y="1700808"/>
            <a:ext cx="2825750" cy="822325"/>
          </a:xfrm>
          <a:prstGeom prst="rect">
            <a:avLst/>
          </a:prstGeom>
          <a:noFill/>
          <a:ln w="9525">
            <a:noFill/>
            <a:miter lim="800000"/>
            <a:headEnd/>
            <a:tailEnd/>
          </a:ln>
          <a:effectLst/>
        </p:spPr>
        <p:txBody>
          <a:bodyPr wrap="none">
            <a:spAutoFit/>
          </a:bodyPr>
          <a:lstStyle/>
          <a:p>
            <a:r>
              <a:rPr lang="fr-FR" sz="1200" dirty="0">
                <a:solidFill>
                  <a:srgbClr val="CC0099"/>
                </a:solidFill>
                <a:latin typeface="Times New Roman" pitchFamily="18" charset="0"/>
              </a:rPr>
              <a:t>A. </a:t>
            </a:r>
            <a:r>
              <a:rPr lang="fr-FR" sz="1200" dirty="0" err="1">
                <a:solidFill>
                  <a:srgbClr val="CC0099"/>
                </a:solidFill>
                <a:latin typeface="Times New Roman" pitchFamily="18" charset="0"/>
              </a:rPr>
              <a:t>Arima</a:t>
            </a:r>
            <a:r>
              <a:rPr lang="fr-FR" sz="1200" dirty="0">
                <a:solidFill>
                  <a:srgbClr val="CC0099"/>
                </a:solidFill>
                <a:latin typeface="Times New Roman" pitchFamily="18" charset="0"/>
              </a:rPr>
              <a:t> &amp; F. </a:t>
            </a:r>
            <a:r>
              <a:rPr lang="fr-FR" sz="1200" dirty="0" err="1">
                <a:solidFill>
                  <a:srgbClr val="CC0099"/>
                </a:solidFill>
                <a:latin typeface="Times New Roman" pitchFamily="18" charset="0"/>
              </a:rPr>
              <a:t>Iachello</a:t>
            </a:r>
            <a:r>
              <a:rPr lang="fr-FR" sz="1200" dirty="0">
                <a:solidFill>
                  <a:srgbClr val="CC0099"/>
                </a:solidFill>
                <a:latin typeface="Times New Roman" pitchFamily="18" charset="0"/>
              </a:rPr>
              <a:t>,</a:t>
            </a:r>
          </a:p>
          <a:p>
            <a:r>
              <a:rPr lang="fr-FR" sz="1200" dirty="0">
                <a:solidFill>
                  <a:srgbClr val="CC0099"/>
                </a:solidFill>
                <a:latin typeface="Times New Roman" pitchFamily="18" charset="0"/>
              </a:rPr>
              <a:t>   Ann. Phys. (NY) </a:t>
            </a:r>
            <a:r>
              <a:rPr lang="fr-FR" sz="1200" b="1" dirty="0">
                <a:solidFill>
                  <a:srgbClr val="CC0099"/>
                </a:solidFill>
                <a:latin typeface="Times New Roman" pitchFamily="18" charset="0"/>
              </a:rPr>
              <a:t>111</a:t>
            </a:r>
            <a:r>
              <a:rPr lang="fr-FR" sz="1200" dirty="0">
                <a:solidFill>
                  <a:srgbClr val="CC0099"/>
                </a:solidFill>
                <a:latin typeface="Times New Roman" pitchFamily="18" charset="0"/>
              </a:rPr>
              <a:t> (1978) 201</a:t>
            </a:r>
          </a:p>
          <a:p>
            <a:r>
              <a:rPr lang="fr-FR" sz="1200" dirty="0">
                <a:solidFill>
                  <a:srgbClr val="CC0099"/>
                </a:solidFill>
                <a:latin typeface="Times New Roman" pitchFamily="18" charset="0"/>
              </a:rPr>
              <a:t>A. Bohr &amp; B.R. Mottelson, Dan. </a:t>
            </a:r>
            <a:r>
              <a:rPr lang="fr-FR" sz="1200" dirty="0" err="1">
                <a:solidFill>
                  <a:srgbClr val="CC0099"/>
                </a:solidFill>
                <a:latin typeface="Times New Roman" pitchFamily="18" charset="0"/>
              </a:rPr>
              <a:t>Vid</a:t>
            </a:r>
            <a:r>
              <a:rPr lang="fr-FR" sz="1200" dirty="0">
                <a:solidFill>
                  <a:srgbClr val="CC0099"/>
                </a:solidFill>
                <a:latin typeface="Times New Roman" pitchFamily="18" charset="0"/>
              </a:rPr>
              <a:t>.</a:t>
            </a:r>
          </a:p>
          <a:p>
            <a:r>
              <a:rPr lang="fr-FR" sz="1200" dirty="0">
                <a:solidFill>
                  <a:srgbClr val="CC0099"/>
                </a:solidFill>
                <a:latin typeface="Times New Roman" pitchFamily="18" charset="0"/>
              </a:rPr>
              <a:t>   </a:t>
            </a:r>
            <a:r>
              <a:rPr lang="fr-FR" sz="1200" dirty="0" err="1">
                <a:solidFill>
                  <a:srgbClr val="CC0099"/>
                </a:solidFill>
                <a:latin typeface="Times New Roman" pitchFamily="18" charset="0"/>
              </a:rPr>
              <a:t>Selsk</a:t>
            </a:r>
            <a:r>
              <a:rPr lang="fr-FR" sz="1200" dirty="0">
                <a:solidFill>
                  <a:srgbClr val="CC0099"/>
                </a:solidFill>
                <a:latin typeface="Times New Roman" pitchFamily="18" charset="0"/>
              </a:rPr>
              <a:t>. Mat.-Fys. </a:t>
            </a:r>
            <a:r>
              <a:rPr lang="fr-FR" sz="1200" dirty="0" err="1">
                <a:solidFill>
                  <a:srgbClr val="CC0099"/>
                </a:solidFill>
                <a:latin typeface="Times New Roman" pitchFamily="18" charset="0"/>
              </a:rPr>
              <a:t>Medd</a:t>
            </a:r>
            <a:r>
              <a:rPr lang="fr-FR" sz="1200" dirty="0">
                <a:solidFill>
                  <a:srgbClr val="CC0099"/>
                </a:solidFill>
                <a:latin typeface="Times New Roman" pitchFamily="18" charset="0"/>
              </a:rPr>
              <a:t>. </a:t>
            </a:r>
            <a:r>
              <a:rPr lang="fr-FR" sz="1200" b="1" dirty="0">
                <a:solidFill>
                  <a:srgbClr val="CC0099"/>
                </a:solidFill>
                <a:latin typeface="Times New Roman" pitchFamily="18" charset="0"/>
              </a:rPr>
              <a:t>27</a:t>
            </a:r>
            <a:r>
              <a:rPr lang="fr-FR" sz="1200" dirty="0">
                <a:solidFill>
                  <a:srgbClr val="CC0099"/>
                </a:solidFill>
                <a:latin typeface="Times New Roman" pitchFamily="18" charset="0"/>
              </a:rPr>
              <a:t> (1953) No 16</a:t>
            </a:r>
            <a:endParaRPr lang="fr-FR" dirty="0">
              <a:latin typeface="Times New Roman" pitchFamily="18" charset="0"/>
            </a:endParaRPr>
          </a:p>
        </p:txBody>
      </p:sp>
      <p:sp>
        <p:nvSpPr>
          <p:cNvPr id="8" name="Slide Number Placeholder 7"/>
          <p:cNvSpPr>
            <a:spLocks noGrp="1"/>
          </p:cNvSpPr>
          <p:nvPr>
            <p:ph type="sldNum" sz="quarter" idx="11"/>
          </p:nvPr>
        </p:nvSpPr>
        <p:spPr/>
        <p:txBody>
          <a:bodyPr/>
          <a:lstStyle/>
          <a:p>
            <a:fld id="{D82B9CA3-9066-4CA6-8E60-DAB13697FB5A}" type="slidenum">
              <a:rPr lang="en-GB" smtClean="0"/>
              <a:pPr/>
              <a:t>20</a:t>
            </a:fld>
            <a:endParaRPr lang="en-GB"/>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76200"/>
            <a:ext cx="8964488" cy="6089104"/>
          </a:xfrm>
        </p:spPr>
        <p:txBody>
          <a:bodyPr/>
          <a:lstStyle/>
          <a:p>
            <a:br>
              <a:rPr lang="en-GB" sz="2800" b="1" dirty="0">
                <a:solidFill>
                  <a:srgbClr val="FF0000"/>
                </a:solidFill>
                <a:latin typeface="+mj-lt"/>
                <a:ea typeface="+mj-ea"/>
                <a:cs typeface="+mj-cs"/>
              </a:rPr>
            </a:br>
            <a:r>
              <a:rPr lang="en-GB" sz="2800" b="1" dirty="0">
                <a:solidFill>
                  <a:srgbClr val="FF0000"/>
                </a:solidFill>
                <a:latin typeface="+mj-lt"/>
                <a:ea typeface="+mj-ea"/>
                <a:cs typeface="+mj-cs"/>
              </a:rPr>
              <a:t>The features of the SU(3) limit: </a:t>
            </a:r>
            <a:br>
              <a:rPr lang="en-GB" sz="2800" b="1" dirty="0">
                <a:solidFill>
                  <a:srgbClr val="FF0000"/>
                </a:solidFill>
                <a:latin typeface="+mj-lt"/>
                <a:ea typeface="+mj-ea"/>
                <a:cs typeface="+mj-cs"/>
              </a:rPr>
            </a:br>
            <a:r>
              <a:rPr lang="en-GB" sz="1600" b="1" dirty="0">
                <a:solidFill>
                  <a:srgbClr val="7030A0"/>
                </a:solidFill>
                <a:latin typeface="+mj-lt"/>
                <a:ea typeface="+mj-ea"/>
                <a:cs typeface="+mj-cs"/>
              </a:rPr>
              <a:t>[</a:t>
            </a:r>
            <a:r>
              <a:rPr lang="en-GB" sz="1600" b="1" dirty="0" err="1">
                <a:solidFill>
                  <a:srgbClr val="7030A0"/>
                </a:solidFill>
                <a:latin typeface="+mj-lt"/>
                <a:ea typeface="+mj-ea"/>
                <a:cs typeface="+mj-cs"/>
              </a:rPr>
              <a:t>Iachello</a:t>
            </a:r>
            <a:r>
              <a:rPr lang="en-GB" sz="1600" b="1" dirty="0">
                <a:solidFill>
                  <a:srgbClr val="7030A0"/>
                </a:solidFill>
                <a:latin typeface="+mj-lt"/>
                <a:ea typeface="+mj-ea"/>
                <a:cs typeface="+mj-cs"/>
              </a:rPr>
              <a:t> &amp; </a:t>
            </a:r>
            <a:r>
              <a:rPr lang="en-GB" sz="1600" b="1" dirty="0" err="1">
                <a:solidFill>
                  <a:srgbClr val="7030A0"/>
                </a:solidFill>
                <a:latin typeface="+mj-lt"/>
                <a:ea typeface="+mj-ea"/>
                <a:cs typeface="+mj-cs"/>
              </a:rPr>
              <a:t>Arima</a:t>
            </a:r>
            <a:r>
              <a:rPr lang="en-GB" sz="1600" b="1" dirty="0">
                <a:solidFill>
                  <a:srgbClr val="7030A0"/>
                </a:solidFill>
                <a:latin typeface="+mj-lt"/>
                <a:ea typeface="+mj-ea"/>
                <a:cs typeface="+mj-cs"/>
              </a:rPr>
              <a:t> (1987) and (1978)]</a:t>
            </a:r>
            <a:br>
              <a:rPr lang="en-GB" sz="1600" dirty="0">
                <a:solidFill>
                  <a:srgbClr val="7030A0"/>
                </a:solidFill>
                <a:latin typeface="+mj-lt"/>
                <a:ea typeface="+mj-ea"/>
                <a:cs typeface="+mj-cs"/>
              </a:rPr>
            </a:br>
            <a:r>
              <a:rPr lang="en-GB" sz="1600" dirty="0">
                <a:solidFill>
                  <a:srgbClr val="7030A0"/>
                </a:solidFill>
                <a:latin typeface="+mj-lt"/>
                <a:ea typeface="+mj-ea"/>
                <a:cs typeface="+mj-cs"/>
              </a:rPr>
              <a:t> </a:t>
            </a:r>
            <a:br>
              <a:rPr lang="en-GB" sz="2000" dirty="0">
                <a:solidFill>
                  <a:schemeClr val="tx2"/>
                </a:solidFill>
                <a:latin typeface="+mj-lt"/>
                <a:ea typeface="+mj-ea"/>
                <a:cs typeface="+mj-cs"/>
              </a:rPr>
            </a:br>
            <a:r>
              <a:rPr lang="en-GB" sz="2200" b="1" dirty="0">
                <a:solidFill>
                  <a:schemeClr val="tx2"/>
                </a:solidFill>
                <a:latin typeface="+mj-lt"/>
                <a:ea typeface="+mj-ea"/>
                <a:cs typeface="+mj-cs"/>
              </a:rPr>
              <a:t>A) </a:t>
            </a:r>
            <a:r>
              <a:rPr lang="en-GB" sz="2200" dirty="0">
                <a:solidFill>
                  <a:schemeClr val="tx2"/>
                </a:solidFill>
                <a:latin typeface="Times New Roman" pitchFamily="18" charset="0"/>
                <a:cs typeface="Times New Roman" pitchFamily="18" charset="0"/>
              </a:rPr>
              <a:t>The energy ratio </a:t>
            </a:r>
            <a:r>
              <a:rPr lang="en-GB" sz="2200" b="1" i="1" dirty="0">
                <a:solidFill>
                  <a:schemeClr val="tx2"/>
                </a:solidFill>
                <a:latin typeface="Times New Roman" pitchFamily="18" charset="0"/>
                <a:cs typeface="Times New Roman" pitchFamily="18" charset="0"/>
              </a:rPr>
              <a:t>R</a:t>
            </a:r>
            <a:r>
              <a:rPr lang="en-GB" sz="2200" b="1" i="1" baseline="-25000" dirty="0">
                <a:solidFill>
                  <a:schemeClr val="tx2"/>
                </a:solidFill>
                <a:latin typeface="Times New Roman" pitchFamily="18" charset="0"/>
                <a:cs typeface="Times New Roman" pitchFamily="18" charset="0"/>
              </a:rPr>
              <a:t>42</a:t>
            </a:r>
            <a:r>
              <a:rPr lang="en-GB" sz="2200" b="1" i="1" dirty="0">
                <a:solidFill>
                  <a:schemeClr val="tx2"/>
                </a:solidFill>
                <a:latin typeface="Times New Roman" pitchFamily="18" charset="0"/>
                <a:cs typeface="Times New Roman" pitchFamily="18" charset="0"/>
              </a:rPr>
              <a:t> = 10/3.</a:t>
            </a:r>
            <a:br>
              <a:rPr lang="en-GB" sz="2200" dirty="0">
                <a:solidFill>
                  <a:schemeClr val="tx2"/>
                </a:solidFill>
                <a:latin typeface="Times New Roman" pitchFamily="18" charset="0"/>
                <a:cs typeface="Times New Roman" pitchFamily="18" charset="0"/>
              </a:rPr>
            </a:br>
            <a:r>
              <a:rPr lang="en-GB" sz="2200" b="1" dirty="0">
                <a:solidFill>
                  <a:schemeClr val="tx2"/>
                </a:solidFill>
                <a:latin typeface="Times New Roman" pitchFamily="18" charset="0"/>
                <a:cs typeface="Times New Roman" pitchFamily="18" charset="0"/>
              </a:rPr>
              <a:t>B) </a:t>
            </a:r>
            <a:r>
              <a:rPr lang="en-GB" sz="2200" dirty="0">
                <a:solidFill>
                  <a:schemeClr val="tx2"/>
                </a:solidFill>
                <a:latin typeface="Times New Roman" pitchFamily="18" charset="0"/>
                <a:cs typeface="Times New Roman" pitchFamily="18" charset="0"/>
              </a:rPr>
              <a:t>The energy gap between the two neighbouring levels of the ground state rotational band and the </a:t>
            </a:r>
            <a:r>
              <a:rPr lang="en-GB" sz="2200" i="1" dirty="0">
                <a:solidFill>
                  <a:schemeClr val="tx2"/>
                </a:solidFill>
                <a:latin typeface="Times New Roman" pitchFamily="18" charset="0"/>
                <a:cs typeface="Times New Roman" pitchFamily="18" charset="0"/>
              </a:rPr>
              <a:t>β</a:t>
            </a:r>
            <a:r>
              <a:rPr lang="en-GB" sz="2200" dirty="0">
                <a:solidFill>
                  <a:schemeClr val="tx2"/>
                </a:solidFill>
                <a:latin typeface="Times New Roman" pitchFamily="18" charset="0"/>
                <a:cs typeface="Times New Roman" pitchFamily="18" charset="0"/>
              </a:rPr>
              <a:t>-vibrational band remains consistent.</a:t>
            </a:r>
            <a:br>
              <a:rPr lang="en-GB" sz="2200" dirty="0">
                <a:solidFill>
                  <a:schemeClr val="tx2"/>
                </a:solidFill>
                <a:latin typeface="Times New Roman" pitchFamily="18" charset="0"/>
                <a:cs typeface="Times New Roman" pitchFamily="18" charset="0"/>
              </a:rPr>
            </a:br>
            <a:r>
              <a:rPr lang="en-GB" sz="2200" b="1" dirty="0">
                <a:solidFill>
                  <a:schemeClr val="tx2"/>
                </a:solidFill>
                <a:latin typeface="Times New Roman" pitchFamily="18" charset="0"/>
                <a:cs typeface="Times New Roman" pitchFamily="18" charset="0"/>
              </a:rPr>
              <a:t>C) </a:t>
            </a:r>
            <a:r>
              <a:rPr lang="en-GB" sz="2200" dirty="0">
                <a:solidFill>
                  <a:schemeClr val="tx2"/>
                </a:solidFill>
                <a:latin typeface="Times New Roman" pitchFamily="18" charset="0"/>
                <a:cs typeface="Times New Roman" pitchFamily="18" charset="0"/>
              </a:rPr>
              <a:t>The energy levels of states with identical spin values (I) are equivalent for both the </a:t>
            </a:r>
            <a:r>
              <a:rPr lang="en-GB" sz="2200" i="1" dirty="0">
                <a:solidFill>
                  <a:schemeClr val="tx2"/>
                </a:solidFill>
                <a:latin typeface="Times New Roman" pitchFamily="18" charset="0"/>
                <a:cs typeface="Times New Roman" pitchFamily="18" charset="0"/>
              </a:rPr>
              <a:t>γ</a:t>
            </a:r>
            <a:r>
              <a:rPr lang="en-GB" sz="2200" dirty="0">
                <a:solidFill>
                  <a:schemeClr val="tx2"/>
                </a:solidFill>
                <a:latin typeface="Times New Roman" pitchFamily="18" charset="0"/>
                <a:cs typeface="Times New Roman" pitchFamily="18" charset="0"/>
              </a:rPr>
              <a:t>-vibrational and </a:t>
            </a:r>
            <a:r>
              <a:rPr lang="en-GB" sz="2200" i="1" dirty="0">
                <a:solidFill>
                  <a:schemeClr val="tx2"/>
                </a:solidFill>
                <a:latin typeface="Times New Roman" pitchFamily="18" charset="0"/>
                <a:cs typeface="Times New Roman" pitchFamily="18" charset="0"/>
              </a:rPr>
              <a:t>β</a:t>
            </a:r>
            <a:r>
              <a:rPr lang="en-GB" sz="2200" dirty="0">
                <a:solidFill>
                  <a:schemeClr val="tx2"/>
                </a:solidFill>
                <a:latin typeface="Times New Roman" pitchFamily="18" charset="0"/>
                <a:cs typeface="Times New Roman" pitchFamily="18" charset="0"/>
              </a:rPr>
              <a:t>-vibrational bands. This means that these </a:t>
            </a:r>
            <a:r>
              <a:rPr lang="el-GR" sz="2200" i="1" dirty="0">
                <a:solidFill>
                  <a:schemeClr val="tx2"/>
                </a:solidFill>
                <a:latin typeface="Times New Roman" pitchFamily="18" charset="0"/>
                <a:cs typeface="Times New Roman" pitchFamily="18" charset="0"/>
              </a:rPr>
              <a:t>γ</a:t>
            </a:r>
            <a:r>
              <a:rPr lang="en-GB" sz="2200" i="1" dirty="0">
                <a:solidFill>
                  <a:schemeClr val="tx2"/>
                </a:solidFill>
                <a:latin typeface="Times New Roman" pitchFamily="18" charset="0"/>
                <a:cs typeface="Times New Roman" pitchFamily="18" charset="0"/>
              </a:rPr>
              <a:t>-</a:t>
            </a:r>
            <a:r>
              <a:rPr lang="en-GB" sz="2200" dirty="0">
                <a:solidFill>
                  <a:schemeClr val="tx2"/>
                </a:solidFill>
                <a:latin typeface="Times New Roman" pitchFamily="18" charset="0"/>
                <a:cs typeface="Times New Roman" pitchFamily="18" charset="0"/>
              </a:rPr>
              <a:t> and </a:t>
            </a:r>
            <a:r>
              <a:rPr lang="el-GR" sz="2200" i="1" dirty="0">
                <a:solidFill>
                  <a:schemeClr val="tx2"/>
                </a:solidFill>
                <a:latin typeface="Times New Roman" pitchFamily="18" charset="0"/>
                <a:cs typeface="Times New Roman" pitchFamily="18" charset="0"/>
              </a:rPr>
              <a:t>β</a:t>
            </a:r>
            <a:r>
              <a:rPr lang="en-GB" sz="2200" i="1" dirty="0">
                <a:solidFill>
                  <a:schemeClr val="tx2"/>
                </a:solidFill>
                <a:latin typeface="Times New Roman" pitchFamily="18" charset="0"/>
                <a:cs typeface="Times New Roman" pitchFamily="18" charset="0"/>
              </a:rPr>
              <a:t>-</a:t>
            </a:r>
            <a:r>
              <a:rPr lang="en-GB" sz="2200" dirty="0">
                <a:solidFill>
                  <a:schemeClr val="tx2"/>
                </a:solidFill>
                <a:latin typeface="Times New Roman" pitchFamily="18" charset="0"/>
                <a:cs typeface="Times New Roman" pitchFamily="18" charset="0"/>
              </a:rPr>
              <a:t> bands exhibit degeneracy for the same spin states.</a:t>
            </a:r>
            <a:br>
              <a:rPr lang="en-GB" sz="2200" dirty="0">
                <a:solidFill>
                  <a:schemeClr val="tx2"/>
                </a:solidFill>
                <a:latin typeface="Times New Roman" pitchFamily="18" charset="0"/>
                <a:cs typeface="Times New Roman" pitchFamily="18" charset="0"/>
              </a:rPr>
            </a:br>
            <a:r>
              <a:rPr lang="en-GB" sz="2200" b="1" dirty="0">
                <a:solidFill>
                  <a:schemeClr val="tx2"/>
                </a:solidFill>
                <a:latin typeface="Times New Roman" pitchFamily="18" charset="0"/>
                <a:cs typeface="Times New Roman" pitchFamily="18" charset="0"/>
              </a:rPr>
              <a:t>D) </a:t>
            </a:r>
            <a:r>
              <a:rPr lang="en-GB" sz="2200" dirty="0">
                <a:solidFill>
                  <a:schemeClr val="tx2"/>
                </a:solidFill>
                <a:latin typeface="Times New Roman" pitchFamily="18" charset="0"/>
                <a:cs typeface="Times New Roman" pitchFamily="18" charset="0"/>
              </a:rPr>
              <a:t>There exist many bands with different properties: the ground state rotational (</a:t>
            </a:r>
            <a:r>
              <a:rPr lang="en-GB" sz="2200" i="1" dirty="0">
                <a:solidFill>
                  <a:schemeClr val="tx2"/>
                </a:solidFill>
                <a:latin typeface="Times New Roman" pitchFamily="18" charset="0"/>
                <a:cs typeface="Times New Roman" pitchFamily="18" charset="0"/>
              </a:rPr>
              <a:t>g</a:t>
            </a:r>
            <a:r>
              <a:rPr lang="en-GB" sz="2200" dirty="0">
                <a:solidFill>
                  <a:schemeClr val="tx2"/>
                </a:solidFill>
                <a:latin typeface="Times New Roman" pitchFamily="18" charset="0"/>
                <a:cs typeface="Times New Roman" pitchFamily="18" charset="0"/>
              </a:rPr>
              <a:t>-)band with </a:t>
            </a:r>
            <a:r>
              <a:rPr lang="en-GB" sz="2200" dirty="0" err="1">
                <a:solidFill>
                  <a:schemeClr val="tx2"/>
                </a:solidFill>
                <a:latin typeface="Times New Roman" pitchFamily="18" charset="0"/>
                <a:cs typeface="Times New Roman" pitchFamily="18" charset="0"/>
              </a:rPr>
              <a:t>K</a:t>
            </a:r>
            <a:r>
              <a:rPr lang="en-GB" sz="2200" baseline="30000" dirty="0" err="1">
                <a:solidFill>
                  <a:schemeClr val="tx2"/>
                </a:solidFill>
                <a:latin typeface="Times New Roman" pitchFamily="18" charset="0"/>
                <a:cs typeface="Times New Roman" pitchFamily="18" charset="0"/>
              </a:rPr>
              <a:t>π</a:t>
            </a:r>
            <a:r>
              <a:rPr lang="en-GB" sz="2200" dirty="0">
                <a:solidFill>
                  <a:schemeClr val="tx2"/>
                </a:solidFill>
                <a:latin typeface="Times New Roman" pitchFamily="18" charset="0"/>
                <a:cs typeface="Times New Roman" pitchFamily="18" charset="0"/>
              </a:rPr>
              <a:t> =0</a:t>
            </a:r>
            <a:r>
              <a:rPr lang="en-GB" sz="2200" baseline="-25000" dirty="0">
                <a:solidFill>
                  <a:schemeClr val="tx2"/>
                </a:solidFill>
                <a:latin typeface="Times New Roman" pitchFamily="18" charset="0"/>
                <a:cs typeface="Times New Roman" pitchFamily="18" charset="0"/>
              </a:rPr>
              <a:t>1</a:t>
            </a:r>
            <a:r>
              <a:rPr lang="en-GB" sz="2200" baseline="30000" dirty="0">
                <a:solidFill>
                  <a:schemeClr val="tx2"/>
                </a:solidFill>
                <a:latin typeface="Times New Roman" pitchFamily="18" charset="0"/>
                <a:cs typeface="Times New Roman" pitchFamily="18" charset="0"/>
              </a:rPr>
              <a:t>+</a:t>
            </a:r>
            <a:r>
              <a:rPr lang="en-GB" sz="2200" dirty="0">
                <a:solidFill>
                  <a:schemeClr val="tx2"/>
                </a:solidFill>
                <a:latin typeface="Times New Roman" pitchFamily="18" charset="0"/>
                <a:cs typeface="Times New Roman" pitchFamily="18" charset="0"/>
              </a:rPr>
              <a:t>, the </a:t>
            </a:r>
            <a:r>
              <a:rPr lang="en-GB" sz="2200" i="1" dirty="0">
                <a:solidFill>
                  <a:schemeClr val="tx2"/>
                </a:solidFill>
                <a:latin typeface="Times New Roman" pitchFamily="18" charset="0"/>
                <a:cs typeface="Times New Roman" pitchFamily="18" charset="0"/>
              </a:rPr>
              <a:t>β</a:t>
            </a:r>
            <a:r>
              <a:rPr lang="en-GB" sz="2200" dirty="0">
                <a:solidFill>
                  <a:schemeClr val="tx2"/>
                </a:solidFill>
                <a:latin typeface="Times New Roman" pitchFamily="18" charset="0"/>
                <a:cs typeface="Times New Roman" pitchFamily="18" charset="0"/>
              </a:rPr>
              <a:t>-vibrational band with </a:t>
            </a:r>
            <a:r>
              <a:rPr lang="en-GB" sz="2200" dirty="0" err="1">
                <a:solidFill>
                  <a:schemeClr val="tx2"/>
                </a:solidFill>
                <a:latin typeface="Times New Roman" pitchFamily="18" charset="0"/>
                <a:cs typeface="Times New Roman" pitchFamily="18" charset="0"/>
              </a:rPr>
              <a:t>K</a:t>
            </a:r>
            <a:r>
              <a:rPr lang="en-GB" sz="2200" baseline="30000" dirty="0" err="1">
                <a:solidFill>
                  <a:schemeClr val="tx2"/>
                </a:solidFill>
                <a:latin typeface="Times New Roman" pitchFamily="18" charset="0"/>
                <a:cs typeface="Times New Roman" pitchFamily="18" charset="0"/>
              </a:rPr>
              <a:t>π</a:t>
            </a:r>
            <a:r>
              <a:rPr lang="en-GB" sz="2200" dirty="0">
                <a:solidFill>
                  <a:schemeClr val="tx2"/>
                </a:solidFill>
                <a:latin typeface="Times New Roman" pitchFamily="18" charset="0"/>
                <a:cs typeface="Times New Roman" pitchFamily="18" charset="0"/>
              </a:rPr>
              <a:t> =0</a:t>
            </a:r>
            <a:r>
              <a:rPr lang="en-GB" sz="2200" baseline="-25000" dirty="0">
                <a:solidFill>
                  <a:schemeClr val="tx2"/>
                </a:solidFill>
                <a:latin typeface="Times New Roman" pitchFamily="18" charset="0"/>
                <a:cs typeface="Times New Roman" pitchFamily="18" charset="0"/>
              </a:rPr>
              <a:t>2</a:t>
            </a:r>
            <a:r>
              <a:rPr lang="en-GB" sz="2200" baseline="30000" dirty="0">
                <a:solidFill>
                  <a:schemeClr val="tx2"/>
                </a:solidFill>
                <a:latin typeface="Times New Roman" pitchFamily="18" charset="0"/>
                <a:cs typeface="Times New Roman" pitchFamily="18" charset="0"/>
              </a:rPr>
              <a:t>+</a:t>
            </a:r>
            <a:r>
              <a:rPr lang="en-GB" sz="2200" dirty="0">
                <a:solidFill>
                  <a:schemeClr val="tx2"/>
                </a:solidFill>
                <a:latin typeface="Times New Roman" pitchFamily="18" charset="0"/>
                <a:cs typeface="Times New Roman" pitchFamily="18" charset="0"/>
              </a:rPr>
              <a:t>, the </a:t>
            </a:r>
            <a:r>
              <a:rPr lang="en-GB" sz="2200" i="1" dirty="0">
                <a:solidFill>
                  <a:schemeClr val="tx2"/>
                </a:solidFill>
                <a:latin typeface="Times New Roman" pitchFamily="18" charset="0"/>
                <a:cs typeface="Times New Roman" pitchFamily="18" charset="0"/>
              </a:rPr>
              <a:t>γ</a:t>
            </a:r>
            <a:r>
              <a:rPr lang="en-GB" sz="2200" dirty="0">
                <a:solidFill>
                  <a:schemeClr val="tx2"/>
                </a:solidFill>
                <a:latin typeface="Times New Roman" pitchFamily="18" charset="0"/>
                <a:cs typeface="Times New Roman" pitchFamily="18" charset="0"/>
              </a:rPr>
              <a:t>-vibrational band with </a:t>
            </a:r>
            <a:r>
              <a:rPr lang="en-GB" sz="2200" dirty="0" err="1">
                <a:solidFill>
                  <a:schemeClr val="tx2"/>
                </a:solidFill>
                <a:latin typeface="Times New Roman" pitchFamily="18" charset="0"/>
                <a:cs typeface="Times New Roman" pitchFamily="18" charset="0"/>
              </a:rPr>
              <a:t>K</a:t>
            </a:r>
            <a:r>
              <a:rPr lang="en-GB" sz="2200" baseline="30000" dirty="0" err="1">
                <a:solidFill>
                  <a:schemeClr val="tx2"/>
                </a:solidFill>
                <a:latin typeface="Times New Roman" pitchFamily="18" charset="0"/>
                <a:cs typeface="Times New Roman" pitchFamily="18" charset="0"/>
              </a:rPr>
              <a:t>π</a:t>
            </a:r>
            <a:r>
              <a:rPr lang="en-GB" sz="2200" dirty="0">
                <a:solidFill>
                  <a:schemeClr val="tx2"/>
                </a:solidFill>
                <a:latin typeface="Times New Roman" pitchFamily="18" charset="0"/>
                <a:cs typeface="Times New Roman" pitchFamily="18" charset="0"/>
              </a:rPr>
              <a:t> =2</a:t>
            </a:r>
            <a:r>
              <a:rPr lang="en-GB" sz="2200" baseline="-25000" dirty="0">
                <a:solidFill>
                  <a:schemeClr val="tx2"/>
                </a:solidFill>
                <a:latin typeface="Times New Roman" pitchFamily="18" charset="0"/>
                <a:cs typeface="Times New Roman" pitchFamily="18" charset="0"/>
              </a:rPr>
              <a:t>1</a:t>
            </a:r>
            <a:r>
              <a:rPr lang="en-GB" sz="2200" baseline="30000" dirty="0">
                <a:solidFill>
                  <a:schemeClr val="tx2"/>
                </a:solidFill>
                <a:latin typeface="Times New Roman" pitchFamily="18" charset="0"/>
                <a:cs typeface="Times New Roman" pitchFamily="18" charset="0"/>
              </a:rPr>
              <a:t>+</a:t>
            </a:r>
            <a:r>
              <a:rPr lang="en-GB" sz="2200" dirty="0">
                <a:solidFill>
                  <a:schemeClr val="tx2"/>
                </a:solidFill>
                <a:latin typeface="Times New Roman" pitchFamily="18" charset="0"/>
                <a:cs typeface="Times New Roman" pitchFamily="18" charset="0"/>
              </a:rPr>
              <a:t>, the </a:t>
            </a:r>
            <a:r>
              <a:rPr lang="en-GB" sz="2200" i="1" dirty="0">
                <a:solidFill>
                  <a:schemeClr val="tx2"/>
                </a:solidFill>
                <a:latin typeface="Times New Roman" pitchFamily="18" charset="0"/>
                <a:cs typeface="Times New Roman" pitchFamily="18" charset="0"/>
              </a:rPr>
              <a:t>β</a:t>
            </a:r>
            <a:r>
              <a:rPr lang="en-GB" sz="2200" i="1" dirty="0">
                <a:solidFill>
                  <a:schemeClr val="tx2"/>
                </a:solidFill>
                <a:latin typeface="Times New Roman"/>
                <a:cs typeface="Times New Roman"/>
              </a:rPr>
              <a:t>2</a:t>
            </a:r>
            <a:r>
              <a:rPr lang="en-GB" sz="2200" dirty="0">
                <a:solidFill>
                  <a:schemeClr val="tx2"/>
                </a:solidFill>
                <a:latin typeface="Times New Roman" pitchFamily="18" charset="0"/>
                <a:cs typeface="Times New Roman" pitchFamily="18" charset="0"/>
              </a:rPr>
              <a:t>-vibrational band with </a:t>
            </a:r>
            <a:r>
              <a:rPr lang="en-GB" sz="2200" dirty="0" err="1">
                <a:solidFill>
                  <a:schemeClr val="tx2"/>
                </a:solidFill>
                <a:latin typeface="Times New Roman" pitchFamily="18" charset="0"/>
                <a:cs typeface="Times New Roman" pitchFamily="18" charset="0"/>
              </a:rPr>
              <a:t>K</a:t>
            </a:r>
            <a:r>
              <a:rPr lang="en-GB" sz="2200" baseline="30000" dirty="0" err="1">
                <a:solidFill>
                  <a:schemeClr val="tx2"/>
                </a:solidFill>
                <a:latin typeface="Times New Roman" pitchFamily="18" charset="0"/>
                <a:cs typeface="Times New Roman" pitchFamily="18" charset="0"/>
              </a:rPr>
              <a:t>π</a:t>
            </a:r>
            <a:r>
              <a:rPr lang="en-GB" sz="2200" dirty="0">
                <a:solidFill>
                  <a:schemeClr val="tx2"/>
                </a:solidFill>
                <a:latin typeface="Times New Roman" pitchFamily="18" charset="0"/>
                <a:cs typeface="Times New Roman" pitchFamily="18" charset="0"/>
              </a:rPr>
              <a:t> =0</a:t>
            </a:r>
            <a:r>
              <a:rPr lang="en-GB" sz="2200" baseline="-25000" dirty="0">
                <a:solidFill>
                  <a:schemeClr val="tx2"/>
                </a:solidFill>
                <a:latin typeface="Times New Roman" pitchFamily="18" charset="0"/>
                <a:cs typeface="Times New Roman" pitchFamily="18" charset="0"/>
              </a:rPr>
              <a:t>3</a:t>
            </a:r>
            <a:r>
              <a:rPr lang="en-GB" sz="2200" baseline="30000" dirty="0">
                <a:solidFill>
                  <a:schemeClr val="tx2"/>
                </a:solidFill>
                <a:latin typeface="Times New Roman" pitchFamily="18" charset="0"/>
                <a:cs typeface="Times New Roman" pitchFamily="18" charset="0"/>
              </a:rPr>
              <a:t>+</a:t>
            </a:r>
            <a:r>
              <a:rPr lang="en-GB" sz="2200" dirty="0">
                <a:solidFill>
                  <a:schemeClr val="tx2"/>
                </a:solidFill>
                <a:latin typeface="Times New Roman" pitchFamily="18" charset="0"/>
                <a:cs typeface="Times New Roman" pitchFamily="18" charset="0"/>
              </a:rPr>
              <a:t>, the </a:t>
            </a:r>
            <a:r>
              <a:rPr lang="el-GR" sz="2200" i="1" dirty="0">
                <a:solidFill>
                  <a:schemeClr val="tx2"/>
                </a:solidFill>
                <a:latin typeface="Times New Roman"/>
                <a:cs typeface="Times New Roman"/>
              </a:rPr>
              <a:t>β</a:t>
            </a:r>
            <a:r>
              <a:rPr lang="en-GB" sz="2200" i="1" dirty="0">
                <a:solidFill>
                  <a:schemeClr val="tx2"/>
                </a:solidFill>
                <a:latin typeface="Times New Roman" pitchFamily="18" charset="0"/>
                <a:cs typeface="Times New Roman" pitchFamily="18" charset="0"/>
              </a:rPr>
              <a:t>γ</a:t>
            </a:r>
            <a:r>
              <a:rPr lang="en-GB" sz="2200" dirty="0">
                <a:solidFill>
                  <a:schemeClr val="tx2"/>
                </a:solidFill>
                <a:latin typeface="Times New Roman" pitchFamily="18" charset="0"/>
                <a:cs typeface="Times New Roman" pitchFamily="18" charset="0"/>
              </a:rPr>
              <a:t>-vibrational band with </a:t>
            </a:r>
            <a:r>
              <a:rPr lang="en-GB" sz="2200" dirty="0" err="1">
                <a:solidFill>
                  <a:schemeClr val="tx2"/>
                </a:solidFill>
                <a:latin typeface="Times New Roman" pitchFamily="18" charset="0"/>
                <a:cs typeface="Times New Roman" pitchFamily="18" charset="0"/>
              </a:rPr>
              <a:t>K</a:t>
            </a:r>
            <a:r>
              <a:rPr lang="en-GB" sz="2200" baseline="30000" dirty="0" err="1">
                <a:solidFill>
                  <a:schemeClr val="tx2"/>
                </a:solidFill>
                <a:latin typeface="Times New Roman" pitchFamily="18" charset="0"/>
                <a:cs typeface="Times New Roman" pitchFamily="18" charset="0"/>
              </a:rPr>
              <a:t>π</a:t>
            </a:r>
            <a:r>
              <a:rPr lang="en-GB" sz="2200" dirty="0">
                <a:solidFill>
                  <a:schemeClr val="tx2"/>
                </a:solidFill>
                <a:latin typeface="Times New Roman" pitchFamily="18" charset="0"/>
                <a:cs typeface="Times New Roman" pitchFamily="18" charset="0"/>
              </a:rPr>
              <a:t> =2</a:t>
            </a:r>
            <a:r>
              <a:rPr lang="en-GB" sz="2200" baseline="-25000" dirty="0">
                <a:solidFill>
                  <a:schemeClr val="tx2"/>
                </a:solidFill>
                <a:latin typeface="Times New Roman" pitchFamily="18" charset="0"/>
                <a:cs typeface="Times New Roman" pitchFamily="18" charset="0"/>
              </a:rPr>
              <a:t>2</a:t>
            </a:r>
            <a:r>
              <a:rPr lang="en-GB" sz="2200" baseline="30000" dirty="0">
                <a:solidFill>
                  <a:schemeClr val="tx2"/>
                </a:solidFill>
                <a:latin typeface="Times New Roman" pitchFamily="18" charset="0"/>
                <a:cs typeface="Times New Roman" pitchFamily="18" charset="0"/>
              </a:rPr>
              <a:t>+</a:t>
            </a:r>
            <a:r>
              <a:rPr lang="en-GB" sz="2200" dirty="0">
                <a:solidFill>
                  <a:schemeClr val="tx2"/>
                </a:solidFill>
                <a:latin typeface="Times New Roman" pitchFamily="18" charset="0"/>
                <a:cs typeface="Times New Roman" pitchFamily="18" charset="0"/>
              </a:rPr>
              <a:t>, </a:t>
            </a:r>
            <a:r>
              <a:rPr lang="en-GB" sz="2200" baseline="30000" dirty="0">
                <a:solidFill>
                  <a:schemeClr val="tx2"/>
                </a:solidFill>
                <a:latin typeface="Times New Roman" pitchFamily="18" charset="0"/>
                <a:cs typeface="Times New Roman" pitchFamily="18" charset="0"/>
              </a:rPr>
              <a:t>+</a:t>
            </a:r>
            <a:r>
              <a:rPr lang="en-GB" sz="2200" dirty="0">
                <a:solidFill>
                  <a:schemeClr val="tx2"/>
                </a:solidFill>
                <a:latin typeface="Times New Roman" pitchFamily="18" charset="0"/>
                <a:cs typeface="Times New Roman" pitchFamily="18" charset="0"/>
              </a:rPr>
              <a:t>, the </a:t>
            </a:r>
            <a:r>
              <a:rPr lang="el-GR" sz="2200" i="1" dirty="0">
                <a:solidFill>
                  <a:schemeClr val="tx2"/>
                </a:solidFill>
                <a:latin typeface="Times New Roman"/>
                <a:cs typeface="Times New Roman"/>
              </a:rPr>
              <a:t>γ</a:t>
            </a:r>
            <a:r>
              <a:rPr lang="en-GB" sz="2200" i="1" dirty="0">
                <a:solidFill>
                  <a:schemeClr val="tx2"/>
                </a:solidFill>
                <a:latin typeface="Times New Roman" pitchFamily="18" charset="0"/>
                <a:cs typeface="Times New Roman" pitchFamily="18" charset="0"/>
              </a:rPr>
              <a:t>γ</a:t>
            </a:r>
            <a:r>
              <a:rPr lang="en-GB" sz="2200" dirty="0">
                <a:solidFill>
                  <a:schemeClr val="tx2"/>
                </a:solidFill>
                <a:latin typeface="Times New Roman" pitchFamily="18" charset="0"/>
                <a:cs typeface="Times New Roman" pitchFamily="18" charset="0"/>
              </a:rPr>
              <a:t>-vibrational band with </a:t>
            </a:r>
            <a:r>
              <a:rPr lang="en-GB" sz="2200" dirty="0" err="1">
                <a:solidFill>
                  <a:schemeClr val="tx2"/>
                </a:solidFill>
                <a:latin typeface="Times New Roman" pitchFamily="18" charset="0"/>
                <a:cs typeface="Times New Roman" pitchFamily="18" charset="0"/>
              </a:rPr>
              <a:t>K</a:t>
            </a:r>
            <a:r>
              <a:rPr lang="en-GB" sz="2200" baseline="30000" dirty="0" err="1">
                <a:solidFill>
                  <a:schemeClr val="tx2"/>
                </a:solidFill>
                <a:latin typeface="Times New Roman" pitchFamily="18" charset="0"/>
                <a:cs typeface="Times New Roman" pitchFamily="18" charset="0"/>
              </a:rPr>
              <a:t>π</a:t>
            </a:r>
            <a:r>
              <a:rPr lang="en-GB" sz="2200" dirty="0">
                <a:solidFill>
                  <a:schemeClr val="tx2"/>
                </a:solidFill>
                <a:latin typeface="Times New Roman" pitchFamily="18" charset="0"/>
                <a:cs typeface="Times New Roman" pitchFamily="18" charset="0"/>
              </a:rPr>
              <a:t> =4</a:t>
            </a:r>
            <a:r>
              <a:rPr lang="en-GB" sz="2200" baseline="-25000" dirty="0">
                <a:solidFill>
                  <a:schemeClr val="tx2"/>
                </a:solidFill>
                <a:latin typeface="Times New Roman" pitchFamily="18" charset="0"/>
                <a:cs typeface="Times New Roman" pitchFamily="18" charset="0"/>
              </a:rPr>
              <a:t>1</a:t>
            </a:r>
            <a:r>
              <a:rPr lang="en-GB" sz="2200" baseline="30000" dirty="0">
                <a:solidFill>
                  <a:schemeClr val="tx2"/>
                </a:solidFill>
                <a:latin typeface="Times New Roman" pitchFamily="18" charset="0"/>
                <a:cs typeface="Times New Roman" pitchFamily="18" charset="0"/>
              </a:rPr>
              <a:t>+</a:t>
            </a:r>
            <a:r>
              <a:rPr lang="en-GB" sz="2200" dirty="0">
                <a:solidFill>
                  <a:schemeClr val="tx2"/>
                </a:solidFill>
                <a:latin typeface="Times New Roman" pitchFamily="18" charset="0"/>
                <a:cs typeface="Times New Roman" pitchFamily="18" charset="0"/>
              </a:rPr>
              <a:t>, etc.</a:t>
            </a:r>
            <a:br>
              <a:rPr lang="en-GB" sz="2200" dirty="0">
                <a:solidFill>
                  <a:schemeClr val="tx2"/>
                </a:solidFill>
                <a:latin typeface="Times New Roman" pitchFamily="18" charset="0"/>
                <a:cs typeface="Times New Roman" pitchFamily="18" charset="0"/>
              </a:rPr>
            </a:br>
            <a:r>
              <a:rPr lang="en-GB" sz="2200" b="1" dirty="0">
                <a:solidFill>
                  <a:schemeClr val="tx2"/>
                </a:solidFill>
                <a:latin typeface="Times New Roman" pitchFamily="18" charset="0"/>
                <a:cs typeface="Times New Roman" pitchFamily="18" charset="0"/>
              </a:rPr>
              <a:t>E) </a:t>
            </a:r>
            <a:r>
              <a:rPr lang="en-GB" sz="2200" dirty="0">
                <a:solidFill>
                  <a:schemeClr val="tx2"/>
                </a:solidFill>
                <a:latin typeface="Times New Roman" pitchFamily="18" charset="0"/>
                <a:cs typeface="Times New Roman" pitchFamily="18" charset="0"/>
              </a:rPr>
              <a:t>The </a:t>
            </a:r>
            <a:r>
              <a:rPr lang="en-GB" sz="2200" i="1" dirty="0">
                <a:solidFill>
                  <a:schemeClr val="tx2"/>
                </a:solidFill>
                <a:latin typeface="Times New Roman" pitchFamily="18" charset="0"/>
                <a:cs typeface="Times New Roman" pitchFamily="18" charset="0"/>
              </a:rPr>
              <a:t>band mixing parameter </a:t>
            </a:r>
            <a:r>
              <a:rPr lang="en-GB" sz="2200" i="1" dirty="0" err="1">
                <a:solidFill>
                  <a:schemeClr val="tx2"/>
                </a:solidFill>
                <a:latin typeface="Times New Roman" pitchFamily="18" charset="0"/>
                <a:cs typeface="Times New Roman" pitchFamily="18" charset="0"/>
              </a:rPr>
              <a:t>Z</a:t>
            </a:r>
            <a:r>
              <a:rPr lang="en-GB" sz="2200" i="1" baseline="-25000" dirty="0" err="1">
                <a:solidFill>
                  <a:schemeClr val="tx2"/>
                </a:solidFill>
                <a:latin typeface="Times New Roman" pitchFamily="18" charset="0"/>
                <a:cs typeface="Times New Roman" pitchFamily="18" charset="0"/>
              </a:rPr>
              <a:t>γ</a:t>
            </a:r>
            <a:r>
              <a:rPr lang="en-GB" sz="2200" dirty="0">
                <a:solidFill>
                  <a:schemeClr val="tx2"/>
                </a:solidFill>
                <a:latin typeface="Times New Roman" pitchFamily="18" charset="0"/>
                <a:cs typeface="Times New Roman" pitchFamily="18" charset="0"/>
              </a:rPr>
              <a:t>, which relates to the B(E2) values between the </a:t>
            </a:r>
            <a:r>
              <a:rPr lang="en-GB" sz="2200" i="1" dirty="0">
                <a:solidFill>
                  <a:schemeClr val="tx2"/>
                </a:solidFill>
                <a:latin typeface="Times New Roman" pitchFamily="18" charset="0"/>
                <a:cs typeface="Times New Roman" pitchFamily="18" charset="0"/>
              </a:rPr>
              <a:t>γ</a:t>
            </a:r>
            <a:r>
              <a:rPr lang="en-GB" sz="2200" dirty="0">
                <a:solidFill>
                  <a:schemeClr val="tx2"/>
                </a:solidFill>
                <a:latin typeface="Times New Roman" pitchFamily="18" charset="0"/>
                <a:cs typeface="Times New Roman" pitchFamily="18" charset="0"/>
              </a:rPr>
              <a:t>-band and the </a:t>
            </a:r>
            <a:r>
              <a:rPr lang="en-GB" sz="2200" i="1" dirty="0">
                <a:solidFill>
                  <a:schemeClr val="tx2"/>
                </a:solidFill>
                <a:latin typeface="Times New Roman" pitchFamily="18" charset="0"/>
                <a:cs typeface="Times New Roman" pitchFamily="18" charset="0"/>
              </a:rPr>
              <a:t>g</a:t>
            </a:r>
            <a:r>
              <a:rPr lang="en-GB" sz="2200" dirty="0">
                <a:solidFill>
                  <a:schemeClr val="tx2"/>
                </a:solidFill>
                <a:latin typeface="Times New Roman" pitchFamily="18" charset="0"/>
                <a:cs typeface="Times New Roman" pitchFamily="18" charset="0"/>
              </a:rPr>
              <a:t>-band, has a value of zero.</a:t>
            </a:r>
            <a:br>
              <a:rPr lang="en-GB" sz="2200" dirty="0">
                <a:solidFill>
                  <a:schemeClr val="tx2"/>
                </a:solidFill>
                <a:latin typeface="Times New Roman" pitchFamily="18" charset="0"/>
                <a:cs typeface="Times New Roman" pitchFamily="18" charset="0"/>
              </a:rPr>
            </a:br>
            <a:r>
              <a:rPr lang="en-GB" sz="2200" b="1" dirty="0">
                <a:solidFill>
                  <a:schemeClr val="tx2"/>
                </a:solidFill>
                <a:latin typeface="Times New Roman" pitchFamily="18" charset="0"/>
                <a:cs typeface="Times New Roman" pitchFamily="18" charset="0"/>
              </a:rPr>
              <a:t>F) </a:t>
            </a:r>
            <a:r>
              <a:rPr lang="en-GB" sz="2200" dirty="0">
                <a:solidFill>
                  <a:schemeClr val="tx2"/>
                </a:solidFill>
                <a:latin typeface="Times New Roman" pitchFamily="18" charset="0"/>
                <a:cs typeface="Times New Roman" pitchFamily="18" charset="0"/>
              </a:rPr>
              <a:t>The ratio of </a:t>
            </a:r>
            <a:r>
              <a:rPr lang="en-GB" sz="2200" b="1" i="1" dirty="0">
                <a:solidFill>
                  <a:schemeClr val="tx2"/>
                </a:solidFill>
                <a:latin typeface="Times New Roman" pitchFamily="18" charset="0"/>
                <a:cs typeface="Times New Roman" pitchFamily="18" charset="0"/>
              </a:rPr>
              <a:t>B(E2; 0</a:t>
            </a:r>
            <a:r>
              <a:rPr lang="en-GB" sz="2200" b="1" i="1" baseline="-25000" dirty="0">
                <a:solidFill>
                  <a:schemeClr val="tx2"/>
                </a:solidFill>
                <a:latin typeface="Times New Roman" pitchFamily="18" charset="0"/>
                <a:cs typeface="Times New Roman" pitchFamily="18" charset="0"/>
              </a:rPr>
              <a:t>β</a:t>
            </a:r>
            <a:r>
              <a:rPr lang="en-GB" sz="2200" b="1" i="1" baseline="30000" dirty="0">
                <a:solidFill>
                  <a:schemeClr val="tx2"/>
                </a:solidFill>
                <a:latin typeface="Times New Roman" pitchFamily="18" charset="0"/>
                <a:cs typeface="Times New Roman" pitchFamily="18" charset="0"/>
              </a:rPr>
              <a:t>+</a:t>
            </a:r>
            <a:r>
              <a:rPr lang="en-GB" sz="2200" b="1" i="1" dirty="0">
                <a:solidFill>
                  <a:schemeClr val="tx2"/>
                </a:solidFill>
                <a:latin typeface="Times New Roman" pitchFamily="18" charset="0"/>
                <a:cs typeface="Times New Roman" pitchFamily="18" charset="0"/>
              </a:rPr>
              <a:t>→2</a:t>
            </a:r>
            <a:r>
              <a:rPr lang="en-GB" sz="2200" b="1" i="1" baseline="-25000" dirty="0">
                <a:solidFill>
                  <a:schemeClr val="tx2"/>
                </a:solidFill>
                <a:latin typeface="Times New Roman" pitchFamily="18" charset="0"/>
                <a:cs typeface="Times New Roman" pitchFamily="18" charset="0"/>
              </a:rPr>
              <a:t>g</a:t>
            </a:r>
            <a:r>
              <a:rPr lang="en-GB" sz="2200" b="1" i="1" baseline="30000" dirty="0">
                <a:solidFill>
                  <a:schemeClr val="tx2"/>
                </a:solidFill>
                <a:latin typeface="Times New Roman" pitchFamily="18" charset="0"/>
                <a:cs typeface="Times New Roman" pitchFamily="18" charset="0"/>
              </a:rPr>
              <a:t>+</a:t>
            </a:r>
            <a:r>
              <a:rPr lang="en-GB" sz="2200" b="1" i="1" dirty="0">
                <a:solidFill>
                  <a:schemeClr val="tx2"/>
                </a:solidFill>
                <a:latin typeface="Times New Roman" pitchFamily="18" charset="0"/>
                <a:cs typeface="Times New Roman" pitchFamily="18" charset="0"/>
              </a:rPr>
              <a:t>) / B (E2; 2</a:t>
            </a:r>
            <a:r>
              <a:rPr lang="en-GB" sz="2200" b="1" i="1" baseline="-25000" dirty="0">
                <a:solidFill>
                  <a:schemeClr val="tx2"/>
                </a:solidFill>
                <a:latin typeface="Times New Roman" pitchFamily="18" charset="0"/>
                <a:cs typeface="Times New Roman" pitchFamily="18" charset="0"/>
              </a:rPr>
              <a:t>γ</a:t>
            </a:r>
            <a:r>
              <a:rPr lang="en-GB" sz="2200" b="1" i="1" baseline="30000" dirty="0">
                <a:solidFill>
                  <a:schemeClr val="tx2"/>
                </a:solidFill>
                <a:latin typeface="Times New Roman" pitchFamily="18" charset="0"/>
                <a:cs typeface="Times New Roman" pitchFamily="18" charset="0"/>
              </a:rPr>
              <a:t>+</a:t>
            </a:r>
            <a:r>
              <a:rPr lang="en-GB" sz="2200" b="1" i="1" dirty="0">
                <a:solidFill>
                  <a:schemeClr val="tx2"/>
                </a:solidFill>
                <a:latin typeface="Times New Roman" pitchFamily="18" charset="0"/>
                <a:cs typeface="Times New Roman" pitchFamily="18" charset="0"/>
              </a:rPr>
              <a:t>→0</a:t>
            </a:r>
            <a:r>
              <a:rPr lang="en-GB" sz="2200" b="1" i="1" baseline="-25000" dirty="0">
                <a:solidFill>
                  <a:schemeClr val="tx2"/>
                </a:solidFill>
                <a:latin typeface="Times New Roman" pitchFamily="18" charset="0"/>
                <a:cs typeface="Times New Roman" pitchFamily="18" charset="0"/>
              </a:rPr>
              <a:t>g</a:t>
            </a:r>
            <a:r>
              <a:rPr lang="en-GB" sz="2200" b="1" baseline="30000" dirty="0">
                <a:solidFill>
                  <a:schemeClr val="tx2"/>
                </a:solidFill>
                <a:latin typeface="Times New Roman" pitchFamily="18" charset="0"/>
                <a:cs typeface="Times New Roman" pitchFamily="18" charset="0"/>
              </a:rPr>
              <a:t>+</a:t>
            </a:r>
            <a:r>
              <a:rPr lang="en-GB" sz="2200" b="1" dirty="0">
                <a:solidFill>
                  <a:schemeClr val="tx2"/>
                </a:solidFill>
                <a:latin typeface="Times New Roman" pitchFamily="18" charset="0"/>
                <a:cs typeface="Times New Roman" pitchFamily="18" charset="0"/>
              </a:rPr>
              <a:t>) = 1/6. </a:t>
            </a:r>
            <a:br>
              <a:rPr lang="en-GB" sz="2200" dirty="0">
                <a:solidFill>
                  <a:schemeClr val="tx2"/>
                </a:solidFill>
                <a:latin typeface="Times New Roman" pitchFamily="18" charset="0"/>
                <a:cs typeface="Times New Roman" pitchFamily="18" charset="0"/>
              </a:rPr>
            </a:br>
            <a:r>
              <a:rPr lang="en-GB" sz="2200" b="1" dirty="0">
                <a:solidFill>
                  <a:schemeClr val="tx2"/>
                </a:solidFill>
                <a:latin typeface="Times New Roman" pitchFamily="18" charset="0"/>
                <a:cs typeface="Times New Roman" pitchFamily="18" charset="0"/>
              </a:rPr>
              <a:t>G) </a:t>
            </a:r>
            <a:r>
              <a:rPr lang="en-GB" sz="2200" dirty="0">
                <a:solidFill>
                  <a:schemeClr val="tx2"/>
                </a:solidFill>
                <a:latin typeface="Times New Roman" pitchFamily="18" charset="0"/>
                <a:cs typeface="Times New Roman" pitchFamily="18" charset="0"/>
              </a:rPr>
              <a:t>The ratio of </a:t>
            </a:r>
            <a:r>
              <a:rPr lang="en-GB" sz="2200" b="1" i="1" dirty="0">
                <a:solidFill>
                  <a:schemeClr val="tx2"/>
                </a:solidFill>
                <a:latin typeface="Times New Roman" pitchFamily="18" charset="0"/>
                <a:cs typeface="Times New Roman" pitchFamily="18" charset="0"/>
              </a:rPr>
              <a:t>B(E2; 2</a:t>
            </a:r>
            <a:r>
              <a:rPr lang="en-GB" sz="2200" b="1" i="1" baseline="-25000" dirty="0">
                <a:solidFill>
                  <a:schemeClr val="tx2"/>
                </a:solidFill>
                <a:latin typeface="Times New Roman" pitchFamily="18" charset="0"/>
                <a:cs typeface="Times New Roman" pitchFamily="18" charset="0"/>
              </a:rPr>
              <a:t>γ</a:t>
            </a:r>
            <a:r>
              <a:rPr lang="en-GB" sz="2200" b="1" i="1" baseline="30000" dirty="0">
                <a:solidFill>
                  <a:schemeClr val="tx2"/>
                </a:solidFill>
                <a:latin typeface="Times New Roman" pitchFamily="18" charset="0"/>
                <a:cs typeface="Times New Roman" pitchFamily="18" charset="0"/>
              </a:rPr>
              <a:t>+</a:t>
            </a:r>
            <a:r>
              <a:rPr lang="en-GB" sz="2200" b="1" i="1" dirty="0">
                <a:solidFill>
                  <a:schemeClr val="tx2"/>
                </a:solidFill>
                <a:latin typeface="Times New Roman" pitchFamily="18" charset="0"/>
                <a:cs typeface="Times New Roman" pitchFamily="18" charset="0"/>
              </a:rPr>
              <a:t>→0</a:t>
            </a:r>
            <a:r>
              <a:rPr lang="en-GB" sz="2200" b="1" i="1" baseline="-25000" dirty="0">
                <a:solidFill>
                  <a:schemeClr val="tx2"/>
                </a:solidFill>
                <a:latin typeface="Times New Roman" pitchFamily="18" charset="0"/>
                <a:cs typeface="Times New Roman" pitchFamily="18" charset="0"/>
              </a:rPr>
              <a:t>g</a:t>
            </a:r>
            <a:r>
              <a:rPr lang="en-GB" sz="2200" b="1" i="1" baseline="30000" dirty="0">
                <a:solidFill>
                  <a:schemeClr val="tx2"/>
                </a:solidFill>
                <a:latin typeface="Times New Roman" pitchFamily="18" charset="0"/>
                <a:cs typeface="Times New Roman" pitchFamily="18" charset="0"/>
              </a:rPr>
              <a:t>+</a:t>
            </a:r>
            <a:r>
              <a:rPr lang="en-GB" sz="2200" b="1" i="1" dirty="0">
                <a:solidFill>
                  <a:schemeClr val="tx2"/>
                </a:solidFill>
                <a:latin typeface="Times New Roman" pitchFamily="18" charset="0"/>
                <a:cs typeface="Times New Roman" pitchFamily="18" charset="0"/>
              </a:rPr>
              <a:t>) / B (E2; 2</a:t>
            </a:r>
            <a:r>
              <a:rPr lang="en-GB" sz="2200" b="1" i="1" baseline="-25000" dirty="0">
                <a:solidFill>
                  <a:schemeClr val="tx2"/>
                </a:solidFill>
                <a:latin typeface="Times New Roman" pitchFamily="18" charset="0"/>
                <a:cs typeface="Times New Roman" pitchFamily="18" charset="0"/>
              </a:rPr>
              <a:t>g</a:t>
            </a:r>
            <a:r>
              <a:rPr lang="en-GB" sz="2200" b="1" i="1" baseline="30000" dirty="0">
                <a:solidFill>
                  <a:schemeClr val="tx2"/>
                </a:solidFill>
                <a:latin typeface="Times New Roman" pitchFamily="18" charset="0"/>
                <a:cs typeface="Times New Roman" pitchFamily="18" charset="0"/>
              </a:rPr>
              <a:t>+</a:t>
            </a:r>
            <a:r>
              <a:rPr lang="en-GB" sz="2200" b="1" i="1" dirty="0">
                <a:solidFill>
                  <a:schemeClr val="tx2"/>
                </a:solidFill>
                <a:latin typeface="Times New Roman" pitchFamily="18" charset="0"/>
                <a:cs typeface="Times New Roman" pitchFamily="18" charset="0"/>
              </a:rPr>
              <a:t>→0</a:t>
            </a:r>
            <a:r>
              <a:rPr lang="en-GB" sz="2200" b="1" i="1" baseline="-25000" dirty="0">
                <a:solidFill>
                  <a:schemeClr val="tx2"/>
                </a:solidFill>
                <a:latin typeface="Times New Roman" pitchFamily="18" charset="0"/>
                <a:cs typeface="Times New Roman" pitchFamily="18" charset="0"/>
              </a:rPr>
              <a:t>g</a:t>
            </a:r>
            <a:r>
              <a:rPr lang="en-GB" sz="2200" b="1" i="1" baseline="30000" dirty="0">
                <a:solidFill>
                  <a:schemeClr val="tx2"/>
                </a:solidFill>
                <a:latin typeface="Times New Roman" pitchFamily="18" charset="0"/>
                <a:cs typeface="Times New Roman" pitchFamily="18" charset="0"/>
              </a:rPr>
              <a:t>+</a:t>
            </a:r>
            <a:r>
              <a:rPr lang="en-GB" sz="2200" b="1" i="1" dirty="0">
                <a:solidFill>
                  <a:schemeClr val="tx2"/>
                </a:solidFill>
                <a:latin typeface="Times New Roman" pitchFamily="18" charset="0"/>
                <a:cs typeface="Times New Roman" pitchFamily="18" charset="0"/>
              </a:rPr>
              <a:t>) = 0</a:t>
            </a:r>
            <a:r>
              <a:rPr lang="en-GB" sz="2200" b="1" i="1" dirty="0">
                <a:solidFill>
                  <a:schemeClr val="tx2"/>
                </a:solidFill>
                <a:latin typeface="+mj-lt"/>
                <a:ea typeface="+mj-ea"/>
                <a:cs typeface="+mj-cs"/>
              </a:rPr>
              <a:t>.</a:t>
            </a:r>
            <a:br>
              <a:rPr lang="en-GB" dirty="0">
                <a:solidFill>
                  <a:schemeClr val="tx2"/>
                </a:solidFill>
                <a:latin typeface="+mj-lt"/>
                <a:ea typeface="+mj-ea"/>
                <a:cs typeface="+mj-cs"/>
              </a:rPr>
            </a:br>
            <a:endParaRPr lang="en-GB" dirty="0"/>
          </a:p>
        </p:txBody>
      </p:sp>
      <p:sp>
        <p:nvSpPr>
          <p:cNvPr id="3" name="Slide Number Placeholder 2"/>
          <p:cNvSpPr>
            <a:spLocks noGrp="1"/>
          </p:cNvSpPr>
          <p:nvPr>
            <p:ph type="sldNum" sz="quarter" idx="11"/>
          </p:nvPr>
        </p:nvSpPr>
        <p:spPr/>
        <p:txBody>
          <a:bodyPr/>
          <a:lstStyle/>
          <a:p>
            <a:fld id="{64893628-0E1A-4069-B448-18F69E8C4AA0}" type="slidenum">
              <a:rPr lang="en-GB" smtClean="0"/>
              <a:pPr/>
              <a:t>21</a:t>
            </a:fld>
            <a:endParaRPr lang="en-GB"/>
          </a:p>
        </p:txBody>
      </p:sp>
      <p:sp>
        <p:nvSpPr>
          <p:cNvPr id="4" name="Footer Placeholder 3"/>
          <p:cNvSpPr>
            <a:spLocks noGrp="1"/>
          </p:cNvSpPr>
          <p:nvPr>
            <p:ph type="ftr" sz="quarter" idx="12"/>
          </p:nvPr>
        </p:nvSpPr>
        <p:spPr/>
        <p:txBody>
          <a:bodyPr/>
          <a:lstStyle/>
          <a:p>
            <a:r>
              <a:rPr lang="en-GB"/>
              <a:t>A. N. Mitra Memorial Lecture, April 14, 15, 2025</a:t>
            </a:r>
            <a:endParaRPr lang="en-GB" sz="1400">
              <a:latin typeface="Arial"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5"/>
          <p:cNvSpPr>
            <a:spLocks noGrp="1"/>
          </p:cNvSpPr>
          <p:nvPr>
            <p:ph type="ftr" sz="quarter" idx="12"/>
          </p:nvPr>
        </p:nvSpPr>
        <p:spPr/>
        <p:txBody>
          <a:bodyPr/>
          <a:lstStyle/>
          <a:p>
            <a:r>
              <a:rPr lang="en-GB"/>
              <a:t>A. N. Mitra Memorial Lecture, April 14, 15, 2025</a:t>
            </a:r>
            <a:endParaRPr lang="en-GB" sz="1400">
              <a:latin typeface="Arial" pitchFamily="34" charset="0"/>
            </a:endParaRPr>
          </a:p>
        </p:txBody>
      </p:sp>
      <p:sp>
        <p:nvSpPr>
          <p:cNvPr id="243714" name="Rectangle 2"/>
          <p:cNvSpPr>
            <a:spLocks noGrp="1" noChangeArrowheads="1"/>
          </p:cNvSpPr>
          <p:nvPr>
            <p:ph type="title"/>
          </p:nvPr>
        </p:nvSpPr>
        <p:spPr/>
        <p:txBody>
          <a:bodyPr/>
          <a:lstStyle/>
          <a:p>
            <a:r>
              <a:rPr lang="en-GB" b="1" dirty="0">
                <a:solidFill>
                  <a:srgbClr val="FF0000"/>
                </a:solidFill>
              </a:rPr>
              <a:t>The SO(6) </a:t>
            </a:r>
            <a:r>
              <a:rPr lang="en-GB" b="1" i="1" dirty="0">
                <a:solidFill>
                  <a:srgbClr val="FF0000"/>
                </a:solidFill>
                <a:sym typeface="Symbol" pitchFamily="18" charset="2"/>
              </a:rPr>
              <a:t></a:t>
            </a:r>
            <a:r>
              <a:rPr lang="en-GB" b="1" dirty="0">
                <a:solidFill>
                  <a:srgbClr val="FF0000"/>
                </a:solidFill>
                <a:sym typeface="Symbol" pitchFamily="18" charset="2"/>
              </a:rPr>
              <a:t>-unstable </a:t>
            </a:r>
            <a:r>
              <a:rPr lang="en-GB" b="1" dirty="0">
                <a:solidFill>
                  <a:srgbClr val="FF0000"/>
                </a:solidFill>
              </a:rPr>
              <a:t>limit</a:t>
            </a:r>
          </a:p>
        </p:txBody>
      </p:sp>
      <p:sp>
        <p:nvSpPr>
          <p:cNvPr id="243715" name="Rectangle 3"/>
          <p:cNvSpPr>
            <a:spLocks noGrp="1" noChangeArrowheads="1"/>
          </p:cNvSpPr>
          <p:nvPr>
            <p:ph type="body" idx="1"/>
          </p:nvPr>
        </p:nvSpPr>
        <p:spPr>
          <a:xfrm>
            <a:off x="251520" y="1052736"/>
            <a:ext cx="8892480" cy="5119464"/>
          </a:xfrm>
        </p:spPr>
        <p:txBody>
          <a:bodyPr/>
          <a:lstStyle/>
          <a:p>
            <a:r>
              <a:rPr lang="en-GB" dirty="0"/>
              <a:t>SO(6) Hamiltonian:</a:t>
            </a:r>
          </a:p>
          <a:p>
            <a:endParaRPr lang="en-GB" dirty="0"/>
          </a:p>
          <a:p>
            <a:endParaRPr lang="en-GB" dirty="0"/>
          </a:p>
          <a:p>
            <a:r>
              <a:rPr lang="en-GB" dirty="0"/>
              <a:t>Energy </a:t>
            </a:r>
            <a:r>
              <a:rPr lang="en-GB" dirty="0" err="1"/>
              <a:t>eigenvalues</a:t>
            </a:r>
            <a:r>
              <a:rPr lang="en-GB" dirty="0"/>
              <a:t>:</a:t>
            </a:r>
          </a:p>
          <a:p>
            <a:endParaRPr lang="en-GB" dirty="0">
              <a:sym typeface="Symbol" pitchFamily="18" charset="2"/>
            </a:endParaRPr>
          </a:p>
        </p:txBody>
      </p:sp>
      <p:graphicFrame>
        <p:nvGraphicFramePr>
          <p:cNvPr id="243716" name="Object 4"/>
          <p:cNvGraphicFramePr>
            <a:graphicFrameLocks noChangeAspect="1"/>
          </p:cNvGraphicFramePr>
          <p:nvPr/>
        </p:nvGraphicFramePr>
        <p:xfrm>
          <a:off x="251520" y="3633788"/>
          <a:ext cx="8568952" cy="2531516"/>
        </p:xfrm>
        <a:graphic>
          <a:graphicData uri="http://schemas.openxmlformats.org/presentationml/2006/ole">
            <mc:AlternateContent xmlns:mc="http://schemas.openxmlformats.org/markup-compatibility/2006">
              <mc:Choice xmlns:v="urn:schemas-microsoft-com:vml" Requires="v">
                <p:oleObj spid="_x0000_s243752" name="Équation" r:id="rId4" imgW="3784600" imgH="1270000" progId="">
                  <p:embed/>
                </p:oleObj>
              </mc:Choice>
              <mc:Fallback>
                <p:oleObj name="Équation" r:id="rId4" imgW="3784600" imgH="1270000" progId="">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520" y="3633788"/>
                        <a:ext cx="8568952" cy="2531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3717" name="Object 5"/>
          <p:cNvGraphicFramePr>
            <a:graphicFrameLocks noChangeAspect="1"/>
          </p:cNvGraphicFramePr>
          <p:nvPr/>
        </p:nvGraphicFramePr>
        <p:xfrm>
          <a:off x="1050925" y="2046288"/>
          <a:ext cx="4283075" cy="544512"/>
        </p:xfrm>
        <a:graphic>
          <a:graphicData uri="http://schemas.openxmlformats.org/presentationml/2006/ole">
            <mc:AlternateContent xmlns:mc="http://schemas.openxmlformats.org/markup-compatibility/2006">
              <mc:Choice xmlns:v="urn:schemas-microsoft-com:vml" Requires="v">
                <p:oleObj spid="_x0000_s243753" name="Équation" r:id="rId6" imgW="2006600" imgH="254000" progId="">
                  <p:embed/>
                </p:oleObj>
              </mc:Choice>
              <mc:Fallback>
                <p:oleObj name="Équation" r:id="rId6" imgW="2006600" imgH="254000" progId="">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50925" y="2046288"/>
                        <a:ext cx="4283075" cy="54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Slide Number Placeholder 7"/>
          <p:cNvSpPr>
            <a:spLocks noGrp="1"/>
          </p:cNvSpPr>
          <p:nvPr>
            <p:ph type="sldNum" sz="quarter" idx="11"/>
          </p:nvPr>
        </p:nvSpPr>
        <p:spPr/>
        <p:txBody>
          <a:bodyPr/>
          <a:lstStyle/>
          <a:p>
            <a:fld id="{D82B9CA3-9066-4CA6-8E60-DAB13697FB5A}" type="slidenum">
              <a:rPr lang="en-GB" smtClean="0"/>
              <a:pPr/>
              <a:t>22</a:t>
            </a:fld>
            <a:endParaRPr lang="en-GB"/>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5"/>
          <p:cNvSpPr>
            <a:spLocks noGrp="1"/>
          </p:cNvSpPr>
          <p:nvPr>
            <p:ph type="ftr" sz="quarter" idx="12"/>
          </p:nvPr>
        </p:nvSpPr>
        <p:spPr/>
        <p:txBody>
          <a:bodyPr/>
          <a:lstStyle/>
          <a:p>
            <a:r>
              <a:rPr lang="en-GB"/>
              <a:t>A. N. Mitra Memorial Lecture, April 14, 15, 2025</a:t>
            </a:r>
            <a:endParaRPr lang="en-GB" sz="1400">
              <a:latin typeface="Arial" pitchFamily="34" charset="0"/>
            </a:endParaRPr>
          </a:p>
        </p:txBody>
      </p:sp>
      <p:sp>
        <p:nvSpPr>
          <p:cNvPr id="245762" name="Rectangle 2"/>
          <p:cNvSpPr>
            <a:spLocks noGrp="1" noChangeArrowheads="1"/>
          </p:cNvSpPr>
          <p:nvPr>
            <p:ph type="title"/>
          </p:nvPr>
        </p:nvSpPr>
        <p:spPr/>
        <p:txBody>
          <a:bodyPr/>
          <a:lstStyle/>
          <a:p>
            <a:r>
              <a:rPr lang="en-GB" b="1" dirty="0">
                <a:solidFill>
                  <a:srgbClr val="FF0000"/>
                </a:solidFill>
                <a:latin typeface="Times New Roman" pitchFamily="18" charset="0"/>
                <a:cs typeface="Times New Roman" pitchFamily="18" charset="0"/>
              </a:rPr>
              <a:t>The SO(6) </a:t>
            </a:r>
            <a:r>
              <a:rPr lang="en-GB" b="1" i="1" dirty="0">
                <a:solidFill>
                  <a:srgbClr val="FF0000"/>
                </a:solidFill>
                <a:latin typeface="Times New Roman" pitchFamily="18" charset="0"/>
                <a:cs typeface="Times New Roman" pitchFamily="18" charset="0"/>
                <a:sym typeface="Symbol" pitchFamily="18" charset="2"/>
              </a:rPr>
              <a:t></a:t>
            </a:r>
            <a:r>
              <a:rPr lang="en-GB" b="1" dirty="0">
                <a:solidFill>
                  <a:srgbClr val="FF0000"/>
                </a:solidFill>
                <a:latin typeface="Times New Roman" pitchFamily="18" charset="0"/>
                <a:cs typeface="Times New Roman" pitchFamily="18" charset="0"/>
                <a:sym typeface="Symbol" pitchFamily="18" charset="2"/>
              </a:rPr>
              <a:t>-unstable limit</a:t>
            </a:r>
            <a:endParaRPr lang="fr-FR" b="1" dirty="0">
              <a:solidFill>
                <a:srgbClr val="FF0000"/>
              </a:solidFill>
              <a:latin typeface="Times New Roman" pitchFamily="18" charset="0"/>
              <a:cs typeface="Times New Roman" pitchFamily="18" charset="0"/>
            </a:endParaRPr>
          </a:p>
        </p:txBody>
      </p:sp>
      <p:sp>
        <p:nvSpPr>
          <p:cNvPr id="245763" name="Rectangle 3"/>
          <p:cNvSpPr>
            <a:spLocks noGrp="1" noChangeArrowheads="1"/>
          </p:cNvSpPr>
          <p:nvPr>
            <p:ph type="body" idx="1"/>
          </p:nvPr>
        </p:nvSpPr>
        <p:spPr>
          <a:xfrm>
            <a:off x="251520" y="1196752"/>
            <a:ext cx="8892480" cy="4975448"/>
          </a:xfrm>
        </p:spPr>
        <p:txBody>
          <a:bodyPr/>
          <a:lstStyle/>
          <a:p>
            <a:r>
              <a:rPr lang="en-GB" sz="2400" dirty="0">
                <a:solidFill>
                  <a:schemeClr val="tx1"/>
                </a:solidFill>
                <a:latin typeface="Times New Roman" pitchFamily="18" charset="0"/>
                <a:cs typeface="Times New Roman" pitchFamily="18" charset="0"/>
              </a:rPr>
              <a:t>Rotation-vibration spectrum of quadrupole oscillations of a </a:t>
            </a:r>
            <a:r>
              <a:rPr lang="en-GB" sz="2400" i="1" dirty="0">
                <a:solidFill>
                  <a:schemeClr val="tx1"/>
                </a:solidFill>
                <a:latin typeface="Times New Roman" pitchFamily="18" charset="0"/>
                <a:cs typeface="Times New Roman" pitchFamily="18" charset="0"/>
                <a:sym typeface="Symbol" pitchFamily="18" charset="2"/>
              </a:rPr>
              <a:t></a:t>
            </a:r>
            <a:r>
              <a:rPr lang="en-GB" sz="2400" dirty="0">
                <a:solidFill>
                  <a:schemeClr val="tx1"/>
                </a:solidFill>
                <a:latin typeface="Times New Roman" pitchFamily="18" charset="0"/>
                <a:cs typeface="Times New Roman" pitchFamily="18" charset="0"/>
                <a:sym typeface="Symbol" pitchFamily="18" charset="2"/>
              </a:rPr>
              <a:t>-unstable </a:t>
            </a:r>
            <a:r>
              <a:rPr lang="en-GB" sz="2400" dirty="0" err="1">
                <a:solidFill>
                  <a:schemeClr val="tx1"/>
                </a:solidFill>
                <a:latin typeface="Times New Roman" pitchFamily="18" charset="0"/>
                <a:cs typeface="Times New Roman" pitchFamily="18" charset="0"/>
              </a:rPr>
              <a:t>spheroidal</a:t>
            </a:r>
            <a:r>
              <a:rPr lang="en-GB" sz="2400" dirty="0">
                <a:solidFill>
                  <a:schemeClr val="tx1"/>
                </a:solidFill>
                <a:latin typeface="Times New Roman" pitchFamily="18" charset="0"/>
                <a:cs typeface="Times New Roman" pitchFamily="18" charset="0"/>
              </a:rPr>
              <a:t> surface</a:t>
            </a:r>
            <a:r>
              <a:rPr lang="en-GB" sz="2400" dirty="0">
                <a:solidFill>
                  <a:schemeClr val="tx1"/>
                </a:solidFill>
                <a:latin typeface="Times New Roman" pitchFamily="18" charset="0"/>
                <a:cs typeface="Times New Roman" pitchFamily="18" charset="0"/>
                <a:sym typeface="Symbol" pitchFamily="18" charset="2"/>
              </a:rPr>
              <a:t>.</a:t>
            </a:r>
            <a:endParaRPr lang="en-GB" sz="2400" dirty="0">
              <a:solidFill>
                <a:schemeClr val="tx1"/>
              </a:solidFill>
              <a:latin typeface="Times New Roman" pitchFamily="18" charset="0"/>
              <a:cs typeface="Times New Roman" pitchFamily="18" charset="0"/>
            </a:endParaRPr>
          </a:p>
          <a:p>
            <a:r>
              <a:rPr lang="en-GB" sz="2400" dirty="0">
                <a:solidFill>
                  <a:schemeClr val="tx1"/>
                </a:solidFill>
                <a:latin typeface="Times New Roman" pitchFamily="18" charset="0"/>
                <a:cs typeface="Times New Roman" pitchFamily="18" charset="0"/>
              </a:rPr>
              <a:t>Conserved quantum numbers: </a:t>
            </a:r>
            <a:r>
              <a:rPr lang="en-GB" sz="2400" i="1" dirty="0">
                <a:solidFill>
                  <a:schemeClr val="tx1"/>
                </a:solidFill>
                <a:latin typeface="Times New Roman" pitchFamily="18" charset="0"/>
                <a:cs typeface="Times New Roman" pitchFamily="18" charset="0"/>
                <a:sym typeface="Symbol" pitchFamily="18" charset="2"/>
              </a:rPr>
              <a:t>, , L</a:t>
            </a:r>
            <a:r>
              <a:rPr lang="en-GB" sz="2400" dirty="0">
                <a:solidFill>
                  <a:schemeClr val="tx1"/>
                </a:solidFill>
                <a:latin typeface="Times New Roman" pitchFamily="18" charset="0"/>
                <a:cs typeface="Times New Roman" pitchFamily="18" charset="0"/>
                <a:sym typeface="Symbol" pitchFamily="18" charset="2"/>
              </a:rPr>
              <a:t>.</a:t>
            </a:r>
            <a:endParaRPr lang="fr-FR" sz="2400" dirty="0">
              <a:solidFill>
                <a:schemeClr val="tx1"/>
              </a:solidFill>
              <a:latin typeface="Times New Roman" pitchFamily="18" charset="0"/>
              <a:cs typeface="Times New Roman" pitchFamily="18" charset="0"/>
              <a:sym typeface="Symbol" pitchFamily="18" charset="2"/>
            </a:endParaRPr>
          </a:p>
        </p:txBody>
      </p:sp>
      <p:pic>
        <p:nvPicPr>
          <p:cNvPr id="245764" name="Picture 4"/>
          <p:cNvPicPr>
            <a:picLocks noChangeAspect="1" noChangeArrowheads="1"/>
          </p:cNvPicPr>
          <p:nvPr/>
        </p:nvPicPr>
        <p:blipFill>
          <a:blip r:embed="rId3" cstate="print"/>
          <a:srcRect/>
          <a:stretch>
            <a:fillRect/>
          </a:stretch>
        </p:blipFill>
        <p:spPr bwMode="auto">
          <a:xfrm>
            <a:off x="201529" y="2852936"/>
            <a:ext cx="5132471" cy="3297039"/>
          </a:xfrm>
          <a:prstGeom prst="rect">
            <a:avLst/>
          </a:prstGeom>
          <a:noFill/>
          <a:ln w="9525">
            <a:noFill/>
            <a:miter lim="800000"/>
            <a:headEnd/>
            <a:tailEnd/>
          </a:ln>
        </p:spPr>
      </p:pic>
      <p:pic>
        <p:nvPicPr>
          <p:cNvPr id="245765" name="Picture 5"/>
          <p:cNvPicPr>
            <a:picLocks noChangeAspect="1" noChangeArrowheads="1"/>
          </p:cNvPicPr>
          <p:nvPr/>
        </p:nvPicPr>
        <p:blipFill>
          <a:blip r:embed="rId4" cstate="print"/>
          <a:srcRect/>
          <a:stretch>
            <a:fillRect/>
          </a:stretch>
        </p:blipFill>
        <p:spPr bwMode="auto">
          <a:xfrm>
            <a:off x="5508104" y="2909868"/>
            <a:ext cx="3635896" cy="3067303"/>
          </a:xfrm>
          <a:prstGeom prst="rect">
            <a:avLst/>
          </a:prstGeom>
          <a:noFill/>
          <a:ln w="9525">
            <a:noFill/>
            <a:miter lim="800000"/>
            <a:headEnd/>
            <a:tailEnd/>
          </a:ln>
        </p:spPr>
      </p:pic>
      <p:sp>
        <p:nvSpPr>
          <p:cNvPr id="245766" name="Text Box 6"/>
          <p:cNvSpPr txBox="1">
            <a:spLocks noChangeArrowheads="1"/>
          </p:cNvSpPr>
          <p:nvPr/>
        </p:nvSpPr>
        <p:spPr bwMode="auto">
          <a:xfrm>
            <a:off x="5410200" y="5867400"/>
            <a:ext cx="3689350" cy="457200"/>
          </a:xfrm>
          <a:prstGeom prst="rect">
            <a:avLst/>
          </a:prstGeom>
          <a:noFill/>
          <a:ln w="9525">
            <a:noFill/>
            <a:miter lim="800000"/>
            <a:headEnd/>
            <a:tailEnd/>
          </a:ln>
          <a:effectLst/>
        </p:spPr>
        <p:txBody>
          <a:bodyPr wrap="none">
            <a:spAutoFit/>
          </a:bodyPr>
          <a:lstStyle/>
          <a:p>
            <a:r>
              <a:rPr lang="fr-FR" sz="1200">
                <a:solidFill>
                  <a:srgbClr val="CC0099"/>
                </a:solidFill>
                <a:latin typeface="Times New Roman" pitchFamily="18" charset="0"/>
              </a:rPr>
              <a:t>A. Arima &amp; F. Iachello, Ann. Phys. (NY) </a:t>
            </a:r>
            <a:r>
              <a:rPr lang="fr-FR" sz="1200" b="1">
                <a:solidFill>
                  <a:srgbClr val="CC0099"/>
                </a:solidFill>
                <a:latin typeface="Times New Roman" pitchFamily="18" charset="0"/>
              </a:rPr>
              <a:t>123</a:t>
            </a:r>
            <a:r>
              <a:rPr lang="fr-FR" sz="1200">
                <a:solidFill>
                  <a:srgbClr val="CC0099"/>
                </a:solidFill>
                <a:latin typeface="Times New Roman" pitchFamily="18" charset="0"/>
              </a:rPr>
              <a:t> (1979) 468</a:t>
            </a:r>
          </a:p>
          <a:p>
            <a:r>
              <a:rPr lang="fr-FR" sz="1200">
                <a:solidFill>
                  <a:srgbClr val="CC0099"/>
                </a:solidFill>
                <a:latin typeface="Times New Roman" pitchFamily="18" charset="0"/>
              </a:rPr>
              <a:t>L. Wilets &amp; M. Jean, Phys. Rev. </a:t>
            </a:r>
            <a:r>
              <a:rPr lang="fr-FR" sz="1200" b="1">
                <a:solidFill>
                  <a:srgbClr val="CC0099"/>
                </a:solidFill>
                <a:latin typeface="Times New Roman" pitchFamily="18" charset="0"/>
              </a:rPr>
              <a:t>102</a:t>
            </a:r>
            <a:r>
              <a:rPr lang="fr-FR" sz="1200">
                <a:solidFill>
                  <a:srgbClr val="CC0099"/>
                </a:solidFill>
                <a:latin typeface="Times New Roman" pitchFamily="18" charset="0"/>
              </a:rPr>
              <a:t> (1956) 788</a:t>
            </a:r>
            <a:endParaRPr lang="fr-FR">
              <a:latin typeface="Times New Roman" pitchFamily="18" charset="0"/>
            </a:endParaRPr>
          </a:p>
        </p:txBody>
      </p:sp>
      <p:sp>
        <p:nvSpPr>
          <p:cNvPr id="9" name="Slide Number Placeholder 8"/>
          <p:cNvSpPr>
            <a:spLocks noGrp="1"/>
          </p:cNvSpPr>
          <p:nvPr>
            <p:ph type="sldNum" sz="quarter" idx="11"/>
          </p:nvPr>
        </p:nvSpPr>
        <p:spPr/>
        <p:txBody>
          <a:bodyPr/>
          <a:lstStyle/>
          <a:p>
            <a:fld id="{D82B9CA3-9066-4CA6-8E60-DAB13697FB5A}" type="slidenum">
              <a:rPr lang="en-GB" smtClean="0"/>
              <a:pPr/>
              <a:t>23</a:t>
            </a:fld>
            <a:endParaRPr lang="en-GB"/>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6233120"/>
          </a:xfrm>
        </p:spPr>
        <p:txBody>
          <a:bodyPr/>
          <a:lstStyle/>
          <a:p>
            <a:r>
              <a:rPr lang="en-GB" sz="2800" b="1" dirty="0">
                <a:solidFill>
                  <a:srgbClr val="FF0000"/>
                </a:solidFill>
                <a:latin typeface="Times New Roman" pitchFamily="18" charset="0"/>
                <a:cs typeface="Times New Roman" pitchFamily="18" charset="0"/>
              </a:rPr>
              <a:t>In the </a:t>
            </a:r>
            <a:r>
              <a:rPr lang="en-GB" sz="2800" b="1" i="1" dirty="0">
                <a:solidFill>
                  <a:srgbClr val="FF0000"/>
                </a:solidFill>
                <a:latin typeface="Times New Roman" pitchFamily="18" charset="0"/>
                <a:cs typeface="Times New Roman" pitchFamily="18" charset="0"/>
              </a:rPr>
              <a:t>O(6)</a:t>
            </a:r>
            <a:r>
              <a:rPr lang="en-GB" sz="2800" b="1" dirty="0">
                <a:solidFill>
                  <a:srgbClr val="FF0000"/>
                </a:solidFill>
                <a:latin typeface="Times New Roman" pitchFamily="18" charset="0"/>
                <a:cs typeface="Times New Roman" pitchFamily="18" charset="0"/>
              </a:rPr>
              <a:t> limit, the nuclei exhibit the following characteristics:</a:t>
            </a:r>
            <a:br>
              <a:rPr lang="en-GB" sz="2000" b="1" dirty="0">
                <a:solidFill>
                  <a:schemeClr val="tx2"/>
                </a:solidFill>
                <a:latin typeface="+mj-lt"/>
                <a:ea typeface="+mj-ea"/>
                <a:cs typeface="+mj-cs"/>
              </a:rPr>
            </a:br>
            <a:br>
              <a:rPr lang="en-GB" sz="2000" dirty="0">
                <a:solidFill>
                  <a:schemeClr val="tx2"/>
                </a:solidFill>
                <a:latin typeface="+mj-lt"/>
                <a:ea typeface="+mj-ea"/>
                <a:cs typeface="+mj-cs"/>
              </a:rPr>
            </a:br>
            <a:r>
              <a:rPr lang="en-GB" sz="2200" b="1" dirty="0">
                <a:solidFill>
                  <a:schemeClr val="tx2"/>
                </a:solidFill>
                <a:latin typeface="Times New Roman" pitchFamily="18" charset="0"/>
                <a:cs typeface="Times New Roman" pitchFamily="18" charset="0"/>
              </a:rPr>
              <a:t>A)</a:t>
            </a:r>
            <a:r>
              <a:rPr lang="en-GB" sz="2200" dirty="0">
                <a:solidFill>
                  <a:schemeClr val="tx2"/>
                </a:solidFill>
                <a:latin typeface="Times New Roman" pitchFamily="18" charset="0"/>
                <a:cs typeface="Times New Roman" pitchFamily="18" charset="0"/>
              </a:rPr>
              <a:t>The ground state (</a:t>
            </a:r>
            <a:r>
              <a:rPr lang="en-GB" sz="2200" b="1" i="1" dirty="0">
                <a:solidFill>
                  <a:schemeClr val="tx2"/>
                </a:solidFill>
                <a:latin typeface="Times New Roman" pitchFamily="18" charset="0"/>
                <a:cs typeface="Times New Roman" pitchFamily="18" charset="0"/>
              </a:rPr>
              <a:t>g-</a:t>
            </a:r>
            <a:r>
              <a:rPr lang="en-GB" sz="2200" dirty="0">
                <a:solidFill>
                  <a:schemeClr val="tx2"/>
                </a:solidFill>
                <a:latin typeface="Times New Roman" pitchFamily="18" charset="0"/>
                <a:cs typeface="Times New Roman" pitchFamily="18" charset="0"/>
              </a:rPr>
              <a:t>) band is denoted as |N, σ = N, τ, L = 2τ &gt;.</a:t>
            </a:r>
            <a:br>
              <a:rPr lang="en-GB" sz="2200" dirty="0">
                <a:solidFill>
                  <a:schemeClr val="tx2"/>
                </a:solidFill>
                <a:latin typeface="Times New Roman" pitchFamily="18" charset="0"/>
                <a:cs typeface="Times New Roman" pitchFamily="18" charset="0"/>
              </a:rPr>
            </a:br>
            <a:r>
              <a:rPr lang="en-GB" sz="2200" b="1" dirty="0">
                <a:solidFill>
                  <a:schemeClr val="tx2"/>
                </a:solidFill>
                <a:latin typeface="Times New Roman" pitchFamily="18" charset="0"/>
                <a:cs typeface="Times New Roman" pitchFamily="18" charset="0"/>
              </a:rPr>
              <a:t>B)</a:t>
            </a:r>
            <a:r>
              <a:rPr lang="en-GB" sz="2200" dirty="0">
                <a:solidFill>
                  <a:schemeClr val="tx2"/>
                </a:solidFill>
                <a:latin typeface="Times New Roman" pitchFamily="18" charset="0"/>
                <a:cs typeface="Times New Roman" pitchFamily="18" charset="0"/>
              </a:rPr>
              <a:t>The </a:t>
            </a:r>
            <a:r>
              <a:rPr lang="en-GB" sz="2200" b="1" i="1" dirty="0">
                <a:solidFill>
                  <a:schemeClr val="tx2"/>
                </a:solidFill>
                <a:latin typeface="Times New Roman" pitchFamily="18" charset="0"/>
                <a:cs typeface="Times New Roman" pitchFamily="18" charset="0"/>
              </a:rPr>
              <a:t>γ</a:t>
            </a:r>
            <a:r>
              <a:rPr lang="en-GB" sz="2200" dirty="0">
                <a:solidFill>
                  <a:schemeClr val="tx2"/>
                </a:solidFill>
                <a:latin typeface="Times New Roman" pitchFamily="18" charset="0"/>
                <a:cs typeface="Times New Roman" pitchFamily="18" charset="0"/>
              </a:rPr>
              <a:t>- band exhibits an energy level pattern that shows staggering, with states like </a:t>
            </a:r>
            <a:r>
              <a:rPr lang="en-GB" sz="2200" i="1" dirty="0">
                <a:solidFill>
                  <a:schemeClr val="tx2"/>
                </a:solidFill>
                <a:latin typeface="Times New Roman" pitchFamily="18" charset="0"/>
                <a:cs typeface="Times New Roman" pitchFamily="18" charset="0"/>
              </a:rPr>
              <a:t>2γ+, (3γ+, 4γ+), (5γ+, 6γ+), </a:t>
            </a:r>
            <a:r>
              <a:rPr lang="en-GB" sz="2200" dirty="0">
                <a:solidFill>
                  <a:schemeClr val="tx2"/>
                </a:solidFill>
                <a:latin typeface="Times New Roman" pitchFamily="18" charset="0"/>
                <a:cs typeface="Times New Roman" pitchFamily="18" charset="0"/>
              </a:rPr>
              <a:t>and so on. In contrast, the </a:t>
            </a:r>
            <a:r>
              <a:rPr lang="en-GB" sz="2200" b="1" i="1" dirty="0">
                <a:solidFill>
                  <a:schemeClr val="tx2"/>
                </a:solidFill>
                <a:latin typeface="Times New Roman" pitchFamily="18" charset="0"/>
                <a:cs typeface="Times New Roman" pitchFamily="18" charset="0"/>
              </a:rPr>
              <a:t>tri-axial rotor </a:t>
            </a:r>
            <a:r>
              <a:rPr lang="en-GB" sz="2200" dirty="0">
                <a:solidFill>
                  <a:schemeClr val="tx2"/>
                </a:solidFill>
                <a:latin typeface="Times New Roman" pitchFamily="18" charset="0"/>
                <a:cs typeface="Times New Roman" pitchFamily="18" charset="0"/>
              </a:rPr>
              <a:t>with the asymmetry parameter (γ</a:t>
            </a:r>
            <a:r>
              <a:rPr lang="en-GB" sz="2200" baseline="-25000" dirty="0">
                <a:solidFill>
                  <a:schemeClr val="tx2"/>
                </a:solidFill>
                <a:latin typeface="Times New Roman" pitchFamily="18" charset="0"/>
                <a:cs typeface="Times New Roman" pitchFamily="18" charset="0"/>
              </a:rPr>
              <a:t>0</a:t>
            </a:r>
            <a:r>
              <a:rPr lang="en-GB" sz="2200" dirty="0">
                <a:solidFill>
                  <a:schemeClr val="tx2"/>
                </a:solidFill>
                <a:latin typeface="Times New Roman" pitchFamily="18" charset="0"/>
                <a:cs typeface="Times New Roman" pitchFamily="18" charset="0"/>
              </a:rPr>
              <a:t>) displays a different staggering pattern, with states like </a:t>
            </a:r>
            <a:r>
              <a:rPr lang="en-GB" sz="2200" i="1" dirty="0">
                <a:solidFill>
                  <a:schemeClr val="tx2"/>
                </a:solidFill>
                <a:latin typeface="Times New Roman" pitchFamily="18" charset="0"/>
                <a:cs typeface="Times New Roman" pitchFamily="18" charset="0"/>
              </a:rPr>
              <a:t>(2γ+, 3γ+), (4γ+, 5γ+), </a:t>
            </a:r>
            <a:r>
              <a:rPr lang="en-GB" sz="2200" dirty="0">
                <a:solidFill>
                  <a:schemeClr val="tx2"/>
                </a:solidFill>
                <a:latin typeface="Times New Roman" pitchFamily="18" charset="0"/>
                <a:cs typeface="Times New Roman" pitchFamily="18" charset="0"/>
              </a:rPr>
              <a:t>and so on.</a:t>
            </a:r>
            <a:br>
              <a:rPr lang="en-GB" sz="2200" dirty="0">
                <a:solidFill>
                  <a:schemeClr val="tx2"/>
                </a:solidFill>
                <a:latin typeface="Times New Roman" pitchFamily="18" charset="0"/>
                <a:cs typeface="Times New Roman" pitchFamily="18" charset="0"/>
              </a:rPr>
            </a:br>
            <a:r>
              <a:rPr lang="en-GB" sz="2200" b="1" dirty="0">
                <a:solidFill>
                  <a:schemeClr val="tx2"/>
                </a:solidFill>
                <a:latin typeface="Times New Roman" pitchFamily="18" charset="0"/>
                <a:cs typeface="Times New Roman" pitchFamily="18" charset="0"/>
              </a:rPr>
              <a:t>C)</a:t>
            </a:r>
            <a:r>
              <a:rPr lang="en-GB" sz="2200" dirty="0">
                <a:solidFill>
                  <a:schemeClr val="tx2"/>
                </a:solidFill>
                <a:latin typeface="Times New Roman" pitchFamily="18" charset="0"/>
                <a:cs typeface="Times New Roman" pitchFamily="18" charset="0"/>
              </a:rPr>
              <a:t>The </a:t>
            </a:r>
            <a:r>
              <a:rPr lang="en-GB" sz="2200" b="1" i="1" dirty="0">
                <a:solidFill>
                  <a:schemeClr val="tx2"/>
                </a:solidFill>
                <a:latin typeface="Times New Roman" pitchFamily="18" charset="0"/>
                <a:cs typeface="Times New Roman" pitchFamily="18" charset="0"/>
              </a:rPr>
              <a:t>β</a:t>
            </a:r>
            <a:r>
              <a:rPr lang="en-GB" sz="2200" b="1" dirty="0">
                <a:solidFill>
                  <a:schemeClr val="tx2"/>
                </a:solidFill>
                <a:latin typeface="Times New Roman" pitchFamily="18" charset="0"/>
                <a:cs typeface="Times New Roman" pitchFamily="18" charset="0"/>
              </a:rPr>
              <a:t>- </a:t>
            </a:r>
            <a:r>
              <a:rPr lang="en-GB" sz="2200" dirty="0">
                <a:solidFill>
                  <a:schemeClr val="tx2"/>
                </a:solidFill>
                <a:latin typeface="Times New Roman" pitchFamily="18" charset="0"/>
                <a:cs typeface="Times New Roman" pitchFamily="18" charset="0"/>
              </a:rPr>
              <a:t>band follows a sequence of </a:t>
            </a:r>
            <a:r>
              <a:rPr lang="en-GB" sz="2200" i="1" dirty="0">
                <a:solidFill>
                  <a:schemeClr val="tx2"/>
                </a:solidFill>
                <a:latin typeface="Times New Roman" pitchFamily="18" charset="0"/>
                <a:cs typeface="Times New Roman" pitchFamily="18" charset="0"/>
              </a:rPr>
              <a:t>0</a:t>
            </a:r>
            <a:r>
              <a:rPr lang="en-GB" sz="2200" i="1" baseline="30000" dirty="0">
                <a:solidFill>
                  <a:schemeClr val="tx2"/>
                </a:solidFill>
                <a:latin typeface="Times New Roman" pitchFamily="18" charset="0"/>
                <a:cs typeface="Times New Roman" pitchFamily="18" charset="0"/>
              </a:rPr>
              <a:t>+</a:t>
            </a:r>
            <a:r>
              <a:rPr lang="en-GB" sz="2200" i="1" dirty="0">
                <a:solidFill>
                  <a:schemeClr val="tx2"/>
                </a:solidFill>
                <a:latin typeface="Times New Roman" pitchFamily="18" charset="0"/>
                <a:cs typeface="Times New Roman" pitchFamily="18" charset="0"/>
              </a:rPr>
              <a:t>(τ=3) - 2</a:t>
            </a:r>
            <a:r>
              <a:rPr lang="en-GB" sz="2200" i="1" baseline="30000" dirty="0">
                <a:solidFill>
                  <a:schemeClr val="tx2"/>
                </a:solidFill>
                <a:latin typeface="Times New Roman" pitchFamily="18" charset="0"/>
                <a:cs typeface="Times New Roman" pitchFamily="18" charset="0"/>
              </a:rPr>
              <a:t>+</a:t>
            </a:r>
            <a:r>
              <a:rPr lang="en-GB" sz="2200" i="1" dirty="0">
                <a:solidFill>
                  <a:schemeClr val="tx2"/>
                </a:solidFill>
                <a:latin typeface="Times New Roman" pitchFamily="18" charset="0"/>
                <a:cs typeface="Times New Roman" pitchFamily="18" charset="0"/>
              </a:rPr>
              <a:t>(τ=4) - 2</a:t>
            </a:r>
            <a:r>
              <a:rPr lang="en-GB" sz="2200" i="1" baseline="30000" dirty="0">
                <a:solidFill>
                  <a:schemeClr val="tx2"/>
                </a:solidFill>
                <a:latin typeface="Times New Roman" pitchFamily="18" charset="0"/>
                <a:cs typeface="Times New Roman" pitchFamily="18" charset="0"/>
              </a:rPr>
              <a:t>+</a:t>
            </a:r>
            <a:r>
              <a:rPr lang="en-GB" sz="2200" i="1" dirty="0">
                <a:solidFill>
                  <a:schemeClr val="tx2"/>
                </a:solidFill>
                <a:latin typeface="Times New Roman" pitchFamily="18" charset="0"/>
                <a:cs typeface="Times New Roman" pitchFamily="18" charset="0"/>
              </a:rPr>
              <a:t>(τ=5) </a:t>
            </a:r>
            <a:r>
              <a:rPr lang="en-GB" sz="2200" dirty="0">
                <a:solidFill>
                  <a:schemeClr val="tx2"/>
                </a:solidFill>
                <a:latin typeface="Times New Roman" pitchFamily="18" charset="0"/>
                <a:cs typeface="Times New Roman" pitchFamily="18" charset="0"/>
              </a:rPr>
              <a:t>with significant energy gaps between these states.</a:t>
            </a:r>
            <a:br>
              <a:rPr lang="en-GB" sz="2200" dirty="0">
                <a:solidFill>
                  <a:schemeClr val="tx2"/>
                </a:solidFill>
                <a:latin typeface="Times New Roman" pitchFamily="18" charset="0"/>
                <a:cs typeface="Times New Roman" pitchFamily="18" charset="0"/>
              </a:rPr>
            </a:br>
            <a:r>
              <a:rPr lang="en-GB" sz="2200" b="1" dirty="0">
                <a:solidFill>
                  <a:schemeClr val="tx2"/>
                </a:solidFill>
                <a:latin typeface="Times New Roman" pitchFamily="18" charset="0"/>
                <a:cs typeface="Times New Roman" pitchFamily="18" charset="0"/>
              </a:rPr>
              <a:t>D</a:t>
            </a:r>
            <a:r>
              <a:rPr lang="en-GB" sz="2200" dirty="0">
                <a:solidFill>
                  <a:schemeClr val="tx2"/>
                </a:solidFill>
                <a:latin typeface="Times New Roman" pitchFamily="18" charset="0"/>
                <a:cs typeface="Times New Roman" pitchFamily="18" charset="0"/>
              </a:rPr>
              <a:t>)The </a:t>
            </a:r>
            <a:r>
              <a:rPr lang="en-GB" sz="2200" b="1" i="1" dirty="0">
                <a:solidFill>
                  <a:schemeClr val="tx2"/>
                </a:solidFill>
                <a:latin typeface="Times New Roman" pitchFamily="18" charset="0"/>
                <a:cs typeface="Times New Roman" pitchFamily="18" charset="0"/>
              </a:rPr>
              <a:t>0</a:t>
            </a:r>
            <a:r>
              <a:rPr lang="en-GB" sz="2200" b="1" i="1" baseline="-25000" dirty="0">
                <a:solidFill>
                  <a:schemeClr val="tx2"/>
                </a:solidFill>
                <a:latin typeface="Times New Roman" pitchFamily="18" charset="0"/>
                <a:cs typeface="Times New Roman" pitchFamily="18" charset="0"/>
              </a:rPr>
              <a:t>β</a:t>
            </a:r>
            <a:r>
              <a:rPr lang="en-GB" sz="2200" b="1" i="1" baseline="30000" dirty="0">
                <a:solidFill>
                  <a:schemeClr val="tx2"/>
                </a:solidFill>
                <a:latin typeface="Times New Roman" pitchFamily="18" charset="0"/>
                <a:cs typeface="Times New Roman" pitchFamily="18" charset="0"/>
              </a:rPr>
              <a:t>+</a:t>
            </a:r>
            <a:r>
              <a:rPr lang="en-GB" sz="2200" b="1" i="1" dirty="0">
                <a:solidFill>
                  <a:schemeClr val="tx2"/>
                </a:solidFill>
                <a:latin typeface="Times New Roman" pitchFamily="18" charset="0"/>
                <a:cs typeface="Times New Roman" pitchFamily="18" charset="0"/>
              </a:rPr>
              <a:t> </a:t>
            </a:r>
            <a:r>
              <a:rPr lang="en-GB" sz="2200" dirty="0">
                <a:solidFill>
                  <a:schemeClr val="tx2"/>
                </a:solidFill>
                <a:latin typeface="Times New Roman" pitchFamily="18" charset="0"/>
                <a:cs typeface="Times New Roman" pitchFamily="18" charset="0"/>
              </a:rPr>
              <a:t>state is positioned at a lower energy level than the </a:t>
            </a:r>
            <a:r>
              <a:rPr lang="en-GB" sz="2200" b="1" i="1" dirty="0">
                <a:solidFill>
                  <a:schemeClr val="tx2"/>
                </a:solidFill>
                <a:latin typeface="Times New Roman" pitchFamily="18" charset="0"/>
                <a:cs typeface="Times New Roman" pitchFamily="18" charset="0"/>
              </a:rPr>
              <a:t>3γ+ </a:t>
            </a:r>
            <a:r>
              <a:rPr lang="en-GB" sz="2200" dirty="0">
                <a:solidFill>
                  <a:schemeClr val="tx2"/>
                </a:solidFill>
                <a:latin typeface="Times New Roman" pitchFamily="18" charset="0"/>
                <a:cs typeface="Times New Roman" pitchFamily="18" charset="0"/>
              </a:rPr>
              <a:t>state.</a:t>
            </a:r>
            <a:br>
              <a:rPr lang="en-GB" sz="2200" dirty="0">
                <a:solidFill>
                  <a:schemeClr val="tx2"/>
                </a:solidFill>
                <a:latin typeface="Times New Roman" pitchFamily="18" charset="0"/>
                <a:cs typeface="Times New Roman" pitchFamily="18" charset="0"/>
              </a:rPr>
            </a:br>
            <a:r>
              <a:rPr lang="en-GB" sz="2200" b="1" dirty="0">
                <a:solidFill>
                  <a:schemeClr val="tx2"/>
                </a:solidFill>
                <a:latin typeface="Times New Roman" pitchFamily="18" charset="0"/>
                <a:cs typeface="Times New Roman" pitchFamily="18" charset="0"/>
              </a:rPr>
              <a:t>E)</a:t>
            </a:r>
            <a:r>
              <a:rPr lang="en-GB" sz="2200" dirty="0">
                <a:solidFill>
                  <a:schemeClr val="tx2"/>
                </a:solidFill>
                <a:latin typeface="Times New Roman" pitchFamily="18" charset="0"/>
                <a:cs typeface="Times New Roman" pitchFamily="18" charset="0"/>
              </a:rPr>
              <a:t>The operator E(2), represented by </a:t>
            </a:r>
            <a:r>
              <a:rPr lang="en-GB" sz="2200" i="1" dirty="0">
                <a:solidFill>
                  <a:schemeClr val="tx2"/>
                </a:solidFill>
                <a:latin typeface="Times New Roman" pitchFamily="18" charset="0"/>
                <a:cs typeface="Times New Roman" pitchFamily="18" charset="0"/>
              </a:rPr>
              <a:t>Q</a:t>
            </a:r>
            <a:r>
              <a:rPr lang="en-GB" sz="2200" i="1" baseline="-25000" dirty="0">
                <a:solidFill>
                  <a:schemeClr val="tx2"/>
                </a:solidFill>
                <a:latin typeface="Times New Roman" pitchFamily="18" charset="0"/>
                <a:cs typeface="Times New Roman" pitchFamily="18" charset="0"/>
              </a:rPr>
              <a:t>2</a:t>
            </a:r>
            <a:r>
              <a:rPr lang="en-GB" sz="2200" dirty="0">
                <a:solidFill>
                  <a:schemeClr val="tx2"/>
                </a:solidFill>
                <a:latin typeface="Times New Roman" pitchFamily="18" charset="0"/>
                <a:cs typeface="Times New Roman" pitchFamily="18" charset="0"/>
              </a:rPr>
              <a:t>(χ = 0), follows a selection rule: </a:t>
            </a:r>
            <a:r>
              <a:rPr lang="en-GB" sz="2200" dirty="0" err="1">
                <a:solidFill>
                  <a:schemeClr val="tx2"/>
                </a:solidFill>
                <a:latin typeface="Times New Roman" pitchFamily="18" charset="0"/>
                <a:cs typeface="Times New Roman" pitchFamily="18" charset="0"/>
              </a:rPr>
              <a:t>Δσ</a:t>
            </a:r>
            <a:r>
              <a:rPr lang="en-GB" sz="2200" dirty="0">
                <a:solidFill>
                  <a:schemeClr val="tx2"/>
                </a:solidFill>
                <a:latin typeface="Times New Roman" pitchFamily="18" charset="0"/>
                <a:cs typeface="Times New Roman" pitchFamily="18" charset="0"/>
              </a:rPr>
              <a:t> = 0, </a:t>
            </a:r>
            <a:r>
              <a:rPr lang="en-GB" sz="2200" dirty="0" err="1">
                <a:solidFill>
                  <a:schemeClr val="tx2"/>
                </a:solidFill>
                <a:latin typeface="Times New Roman" pitchFamily="18" charset="0"/>
                <a:cs typeface="Times New Roman" pitchFamily="18" charset="0"/>
              </a:rPr>
              <a:t>Δτ</a:t>
            </a:r>
            <a:r>
              <a:rPr lang="en-GB" sz="2200" dirty="0">
                <a:solidFill>
                  <a:schemeClr val="tx2"/>
                </a:solidFill>
                <a:latin typeface="Times New Roman" pitchFamily="18" charset="0"/>
                <a:cs typeface="Times New Roman" pitchFamily="18" charset="0"/>
              </a:rPr>
              <a:t> = ±1. Consequently, the 0</a:t>
            </a:r>
            <a:r>
              <a:rPr lang="en-GB" sz="2200" baseline="-25000" dirty="0">
                <a:solidFill>
                  <a:schemeClr val="tx2"/>
                </a:solidFill>
                <a:latin typeface="Times New Roman" pitchFamily="18" charset="0"/>
                <a:cs typeface="Times New Roman" pitchFamily="18" charset="0"/>
              </a:rPr>
              <a:t>β</a:t>
            </a:r>
            <a:r>
              <a:rPr lang="en-GB" sz="2200" baseline="30000" dirty="0">
                <a:solidFill>
                  <a:schemeClr val="tx2"/>
                </a:solidFill>
                <a:latin typeface="Times New Roman" pitchFamily="18" charset="0"/>
                <a:cs typeface="Times New Roman" pitchFamily="18" charset="0"/>
              </a:rPr>
              <a:t>+</a:t>
            </a:r>
            <a:r>
              <a:rPr lang="en-GB" sz="2200" dirty="0">
                <a:solidFill>
                  <a:schemeClr val="tx2"/>
                </a:solidFill>
                <a:latin typeface="Times New Roman" pitchFamily="18" charset="0"/>
                <a:cs typeface="Times New Roman" pitchFamily="18" charset="0"/>
              </a:rPr>
              <a:t> state tends to decay primarily to the 2</a:t>
            </a:r>
            <a:r>
              <a:rPr lang="en-GB" sz="2200" baseline="-25000" dirty="0">
                <a:solidFill>
                  <a:schemeClr val="tx2"/>
                </a:solidFill>
                <a:latin typeface="Times New Roman" pitchFamily="18" charset="0"/>
                <a:cs typeface="Times New Roman" pitchFamily="18" charset="0"/>
              </a:rPr>
              <a:t>2</a:t>
            </a:r>
            <a:r>
              <a:rPr lang="en-GB" sz="2200" baseline="30000" dirty="0">
                <a:solidFill>
                  <a:schemeClr val="tx2"/>
                </a:solidFill>
                <a:latin typeface="Times New Roman" pitchFamily="18" charset="0"/>
                <a:cs typeface="Times New Roman" pitchFamily="18" charset="0"/>
              </a:rPr>
              <a:t>+</a:t>
            </a:r>
            <a:r>
              <a:rPr lang="en-GB" sz="2200" dirty="0">
                <a:solidFill>
                  <a:schemeClr val="tx2"/>
                </a:solidFill>
                <a:latin typeface="Times New Roman" pitchFamily="18" charset="0"/>
                <a:cs typeface="Times New Roman" pitchFamily="18" charset="0"/>
              </a:rPr>
              <a:t> state.</a:t>
            </a:r>
            <a:br>
              <a:rPr lang="en-GB" sz="2200" dirty="0">
                <a:solidFill>
                  <a:schemeClr val="tx2"/>
                </a:solidFill>
                <a:latin typeface="Times New Roman" pitchFamily="18" charset="0"/>
                <a:cs typeface="Times New Roman" pitchFamily="18" charset="0"/>
              </a:rPr>
            </a:br>
            <a:r>
              <a:rPr lang="en-GB" sz="2200" b="1" dirty="0">
                <a:solidFill>
                  <a:schemeClr val="tx2"/>
                </a:solidFill>
                <a:latin typeface="Times New Roman" pitchFamily="18" charset="0"/>
                <a:cs typeface="Times New Roman" pitchFamily="18" charset="0"/>
              </a:rPr>
              <a:t>F) </a:t>
            </a:r>
            <a:r>
              <a:rPr lang="en-GB" sz="2200" dirty="0">
                <a:latin typeface="Times New Roman" pitchFamily="18" charset="0"/>
                <a:cs typeface="Times New Roman" pitchFamily="18" charset="0"/>
              </a:rPr>
              <a:t> The </a:t>
            </a:r>
            <a:r>
              <a:rPr lang="en-GB" sz="2200" b="1" i="1" baseline="30000" dirty="0">
                <a:solidFill>
                  <a:schemeClr val="tx2"/>
                </a:solidFill>
                <a:latin typeface="Times New Roman" pitchFamily="18" charset="0"/>
                <a:cs typeface="Times New Roman" pitchFamily="18" charset="0"/>
              </a:rPr>
              <a:t>134</a:t>
            </a:r>
            <a:r>
              <a:rPr lang="en-GB" sz="2200" b="1" i="1" dirty="0">
                <a:solidFill>
                  <a:schemeClr val="tx2"/>
                </a:solidFill>
                <a:latin typeface="Times New Roman" pitchFamily="18" charset="0"/>
                <a:cs typeface="Times New Roman" pitchFamily="18" charset="0"/>
              </a:rPr>
              <a:t>Ba</a:t>
            </a:r>
            <a:r>
              <a:rPr lang="en-GB" sz="2200" dirty="0">
                <a:solidFill>
                  <a:schemeClr val="tx2"/>
                </a:solidFill>
                <a:latin typeface="Times New Roman" pitchFamily="18" charset="0"/>
                <a:cs typeface="Times New Roman" pitchFamily="18" charset="0"/>
              </a:rPr>
              <a:t> and </a:t>
            </a:r>
            <a:r>
              <a:rPr lang="en-GB" sz="2200" b="1" i="1" baseline="30000" dirty="0">
                <a:solidFill>
                  <a:schemeClr val="tx2"/>
                </a:solidFill>
                <a:latin typeface="Times New Roman" pitchFamily="18" charset="0"/>
                <a:cs typeface="Times New Roman" pitchFamily="18" charset="0"/>
              </a:rPr>
              <a:t>196</a:t>
            </a:r>
            <a:r>
              <a:rPr lang="en-GB" sz="2200" b="1" i="1" dirty="0">
                <a:solidFill>
                  <a:schemeClr val="tx2"/>
                </a:solidFill>
                <a:latin typeface="Times New Roman" pitchFamily="18" charset="0"/>
                <a:cs typeface="Times New Roman" pitchFamily="18" charset="0"/>
              </a:rPr>
              <a:t>Pt</a:t>
            </a:r>
            <a:r>
              <a:rPr lang="en-GB" sz="2200" dirty="0">
                <a:solidFill>
                  <a:schemeClr val="tx2"/>
                </a:solidFill>
                <a:latin typeface="Times New Roman" pitchFamily="18" charset="0"/>
                <a:cs typeface="Times New Roman" pitchFamily="18" charset="0"/>
              </a:rPr>
              <a:t> are the most notable instances of nuclei that adhere to the </a:t>
            </a:r>
            <a:r>
              <a:rPr lang="en-GB" sz="2200" b="1" i="1" dirty="0">
                <a:solidFill>
                  <a:schemeClr val="tx2"/>
                </a:solidFill>
                <a:latin typeface="Times New Roman" pitchFamily="18" charset="0"/>
                <a:cs typeface="Times New Roman" pitchFamily="18" charset="0"/>
              </a:rPr>
              <a:t>O(6)</a:t>
            </a:r>
            <a:r>
              <a:rPr lang="en-GB" sz="2200" b="1" dirty="0">
                <a:solidFill>
                  <a:schemeClr val="tx2"/>
                </a:solidFill>
                <a:latin typeface="Times New Roman" pitchFamily="18" charset="0"/>
                <a:cs typeface="Times New Roman" pitchFamily="18" charset="0"/>
              </a:rPr>
              <a:t> </a:t>
            </a:r>
            <a:r>
              <a:rPr lang="en-GB" sz="2200" dirty="0">
                <a:solidFill>
                  <a:schemeClr val="tx2"/>
                </a:solidFill>
                <a:latin typeface="Times New Roman" pitchFamily="18" charset="0"/>
                <a:cs typeface="Times New Roman" pitchFamily="18" charset="0"/>
              </a:rPr>
              <a:t>limiting type characteristics.</a:t>
            </a:r>
            <a:br>
              <a:rPr lang="en-GB" sz="2200" dirty="0">
                <a:solidFill>
                  <a:schemeClr val="tx2"/>
                </a:solidFill>
                <a:latin typeface="Times New Roman" pitchFamily="18" charset="0"/>
                <a:cs typeface="Times New Roman" pitchFamily="18" charset="0"/>
              </a:rPr>
            </a:br>
            <a:r>
              <a:rPr lang="en-GB" sz="2200" b="1" dirty="0">
                <a:solidFill>
                  <a:schemeClr val="tx2"/>
                </a:solidFill>
                <a:latin typeface="Times New Roman" pitchFamily="18" charset="0"/>
                <a:cs typeface="Times New Roman" pitchFamily="18" charset="0"/>
              </a:rPr>
              <a:t>G)</a:t>
            </a:r>
            <a:r>
              <a:rPr lang="en-GB" sz="2200" dirty="0">
                <a:solidFill>
                  <a:schemeClr val="tx2"/>
                </a:solidFill>
                <a:latin typeface="Times New Roman" pitchFamily="18" charset="0"/>
                <a:cs typeface="Times New Roman" pitchFamily="18" charset="0"/>
              </a:rPr>
              <a:t>The energy ratio </a:t>
            </a:r>
            <a:r>
              <a:rPr lang="en-GB" sz="2200" b="1" i="1" dirty="0">
                <a:solidFill>
                  <a:schemeClr val="tx2"/>
                </a:solidFill>
                <a:latin typeface="Times New Roman" pitchFamily="18" charset="0"/>
                <a:cs typeface="Times New Roman" pitchFamily="18" charset="0"/>
              </a:rPr>
              <a:t>R</a:t>
            </a:r>
            <a:r>
              <a:rPr lang="en-GB" sz="2200" b="1" i="1" baseline="-25000" dirty="0">
                <a:solidFill>
                  <a:schemeClr val="tx2"/>
                </a:solidFill>
                <a:latin typeface="Times New Roman" pitchFamily="18" charset="0"/>
                <a:cs typeface="Times New Roman" pitchFamily="18" charset="0"/>
              </a:rPr>
              <a:t>42</a:t>
            </a:r>
            <a:r>
              <a:rPr lang="en-GB" sz="2200" b="1" i="1" dirty="0">
                <a:solidFill>
                  <a:schemeClr val="tx2"/>
                </a:solidFill>
                <a:latin typeface="Times New Roman" pitchFamily="18" charset="0"/>
                <a:cs typeface="Times New Roman" pitchFamily="18" charset="0"/>
              </a:rPr>
              <a:t> = 2.5.</a:t>
            </a:r>
            <a:br>
              <a:rPr lang="en-GB" sz="2200" dirty="0">
                <a:solidFill>
                  <a:schemeClr val="tx2"/>
                </a:solidFill>
                <a:latin typeface="Times New Roman" pitchFamily="18" charset="0"/>
                <a:cs typeface="Times New Roman" pitchFamily="18" charset="0"/>
              </a:rPr>
            </a:br>
            <a:br>
              <a:rPr lang="en-GB" sz="2200" dirty="0">
                <a:solidFill>
                  <a:schemeClr val="tx2"/>
                </a:solidFill>
                <a:latin typeface="Times New Roman" pitchFamily="18" charset="0"/>
                <a:cs typeface="Times New Roman" pitchFamily="18" charset="0"/>
              </a:rPr>
            </a:br>
            <a:r>
              <a:rPr lang="en-GB" sz="2000" b="1" dirty="0">
                <a:solidFill>
                  <a:srgbClr val="FF0000"/>
                </a:solidFill>
                <a:latin typeface="Times New Roman" pitchFamily="18" charset="0"/>
                <a:cs typeface="Times New Roman" pitchFamily="18" charset="0"/>
              </a:rPr>
              <a:t> 					[</a:t>
            </a:r>
            <a:r>
              <a:rPr lang="en-GB" sz="2000" b="1" dirty="0" err="1">
                <a:solidFill>
                  <a:srgbClr val="FF0000"/>
                </a:solidFill>
                <a:latin typeface="Times New Roman" pitchFamily="18" charset="0"/>
                <a:cs typeface="Times New Roman" pitchFamily="18" charset="0"/>
              </a:rPr>
              <a:t>Iachello</a:t>
            </a:r>
            <a:r>
              <a:rPr lang="en-GB" sz="2000" b="1" dirty="0">
                <a:solidFill>
                  <a:srgbClr val="FF0000"/>
                </a:solidFill>
                <a:latin typeface="Times New Roman" pitchFamily="18" charset="0"/>
                <a:cs typeface="Times New Roman" pitchFamily="18" charset="0"/>
              </a:rPr>
              <a:t> &amp; </a:t>
            </a:r>
            <a:r>
              <a:rPr lang="en-GB" sz="2000" b="1" dirty="0" err="1">
                <a:solidFill>
                  <a:srgbClr val="FF0000"/>
                </a:solidFill>
                <a:latin typeface="Times New Roman" pitchFamily="18" charset="0"/>
                <a:cs typeface="Times New Roman" pitchFamily="18" charset="0"/>
              </a:rPr>
              <a:t>Arima</a:t>
            </a:r>
            <a:r>
              <a:rPr lang="en-GB" sz="2000" b="1" dirty="0">
                <a:solidFill>
                  <a:srgbClr val="FF0000"/>
                </a:solidFill>
                <a:latin typeface="Times New Roman" pitchFamily="18" charset="0"/>
                <a:cs typeface="Times New Roman" pitchFamily="18" charset="0"/>
              </a:rPr>
              <a:t> (1987) and (1979)]</a:t>
            </a:r>
            <a:endParaRPr lang="en-GB" sz="2200" dirty="0">
              <a:latin typeface="Times New Roman" pitchFamily="18" charset="0"/>
              <a:cs typeface="Times New Roman" pitchFamily="18" charset="0"/>
            </a:endParaRPr>
          </a:p>
        </p:txBody>
      </p:sp>
      <p:sp>
        <p:nvSpPr>
          <p:cNvPr id="3" name="Slide Number Placeholder 2"/>
          <p:cNvSpPr>
            <a:spLocks noGrp="1"/>
          </p:cNvSpPr>
          <p:nvPr>
            <p:ph type="sldNum" sz="quarter" idx="11"/>
          </p:nvPr>
        </p:nvSpPr>
        <p:spPr/>
        <p:txBody>
          <a:bodyPr/>
          <a:lstStyle/>
          <a:p>
            <a:fld id="{64893628-0E1A-4069-B448-18F69E8C4AA0}" type="slidenum">
              <a:rPr lang="en-GB" smtClean="0"/>
              <a:pPr/>
              <a:t>24</a:t>
            </a:fld>
            <a:endParaRPr lang="en-GB"/>
          </a:p>
        </p:txBody>
      </p:sp>
      <p:sp>
        <p:nvSpPr>
          <p:cNvPr id="4" name="Footer Placeholder 3"/>
          <p:cNvSpPr>
            <a:spLocks noGrp="1"/>
          </p:cNvSpPr>
          <p:nvPr>
            <p:ph type="ftr" sz="quarter" idx="12"/>
          </p:nvPr>
        </p:nvSpPr>
        <p:spPr/>
        <p:txBody>
          <a:bodyPr/>
          <a:lstStyle/>
          <a:p>
            <a:r>
              <a:rPr lang="en-GB"/>
              <a:t>A. N. Mitra Memorial Lecture, April 14, 15, 2025</a:t>
            </a:r>
            <a:endParaRPr lang="en-GB" sz="1400">
              <a:latin typeface="Arial"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p:cNvSpPr>
            <a:spLocks noGrp="1"/>
          </p:cNvSpPr>
          <p:nvPr>
            <p:ph type="ftr" sz="quarter" idx="12"/>
          </p:nvPr>
        </p:nvSpPr>
        <p:spPr/>
        <p:txBody>
          <a:bodyPr/>
          <a:lstStyle/>
          <a:p>
            <a:r>
              <a:rPr lang="en-GB"/>
              <a:t>A. N. Mitra Memorial Lecture, April 14, 15, 2025</a:t>
            </a:r>
            <a:endParaRPr lang="en-GB" sz="1400">
              <a:latin typeface="Arial" pitchFamily="34" charset="0"/>
            </a:endParaRPr>
          </a:p>
        </p:txBody>
      </p:sp>
      <p:sp>
        <p:nvSpPr>
          <p:cNvPr id="304130" name="Rectangle 2"/>
          <p:cNvSpPr>
            <a:spLocks noGrp="1" noChangeArrowheads="1"/>
          </p:cNvSpPr>
          <p:nvPr>
            <p:ph type="title"/>
          </p:nvPr>
        </p:nvSpPr>
        <p:spPr/>
        <p:txBody>
          <a:bodyPr/>
          <a:lstStyle/>
          <a:p>
            <a:r>
              <a:rPr lang="en-GB"/>
              <a:t>Applications of IBM</a:t>
            </a:r>
          </a:p>
        </p:txBody>
      </p:sp>
      <p:pic>
        <p:nvPicPr>
          <p:cNvPr id="304131" name="Picture 3" descr="Casten"/>
          <p:cNvPicPr>
            <a:picLocks noGrp="1" noChangeAspect="1" noChangeArrowheads="1"/>
          </p:cNvPicPr>
          <p:nvPr>
            <p:ph idx="1"/>
          </p:nvPr>
        </p:nvPicPr>
        <p:blipFill>
          <a:blip r:embed="rId3" cstate="print"/>
          <a:srcRect/>
          <a:stretch>
            <a:fillRect/>
          </a:stretch>
        </p:blipFill>
        <p:spPr>
          <a:xfrm>
            <a:off x="1158875" y="1295400"/>
            <a:ext cx="7510463" cy="4876800"/>
          </a:xfrm>
        </p:spPr>
      </p:pic>
      <p:sp>
        <p:nvSpPr>
          <p:cNvPr id="6" name="Slide Number Placeholder 5"/>
          <p:cNvSpPr>
            <a:spLocks noGrp="1"/>
          </p:cNvSpPr>
          <p:nvPr>
            <p:ph type="sldNum" sz="quarter" idx="11"/>
          </p:nvPr>
        </p:nvSpPr>
        <p:spPr/>
        <p:txBody>
          <a:bodyPr/>
          <a:lstStyle/>
          <a:p>
            <a:fld id="{D82B9CA3-9066-4CA6-8E60-DAB13697FB5A}" type="slidenum">
              <a:rPr lang="en-GB" smtClean="0"/>
              <a:pPr/>
              <a:t>25</a:t>
            </a:fld>
            <a:endParaRPr lang="en-GB"/>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p:cNvSpPr>
            <a:spLocks noGrp="1"/>
          </p:cNvSpPr>
          <p:nvPr>
            <p:ph type="ftr" sz="quarter" idx="12"/>
          </p:nvPr>
        </p:nvSpPr>
        <p:spPr/>
        <p:txBody>
          <a:bodyPr/>
          <a:lstStyle/>
          <a:p>
            <a:r>
              <a:rPr lang="en-GB"/>
              <a:t>A. N. Mitra Memorial Lecture, April 14, 15, 2025</a:t>
            </a:r>
            <a:endParaRPr lang="en-GB" sz="1400">
              <a:latin typeface="Arial" pitchFamily="34" charset="0"/>
            </a:endParaRPr>
          </a:p>
        </p:txBody>
      </p:sp>
      <p:sp>
        <p:nvSpPr>
          <p:cNvPr id="258050" name="Rectangle 2"/>
          <p:cNvSpPr>
            <a:spLocks noGrp="1" noChangeArrowheads="1"/>
          </p:cNvSpPr>
          <p:nvPr>
            <p:ph type="title"/>
          </p:nvPr>
        </p:nvSpPr>
        <p:spPr>
          <a:xfrm>
            <a:off x="685800" y="76200"/>
            <a:ext cx="4606280" cy="760512"/>
          </a:xfrm>
        </p:spPr>
        <p:txBody>
          <a:bodyPr/>
          <a:lstStyle/>
          <a:p>
            <a:r>
              <a:rPr lang="en-GB" sz="3200" dirty="0">
                <a:solidFill>
                  <a:srgbClr val="FF0000"/>
                </a:solidFill>
                <a:latin typeface="Times New Roman" pitchFamily="18" charset="0"/>
                <a:cs typeface="Times New Roman" pitchFamily="18" charset="0"/>
              </a:rPr>
              <a:t>The Ratio </a:t>
            </a:r>
            <a:r>
              <a:rPr lang="en-GB" sz="3200" i="1" dirty="0">
                <a:solidFill>
                  <a:srgbClr val="FF0000"/>
                </a:solidFill>
                <a:latin typeface="Times New Roman" pitchFamily="18" charset="0"/>
                <a:cs typeface="Times New Roman" pitchFamily="18" charset="0"/>
              </a:rPr>
              <a:t>R</a:t>
            </a:r>
            <a:r>
              <a:rPr lang="en-GB" sz="3200" baseline="-25000" dirty="0">
                <a:solidFill>
                  <a:srgbClr val="FF0000"/>
                </a:solidFill>
                <a:latin typeface="Times New Roman" pitchFamily="18" charset="0"/>
                <a:cs typeface="Times New Roman" pitchFamily="18" charset="0"/>
              </a:rPr>
              <a:t>42</a:t>
            </a:r>
            <a:endParaRPr lang="en-GB" sz="3200" dirty="0">
              <a:solidFill>
                <a:srgbClr val="FF0000"/>
              </a:solidFill>
              <a:latin typeface="Times New Roman" pitchFamily="18" charset="0"/>
              <a:cs typeface="Times New Roman" pitchFamily="18" charset="0"/>
            </a:endParaRPr>
          </a:p>
        </p:txBody>
      </p:sp>
      <p:pic>
        <p:nvPicPr>
          <p:cNvPr id="258051" name="Picture 3" descr="r42"/>
          <p:cNvPicPr>
            <a:picLocks noGrp="1" noChangeAspect="1" noChangeArrowheads="1"/>
          </p:cNvPicPr>
          <p:nvPr>
            <p:ph idx="1"/>
          </p:nvPr>
        </p:nvPicPr>
        <p:blipFill>
          <a:blip r:embed="rId3" cstate="print"/>
          <a:srcRect/>
          <a:stretch>
            <a:fillRect/>
          </a:stretch>
        </p:blipFill>
        <p:spPr>
          <a:xfrm>
            <a:off x="0" y="836712"/>
            <a:ext cx="8853983" cy="4536504"/>
          </a:xfrm>
        </p:spPr>
      </p:pic>
      <p:sp>
        <p:nvSpPr>
          <p:cNvPr id="6" name="Slide Number Placeholder 5"/>
          <p:cNvSpPr>
            <a:spLocks noGrp="1"/>
          </p:cNvSpPr>
          <p:nvPr>
            <p:ph type="sldNum" sz="quarter" idx="11"/>
          </p:nvPr>
        </p:nvSpPr>
        <p:spPr/>
        <p:txBody>
          <a:bodyPr/>
          <a:lstStyle/>
          <a:p>
            <a:fld id="{D82B9CA3-9066-4CA6-8E60-DAB13697FB5A}" type="slidenum">
              <a:rPr lang="en-GB" smtClean="0"/>
              <a:pPr/>
              <a:t>26</a:t>
            </a:fld>
            <a:endParaRPr lang="en-GB"/>
          </a:p>
        </p:txBody>
      </p:sp>
      <p:sp>
        <p:nvSpPr>
          <p:cNvPr id="7" name="Rectangle 6"/>
          <p:cNvSpPr/>
          <p:nvPr/>
        </p:nvSpPr>
        <p:spPr>
          <a:xfrm>
            <a:off x="0" y="5517232"/>
            <a:ext cx="9144000" cy="830997"/>
          </a:xfrm>
          <a:prstGeom prst="rect">
            <a:avLst/>
          </a:prstGeom>
        </p:spPr>
        <p:txBody>
          <a:bodyPr wrap="square">
            <a:spAutoFit/>
          </a:bodyPr>
          <a:lstStyle/>
          <a:p>
            <a:r>
              <a:rPr lang="en-GB" sz="1600" i="1" dirty="0">
                <a:solidFill>
                  <a:srgbClr val="FF0000"/>
                </a:solidFill>
                <a:latin typeface="Times New Roman" pitchFamily="18" charset="0"/>
                <a:cs typeface="Times New Roman" pitchFamily="18" charset="0"/>
              </a:rPr>
              <a:t>In even Z even N nuclei, the energy ratio R</a:t>
            </a:r>
            <a:r>
              <a:rPr lang="en-GB" sz="1600" i="1" baseline="-25000" dirty="0">
                <a:solidFill>
                  <a:srgbClr val="FF0000"/>
                </a:solidFill>
                <a:latin typeface="Times New Roman" pitchFamily="18" charset="0"/>
                <a:cs typeface="Times New Roman" pitchFamily="18" charset="0"/>
              </a:rPr>
              <a:t>42 </a:t>
            </a:r>
            <a:r>
              <a:rPr lang="en-GB" sz="1600" i="1" dirty="0">
                <a:solidFill>
                  <a:srgbClr val="FF0000"/>
                </a:solidFill>
                <a:latin typeface="Times New Roman" pitchFamily="18" charset="0"/>
                <a:cs typeface="Times New Roman" pitchFamily="18" charset="0"/>
              </a:rPr>
              <a:t>(=E</a:t>
            </a:r>
            <a:r>
              <a:rPr lang="en-GB" sz="1600" i="1" baseline="-25000" dirty="0">
                <a:solidFill>
                  <a:srgbClr val="FF0000"/>
                </a:solidFill>
                <a:latin typeface="Times New Roman" pitchFamily="18" charset="0"/>
                <a:cs typeface="Times New Roman" pitchFamily="18" charset="0"/>
              </a:rPr>
              <a:t>4g</a:t>
            </a:r>
            <a:r>
              <a:rPr lang="en-GB" sz="1600" i="1" baseline="30000" dirty="0">
                <a:solidFill>
                  <a:srgbClr val="FF0000"/>
                </a:solidFill>
                <a:latin typeface="Times New Roman" pitchFamily="18" charset="0"/>
                <a:cs typeface="Times New Roman" pitchFamily="18" charset="0"/>
              </a:rPr>
              <a:t>+</a:t>
            </a:r>
            <a:r>
              <a:rPr lang="en-GB" sz="1600" i="1" dirty="0">
                <a:solidFill>
                  <a:srgbClr val="FF0000"/>
                </a:solidFill>
                <a:latin typeface="Times New Roman" pitchFamily="18" charset="0"/>
                <a:cs typeface="Times New Roman" pitchFamily="18" charset="0"/>
              </a:rPr>
              <a:t>/E</a:t>
            </a:r>
            <a:r>
              <a:rPr lang="en-GB" sz="1600" i="1" baseline="-25000" dirty="0">
                <a:solidFill>
                  <a:srgbClr val="FF0000"/>
                </a:solidFill>
                <a:latin typeface="Times New Roman" pitchFamily="18" charset="0"/>
                <a:cs typeface="Times New Roman" pitchFamily="18" charset="0"/>
              </a:rPr>
              <a:t>2g</a:t>
            </a:r>
            <a:r>
              <a:rPr lang="en-GB" sz="1600" i="1" baseline="30000" dirty="0">
                <a:solidFill>
                  <a:srgbClr val="FF0000"/>
                </a:solidFill>
                <a:latin typeface="Times New Roman" pitchFamily="18" charset="0"/>
                <a:cs typeface="Times New Roman" pitchFamily="18" charset="0"/>
              </a:rPr>
              <a:t>+</a:t>
            </a:r>
            <a:r>
              <a:rPr lang="en-GB" sz="1600" i="1" dirty="0">
                <a:solidFill>
                  <a:srgbClr val="FF0000"/>
                </a:solidFill>
                <a:latin typeface="Times New Roman" pitchFamily="18" charset="0"/>
                <a:cs typeface="Times New Roman" pitchFamily="18" charset="0"/>
              </a:rPr>
              <a:t>) is good measure of deformation and it helps in categorizing the atomic nuclei. For vibrational or SU(5), E(5) symmetry,  γ-soft nuclei or SO(6), X(5) symmetry  and  rotational or SU(3)  type nuclei  the value of  R</a:t>
            </a:r>
            <a:r>
              <a:rPr lang="en-GB" sz="1600" i="1" baseline="-25000" dirty="0">
                <a:solidFill>
                  <a:srgbClr val="FF0000"/>
                </a:solidFill>
                <a:latin typeface="Times New Roman" pitchFamily="18" charset="0"/>
                <a:cs typeface="Times New Roman" pitchFamily="18" charset="0"/>
              </a:rPr>
              <a:t>4  </a:t>
            </a:r>
            <a:r>
              <a:rPr lang="en-GB" sz="1600" i="1" dirty="0">
                <a:solidFill>
                  <a:srgbClr val="FF0000"/>
                </a:solidFill>
                <a:latin typeface="Times New Roman" pitchFamily="18" charset="0"/>
                <a:cs typeface="Times New Roman" pitchFamily="18" charset="0"/>
              </a:rPr>
              <a:t>is 2.0, 2.2, 2.5, 2.9 and 3.33, respectively</a:t>
            </a:r>
            <a:r>
              <a:rPr lang="en-GB" sz="1600" dirty="0">
                <a:solidFill>
                  <a:srgbClr val="FF0000"/>
                </a:solidFill>
                <a:latin typeface="Times New Roman" pitchFamily="18" charset="0"/>
                <a:cs typeface="Times New Roman" pitchFamily="18" charset="0"/>
              </a:rPr>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472480"/>
          </a:xfrm>
        </p:spPr>
        <p:txBody>
          <a:bodyPr/>
          <a:lstStyle/>
          <a:p>
            <a:pPr algn="r"/>
            <a:r>
              <a:rPr lang="en-GB" sz="2800" dirty="0" err="1">
                <a:latin typeface="Times New Roman" pitchFamily="18" charset="0"/>
                <a:cs typeface="Times New Roman" pitchFamily="18" charset="0"/>
              </a:rPr>
              <a:t>Casten</a:t>
            </a:r>
            <a:r>
              <a:rPr lang="en-GB" sz="2800" dirty="0">
                <a:latin typeface="Times New Roman" pitchFamily="18" charset="0"/>
                <a:cs typeface="Times New Roman" pitchFamily="18" charset="0"/>
              </a:rPr>
              <a:t> (2006)</a:t>
            </a:r>
          </a:p>
        </p:txBody>
      </p:sp>
      <p:sp>
        <p:nvSpPr>
          <p:cNvPr id="3" name="Slide Number Placeholder 2"/>
          <p:cNvSpPr>
            <a:spLocks noGrp="1"/>
          </p:cNvSpPr>
          <p:nvPr>
            <p:ph type="sldNum" sz="quarter" idx="11"/>
          </p:nvPr>
        </p:nvSpPr>
        <p:spPr/>
        <p:txBody>
          <a:bodyPr/>
          <a:lstStyle/>
          <a:p>
            <a:fld id="{64893628-0E1A-4069-B448-18F69E8C4AA0}" type="slidenum">
              <a:rPr lang="en-GB" smtClean="0"/>
              <a:pPr/>
              <a:t>27</a:t>
            </a:fld>
            <a:endParaRPr lang="en-GB"/>
          </a:p>
        </p:txBody>
      </p:sp>
      <p:sp>
        <p:nvSpPr>
          <p:cNvPr id="4" name="Footer Placeholder 3"/>
          <p:cNvSpPr>
            <a:spLocks noGrp="1"/>
          </p:cNvSpPr>
          <p:nvPr>
            <p:ph type="ftr" sz="quarter" idx="12"/>
          </p:nvPr>
        </p:nvSpPr>
        <p:spPr/>
        <p:txBody>
          <a:bodyPr/>
          <a:lstStyle/>
          <a:p>
            <a:r>
              <a:rPr lang="en-GB"/>
              <a:t>A. N. Mitra Memorial Lecture, April 14, 15, 2025</a:t>
            </a:r>
            <a:endParaRPr lang="en-GB" sz="1400">
              <a:latin typeface="Arial" pitchFamily="34" charset="0"/>
            </a:endParaRPr>
          </a:p>
        </p:txBody>
      </p:sp>
      <p:pic>
        <p:nvPicPr>
          <p:cNvPr id="5" name="Picture 4"/>
          <p:cNvPicPr/>
          <p:nvPr/>
        </p:nvPicPr>
        <p:blipFill>
          <a:blip r:embed="rId2" cstate="print"/>
          <a:srcRect l="15773" t="20424" r="16660" b="30528"/>
          <a:stretch>
            <a:fillRect/>
          </a:stretch>
        </p:blipFill>
        <p:spPr bwMode="auto">
          <a:xfrm>
            <a:off x="0" y="692696"/>
            <a:ext cx="9144000" cy="5544616"/>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6377136"/>
          </a:xfrm>
        </p:spPr>
        <p:txBody>
          <a:bodyPr/>
          <a:lstStyle/>
          <a:p>
            <a:r>
              <a:rPr lang="en-GB" sz="2800" b="1" dirty="0">
                <a:solidFill>
                  <a:srgbClr val="FF0000"/>
                </a:solidFill>
              </a:rPr>
              <a:t>SYMMETRY TRIANGLE FOR NUCLEAR STRUCTURE.</a:t>
            </a:r>
            <a:br>
              <a:rPr lang="en-GB" sz="2000" dirty="0"/>
            </a:br>
            <a:r>
              <a:rPr lang="en-GB" sz="2000" dirty="0"/>
              <a:t> </a:t>
            </a:r>
            <a:br>
              <a:rPr lang="en-GB" sz="2000" dirty="0"/>
            </a:br>
            <a:r>
              <a:rPr lang="en-GB" sz="2000" dirty="0"/>
              <a:t>(</a:t>
            </a:r>
            <a:r>
              <a:rPr lang="en-GB" sz="2000" b="1" dirty="0"/>
              <a:t>a)</a:t>
            </a:r>
            <a:r>
              <a:rPr lang="en-GB" sz="2000" dirty="0"/>
              <a:t> </a:t>
            </a:r>
            <a:r>
              <a:rPr lang="en-GB" sz="1800" dirty="0"/>
              <a:t>Showing the traditional paradigms at the vertices (along with mini-level schemes), and the two critical point symmetries, E(5) and X(5), at the termini of the phase-transitional region between spherical and deformed nuclei. Note that there are two systems for labelling these paradigms: the geometric language of vibrator, rotor, </a:t>
            </a:r>
            <a:r>
              <a:rPr lang="en-GB" sz="1800" i="1" dirty="0"/>
              <a:t>γ</a:t>
            </a:r>
            <a:r>
              <a:rPr lang="en-GB" sz="1800" dirty="0"/>
              <a:t>-soft, E(5), and X(5), which are solutions to the Bohr Hamiltonian, and symmetry-based labels from the IBA (U(5), SU(3) and O(6)). This distinction should be borne in mind and is the reason, for example, that E(5) and X(5) are shown in open circles, to distinguish them from the dynamical symmetries at the vertices. Also, even solutions such as U(5) and the vibrator, which appear in both algebraic and geometric approaches, although similar, are not identical.</a:t>
            </a:r>
            <a:br>
              <a:rPr lang="en-GB" sz="2000" dirty="0"/>
            </a:br>
            <a:br>
              <a:rPr lang="en-GB" sz="2000" dirty="0"/>
            </a:br>
            <a:r>
              <a:rPr lang="en-GB" sz="2000" b="1" dirty="0"/>
              <a:t>(b)</a:t>
            </a:r>
            <a:r>
              <a:rPr lang="en-GB" sz="2000" dirty="0"/>
              <a:t> Extended triangle incorporating oblate shapes interpreted according to Landau theory. </a:t>
            </a:r>
            <a:r>
              <a:rPr lang="en-GB" sz="2000" b="1" dirty="0"/>
              <a:t>t </a:t>
            </a:r>
            <a:r>
              <a:rPr lang="en-GB" sz="2000" dirty="0"/>
              <a:t>represents a nuclear triple point.</a:t>
            </a:r>
            <a:br>
              <a:rPr lang="en-GB" dirty="0"/>
            </a:br>
            <a:endParaRPr lang="en-GB" dirty="0"/>
          </a:p>
        </p:txBody>
      </p:sp>
      <p:sp>
        <p:nvSpPr>
          <p:cNvPr id="3" name="Slide Number Placeholder 2"/>
          <p:cNvSpPr>
            <a:spLocks noGrp="1"/>
          </p:cNvSpPr>
          <p:nvPr>
            <p:ph type="sldNum" sz="quarter" idx="11"/>
          </p:nvPr>
        </p:nvSpPr>
        <p:spPr/>
        <p:txBody>
          <a:bodyPr/>
          <a:lstStyle/>
          <a:p>
            <a:fld id="{64893628-0E1A-4069-B448-18F69E8C4AA0}" type="slidenum">
              <a:rPr lang="en-GB" smtClean="0"/>
              <a:pPr/>
              <a:t>28</a:t>
            </a:fld>
            <a:endParaRPr lang="en-GB"/>
          </a:p>
        </p:txBody>
      </p:sp>
      <p:sp>
        <p:nvSpPr>
          <p:cNvPr id="4" name="Footer Placeholder 3"/>
          <p:cNvSpPr>
            <a:spLocks noGrp="1"/>
          </p:cNvSpPr>
          <p:nvPr>
            <p:ph type="ftr" sz="quarter" idx="12"/>
          </p:nvPr>
        </p:nvSpPr>
        <p:spPr/>
        <p:txBody>
          <a:bodyPr/>
          <a:lstStyle/>
          <a:p>
            <a:r>
              <a:rPr lang="en-GB"/>
              <a:t>A. N. Mitra Memorial Lecture, April 14, 15, 2025</a:t>
            </a:r>
            <a:endParaRPr lang="en-GB" sz="1400">
              <a:latin typeface="Arial"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64488" cy="760512"/>
          </a:xfrm>
        </p:spPr>
        <p:txBody>
          <a:bodyPr/>
          <a:lstStyle/>
          <a:p>
            <a:br>
              <a:rPr lang="en-GB" b="1" dirty="0"/>
            </a:br>
            <a:br>
              <a:rPr lang="en-GB" b="1" dirty="0"/>
            </a:br>
            <a:br>
              <a:rPr lang="en-GB" b="1" dirty="0"/>
            </a:br>
            <a:br>
              <a:rPr lang="en-GB" b="1" dirty="0"/>
            </a:br>
            <a:br>
              <a:rPr lang="en-GB" b="1" dirty="0"/>
            </a:br>
            <a:br>
              <a:rPr lang="en-GB" b="1" dirty="0"/>
            </a:br>
            <a:r>
              <a:rPr lang="en-GB" sz="3200" dirty="0">
                <a:solidFill>
                  <a:srgbClr val="FF0000"/>
                </a:solidFill>
                <a:latin typeface="Times New Roman" pitchFamily="18" charset="0"/>
                <a:cs typeface="Times New Roman" pitchFamily="18" charset="0"/>
              </a:rPr>
              <a:t>The Interacting Boson Model and Calculations</a:t>
            </a:r>
            <a:br>
              <a:rPr lang="en-GB" dirty="0">
                <a:latin typeface="Times New Roman" pitchFamily="18" charset="0"/>
                <a:cs typeface="Times New Roman" pitchFamily="18" charset="0"/>
              </a:rPr>
            </a:br>
            <a:r>
              <a:rPr lang="en-US" sz="1600" dirty="0">
                <a:latin typeface="Times New Roman"/>
                <a:ea typeface="Times New Roman"/>
              </a:rPr>
              <a:t>The two body effective Hamiltonian for a system of s- and d- bosons can be written as Eq.1:</a:t>
            </a:r>
            <a:br>
              <a:rPr lang="en-US" sz="1600" dirty="0">
                <a:latin typeface="Times New Roman"/>
                <a:ea typeface="Times New Roman"/>
              </a:rPr>
            </a:br>
            <a:br>
              <a:rPr lang="en-US" sz="2000" dirty="0">
                <a:latin typeface="Times New Roman"/>
                <a:ea typeface="Times New Roman"/>
              </a:rPr>
            </a:br>
            <a:br>
              <a:rPr lang="en-GB" sz="5400" dirty="0"/>
            </a:br>
            <a:r>
              <a:rPr lang="en-GB" sz="5400" dirty="0"/>
              <a:t> </a:t>
            </a:r>
            <a:br>
              <a:rPr lang="en-GB" sz="5400" dirty="0">
                <a:latin typeface="Times New Roman"/>
                <a:ea typeface="Times New Roman"/>
              </a:rPr>
            </a:br>
            <a:br>
              <a:rPr lang="en-GB" dirty="0"/>
            </a:br>
            <a:endParaRPr lang="en-GB" dirty="0"/>
          </a:p>
        </p:txBody>
      </p:sp>
      <p:sp>
        <p:nvSpPr>
          <p:cNvPr id="3" name="Slide Number Placeholder 2"/>
          <p:cNvSpPr>
            <a:spLocks noGrp="1"/>
          </p:cNvSpPr>
          <p:nvPr>
            <p:ph type="sldNum" sz="quarter" idx="11"/>
          </p:nvPr>
        </p:nvSpPr>
        <p:spPr/>
        <p:txBody>
          <a:bodyPr/>
          <a:lstStyle/>
          <a:p>
            <a:fld id="{64893628-0E1A-4069-B448-18F69E8C4AA0}" type="slidenum">
              <a:rPr lang="en-GB" smtClean="0"/>
              <a:pPr/>
              <a:t>29</a:t>
            </a:fld>
            <a:endParaRPr lang="en-GB"/>
          </a:p>
        </p:txBody>
      </p:sp>
      <p:sp>
        <p:nvSpPr>
          <p:cNvPr id="4" name="Footer Placeholder 3"/>
          <p:cNvSpPr>
            <a:spLocks noGrp="1"/>
          </p:cNvSpPr>
          <p:nvPr>
            <p:ph type="ftr" sz="quarter" idx="12"/>
          </p:nvPr>
        </p:nvSpPr>
        <p:spPr/>
        <p:txBody>
          <a:bodyPr/>
          <a:lstStyle/>
          <a:p>
            <a:r>
              <a:rPr lang="en-GB"/>
              <a:t>A. N. Mitra Memorial Lecture, April 14, 15, 2025</a:t>
            </a:r>
            <a:endParaRPr lang="en-GB" sz="1400">
              <a:latin typeface="Arial" pitchFamily="34" charset="0"/>
            </a:endParaRPr>
          </a:p>
        </p:txBody>
      </p:sp>
      <p:graphicFrame>
        <p:nvGraphicFramePr>
          <p:cNvPr id="409606" name="Object 6"/>
          <p:cNvGraphicFramePr>
            <a:graphicFrameLocks noChangeAspect="1"/>
          </p:cNvGraphicFramePr>
          <p:nvPr/>
        </p:nvGraphicFramePr>
        <p:xfrm>
          <a:off x="827584" y="3789040"/>
          <a:ext cx="1008112" cy="403244"/>
        </p:xfrm>
        <a:graphic>
          <a:graphicData uri="http://schemas.openxmlformats.org/presentationml/2006/ole">
            <mc:AlternateContent xmlns:mc="http://schemas.openxmlformats.org/markup-compatibility/2006">
              <mc:Choice xmlns:v="urn:schemas-microsoft-com:vml" Requires="v">
                <p:oleObj spid="_x0000_s409752" r:id="rId3" imgW="571252" imgH="228501" progId="">
                  <p:embed/>
                </p:oleObj>
              </mc:Choice>
              <mc:Fallback>
                <p:oleObj r:id="rId3" imgW="571252" imgH="228501" progId="">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3789040"/>
                        <a:ext cx="1008112" cy="4032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605" name="Object 5"/>
          <p:cNvGraphicFramePr>
            <a:graphicFrameLocks noChangeAspect="1"/>
          </p:cNvGraphicFramePr>
          <p:nvPr/>
        </p:nvGraphicFramePr>
        <p:xfrm>
          <a:off x="2123728" y="3789040"/>
          <a:ext cx="1227577" cy="477391"/>
        </p:xfrm>
        <a:graphic>
          <a:graphicData uri="http://schemas.openxmlformats.org/presentationml/2006/ole">
            <mc:AlternateContent xmlns:mc="http://schemas.openxmlformats.org/markup-compatibility/2006">
              <mc:Choice xmlns:v="urn:schemas-microsoft-com:vml" Requires="v">
                <p:oleObj spid="_x0000_s409753" r:id="rId5" imgW="850531" imgH="330057" progId="">
                  <p:embed/>
                </p:oleObj>
              </mc:Choice>
              <mc:Fallback>
                <p:oleObj r:id="rId5" imgW="850531" imgH="330057" progId="">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23728" y="3789040"/>
                        <a:ext cx="1227577" cy="4773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604" name="Object 4"/>
          <p:cNvGraphicFramePr>
            <a:graphicFrameLocks noChangeAspect="1"/>
          </p:cNvGraphicFramePr>
          <p:nvPr/>
        </p:nvGraphicFramePr>
        <p:xfrm>
          <a:off x="3563888" y="3789040"/>
          <a:ext cx="1367021" cy="401191"/>
        </p:xfrm>
        <a:graphic>
          <a:graphicData uri="http://schemas.openxmlformats.org/presentationml/2006/ole">
            <mc:AlternateContent xmlns:mc="http://schemas.openxmlformats.org/markup-compatibility/2006">
              <mc:Choice xmlns:v="urn:schemas-microsoft-com:vml" Requires="v">
                <p:oleObj spid="_x0000_s409754" r:id="rId7" imgW="875920" imgH="266584" progId="">
                  <p:embed/>
                </p:oleObj>
              </mc:Choice>
              <mc:Fallback>
                <p:oleObj r:id="rId7" imgW="875920" imgH="266584" progId="">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63888" y="3789040"/>
                        <a:ext cx="1367021" cy="4011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603" name="Object 3"/>
          <p:cNvGraphicFramePr>
            <a:graphicFrameLocks noChangeAspect="1"/>
          </p:cNvGraphicFramePr>
          <p:nvPr/>
        </p:nvGraphicFramePr>
        <p:xfrm>
          <a:off x="5364088" y="3717032"/>
          <a:ext cx="2608742" cy="485670"/>
        </p:xfrm>
        <a:graphic>
          <a:graphicData uri="http://schemas.openxmlformats.org/presentationml/2006/ole">
            <mc:AlternateContent xmlns:mc="http://schemas.openxmlformats.org/markup-compatibility/2006">
              <mc:Choice xmlns:v="urn:schemas-microsoft-com:vml" Requires="v">
                <p:oleObj spid="_x0000_s409755" r:id="rId9" imgW="1790700" imgH="330200" progId="">
                  <p:embed/>
                </p:oleObj>
              </mc:Choice>
              <mc:Fallback>
                <p:oleObj r:id="rId9" imgW="1790700" imgH="330200" progId="">
                  <p:embed/>
                  <p:pic>
                    <p:nvPicPr>
                      <p:cNvPr id="0"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64088" y="3717032"/>
                        <a:ext cx="2608742" cy="4856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602" name="Object 2"/>
          <p:cNvGraphicFramePr>
            <a:graphicFrameLocks noChangeAspect="1"/>
          </p:cNvGraphicFramePr>
          <p:nvPr/>
        </p:nvGraphicFramePr>
        <p:xfrm>
          <a:off x="827584" y="4149080"/>
          <a:ext cx="1080120" cy="540060"/>
        </p:xfrm>
        <a:graphic>
          <a:graphicData uri="http://schemas.openxmlformats.org/presentationml/2006/ole">
            <mc:AlternateContent xmlns:mc="http://schemas.openxmlformats.org/markup-compatibility/2006">
              <mc:Choice xmlns:v="urn:schemas-microsoft-com:vml" Requires="v">
                <p:oleObj spid="_x0000_s409756" r:id="rId11" imgW="660113" imgH="330057" progId="">
                  <p:embed/>
                </p:oleObj>
              </mc:Choice>
              <mc:Fallback>
                <p:oleObj r:id="rId11" imgW="660113" imgH="330057" progId="">
                  <p:embed/>
                  <p:pic>
                    <p:nvPicPr>
                      <p:cNvPr id="0"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27584" y="4149080"/>
                        <a:ext cx="1080120" cy="5400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601" name="Object 1"/>
          <p:cNvGraphicFramePr>
            <a:graphicFrameLocks noChangeAspect="1"/>
          </p:cNvGraphicFramePr>
          <p:nvPr/>
        </p:nvGraphicFramePr>
        <p:xfrm>
          <a:off x="2339752" y="4221088"/>
          <a:ext cx="1386156" cy="432049"/>
        </p:xfrm>
        <a:graphic>
          <a:graphicData uri="http://schemas.openxmlformats.org/presentationml/2006/ole">
            <mc:AlternateContent xmlns:mc="http://schemas.openxmlformats.org/markup-compatibility/2006">
              <mc:Choice xmlns:v="urn:schemas-microsoft-com:vml" Requires="v">
                <p:oleObj spid="_x0000_s409757" r:id="rId13" imgW="736600" imgH="228600" progId="">
                  <p:embed/>
                </p:oleObj>
              </mc:Choice>
              <mc:Fallback>
                <p:oleObj r:id="rId13" imgW="736600" imgH="228600" progId="">
                  <p:embed/>
                  <p:pic>
                    <p:nvPicPr>
                      <p:cNvPr id="0" name="Picture 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339752" y="4221088"/>
                        <a:ext cx="1386156" cy="4320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9608" name="Rectangle 8"/>
          <p:cNvSpPr>
            <a:spLocks noChangeArrowheads="1"/>
          </p:cNvSpPr>
          <p:nvPr/>
        </p:nvSpPr>
        <p:spPr bwMode="auto">
          <a:xfrm>
            <a:off x="0" y="692696"/>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8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endParaRPr kumimoji="0" lang="en-GB" sz="1800" b="0" i="0" u="none" strike="noStrike" cap="none" normalizeH="0" baseline="0" dirty="0">
              <a:ln>
                <a:noFill/>
              </a:ln>
              <a:solidFill>
                <a:schemeClr val="tx1"/>
              </a:solidFill>
              <a:effectLst/>
              <a:latin typeface="Arial" pitchFamily="34" charset="0"/>
              <a:cs typeface="Arial" pitchFamily="34" charset="0"/>
            </a:endParaRPr>
          </a:p>
        </p:txBody>
      </p:sp>
      <p:sp>
        <p:nvSpPr>
          <p:cNvPr id="409610" name="Rectangle 10"/>
          <p:cNvSpPr>
            <a:spLocks noChangeArrowheads="1"/>
          </p:cNvSpPr>
          <p:nvPr/>
        </p:nvSpPr>
        <p:spPr bwMode="auto">
          <a:xfrm>
            <a:off x="0" y="1153240"/>
            <a:ext cx="216726" cy="24622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endParaRPr kumimoji="0" lang="en-GB" sz="1800" b="0" i="0" u="none" strike="noStrike" cap="none" normalizeH="0" baseline="0" dirty="0">
              <a:ln>
                <a:noFill/>
              </a:ln>
              <a:solidFill>
                <a:schemeClr val="tx1"/>
              </a:solidFill>
              <a:effectLst/>
              <a:latin typeface="Arial" pitchFamily="34" charset="0"/>
              <a:cs typeface="Arial" pitchFamily="34" charset="0"/>
            </a:endParaRPr>
          </a:p>
        </p:txBody>
      </p:sp>
      <p:sp>
        <p:nvSpPr>
          <p:cNvPr id="409611" name="Rectangle 11"/>
          <p:cNvSpPr>
            <a:spLocks noChangeArrowheads="1"/>
          </p:cNvSpPr>
          <p:nvPr/>
        </p:nvSpPr>
        <p:spPr bwMode="auto">
          <a:xfrm>
            <a:off x="0" y="160972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409612" name="Rectangle 12"/>
          <p:cNvSpPr>
            <a:spLocks noChangeArrowheads="1"/>
          </p:cNvSpPr>
          <p:nvPr/>
        </p:nvSpPr>
        <p:spPr bwMode="auto">
          <a:xfrm>
            <a:off x="0" y="2277190"/>
            <a:ext cx="248786" cy="24622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endParaRPr kumimoji="0" lang="en-GB" sz="1800" b="0" i="0" u="none" strike="noStrike" cap="none" normalizeH="0" baseline="0" dirty="0">
              <a:ln>
                <a:noFill/>
              </a:ln>
              <a:solidFill>
                <a:schemeClr val="tx1"/>
              </a:solidFill>
              <a:effectLst/>
              <a:latin typeface="Arial" pitchFamily="34" charset="0"/>
              <a:cs typeface="Arial" pitchFamily="34" charset="0"/>
            </a:endParaRPr>
          </a:p>
        </p:txBody>
      </p:sp>
      <p:sp>
        <p:nvSpPr>
          <p:cNvPr id="19" name="Rectangle 18"/>
          <p:cNvSpPr/>
          <p:nvPr/>
        </p:nvSpPr>
        <p:spPr>
          <a:xfrm>
            <a:off x="395536" y="2636913"/>
            <a:ext cx="8748464" cy="1077218"/>
          </a:xfrm>
          <a:prstGeom prst="rect">
            <a:avLst/>
          </a:prstGeom>
        </p:spPr>
        <p:txBody>
          <a:bodyPr wrap="square">
            <a:spAutoFit/>
          </a:bodyPr>
          <a:lstStyle/>
          <a:p>
            <a:pPr lvl="0" eaLnBrk="1" hangingPunct="1"/>
            <a:r>
              <a:rPr lang="en-GB" sz="1600" dirty="0">
                <a:latin typeface="Times New Roman" pitchFamily="18" charset="0"/>
                <a:ea typeface="Times New Roman" pitchFamily="18" charset="0"/>
                <a:cs typeface="Times New Roman" pitchFamily="18" charset="0"/>
              </a:rPr>
              <a:t>In above Eq. (1), E</a:t>
            </a:r>
            <a:r>
              <a:rPr lang="en-GB" sz="1600" baseline="-30000" dirty="0">
                <a:latin typeface="Times New Roman" pitchFamily="18" charset="0"/>
                <a:ea typeface="Times New Roman" pitchFamily="18" charset="0"/>
                <a:cs typeface="Times New Roman" pitchFamily="18" charset="0"/>
              </a:rPr>
              <a:t>0</a:t>
            </a:r>
            <a:r>
              <a:rPr lang="en-GB" sz="1600" dirty="0">
                <a:latin typeface="Times New Roman" pitchFamily="18" charset="0"/>
                <a:ea typeface="Times New Roman" pitchFamily="18" charset="0"/>
                <a:cs typeface="Times New Roman" pitchFamily="18" charset="0"/>
              </a:rPr>
              <a:t> is the core energy; </a:t>
            </a:r>
            <a:r>
              <a:rPr lang="en-GB" sz="1600" dirty="0" err="1">
                <a:latin typeface="Times New Roman" pitchFamily="18" charset="0"/>
                <a:ea typeface="Times New Roman" pitchFamily="18" charset="0"/>
                <a:cs typeface="Times New Roman" pitchFamily="18" charset="0"/>
              </a:rPr>
              <a:t>ɛ</a:t>
            </a:r>
            <a:r>
              <a:rPr lang="en-GB" sz="1600" baseline="30000" dirty="0" err="1">
                <a:latin typeface="Times New Roman" pitchFamily="18" charset="0"/>
                <a:ea typeface="Times New Roman" pitchFamily="18" charset="0"/>
                <a:cs typeface="Times New Roman" pitchFamily="18" charset="0"/>
              </a:rPr>
              <a:t>’</a:t>
            </a:r>
            <a:r>
              <a:rPr lang="en-GB" sz="1600" baseline="-30000" dirty="0" err="1">
                <a:latin typeface="Times New Roman" pitchFamily="18" charset="0"/>
                <a:ea typeface="Times New Roman" pitchFamily="18" charset="0"/>
                <a:cs typeface="Times New Roman" pitchFamily="18" charset="0"/>
              </a:rPr>
              <a:t>s</a:t>
            </a:r>
            <a:r>
              <a:rPr lang="en-GB" sz="1600" baseline="-30000" dirty="0">
                <a:latin typeface="Times New Roman" pitchFamily="18" charset="0"/>
                <a:ea typeface="Times New Roman" pitchFamily="18" charset="0"/>
                <a:cs typeface="Times New Roman" pitchFamily="18" charset="0"/>
              </a:rPr>
              <a:t> </a:t>
            </a:r>
            <a:r>
              <a:rPr lang="en-GB" sz="1600" dirty="0">
                <a:latin typeface="Times New Roman" pitchFamily="18" charset="0"/>
                <a:ea typeface="Times New Roman" pitchFamily="18" charset="0"/>
                <a:cs typeface="Times New Roman" pitchFamily="18" charset="0"/>
              </a:rPr>
              <a:t>and</a:t>
            </a:r>
            <a:r>
              <a:rPr lang="en-GB" sz="1600" baseline="-30000" dirty="0">
                <a:latin typeface="Times New Roman" pitchFamily="18" charset="0"/>
                <a:ea typeface="Times New Roman" pitchFamily="18" charset="0"/>
                <a:cs typeface="Times New Roman" pitchFamily="18" charset="0"/>
              </a:rPr>
              <a:t> </a:t>
            </a:r>
            <a:r>
              <a:rPr lang="en-GB" sz="1600" dirty="0" err="1">
                <a:latin typeface="Times New Roman" pitchFamily="18" charset="0"/>
                <a:ea typeface="Times New Roman" pitchFamily="18" charset="0"/>
                <a:cs typeface="Times New Roman" pitchFamily="18" charset="0"/>
              </a:rPr>
              <a:t>ɛ</a:t>
            </a:r>
            <a:r>
              <a:rPr lang="en-GB" sz="1600" baseline="30000" dirty="0" err="1">
                <a:latin typeface="Times New Roman" pitchFamily="18" charset="0"/>
                <a:ea typeface="Times New Roman" pitchFamily="18" charset="0"/>
                <a:cs typeface="Times New Roman" pitchFamily="18" charset="0"/>
              </a:rPr>
              <a:t>’</a:t>
            </a:r>
            <a:r>
              <a:rPr lang="en-GB" sz="1600" baseline="-30000" dirty="0" err="1">
                <a:latin typeface="Times New Roman" pitchFamily="18" charset="0"/>
                <a:ea typeface="Times New Roman" pitchFamily="18" charset="0"/>
                <a:cs typeface="Times New Roman" pitchFamily="18" charset="0"/>
              </a:rPr>
              <a:t>d</a:t>
            </a:r>
            <a:r>
              <a:rPr lang="en-GB" sz="1600" baseline="-30000" dirty="0">
                <a:latin typeface="Times New Roman" pitchFamily="18" charset="0"/>
                <a:ea typeface="Times New Roman" pitchFamily="18" charset="0"/>
                <a:cs typeface="Times New Roman" pitchFamily="18" charset="0"/>
              </a:rPr>
              <a:t> </a:t>
            </a:r>
            <a:r>
              <a:rPr lang="en-GB" sz="1600" dirty="0">
                <a:latin typeface="Times New Roman" pitchFamily="18" charset="0"/>
                <a:ea typeface="Times New Roman" pitchFamily="18" charset="0"/>
                <a:cs typeface="Times New Roman" pitchFamily="18" charset="0"/>
              </a:rPr>
              <a:t> are the binding energies of s and d bosons energies; </a:t>
            </a:r>
            <a:r>
              <a:rPr lang="en-GB" sz="1600" dirty="0" err="1">
                <a:latin typeface="Times New Roman" pitchFamily="18" charset="0"/>
                <a:ea typeface="Times New Roman" pitchFamily="18" charset="0"/>
                <a:cs typeface="Times New Roman" pitchFamily="18" charset="0"/>
              </a:rPr>
              <a:t>c</a:t>
            </a:r>
            <a:r>
              <a:rPr lang="en-GB" sz="1600" baseline="-30000" dirty="0" err="1">
                <a:latin typeface="Times New Roman" pitchFamily="18" charset="0"/>
                <a:ea typeface="Times New Roman" pitchFamily="18" charset="0"/>
                <a:cs typeface="Times New Roman" pitchFamily="18" charset="0"/>
              </a:rPr>
              <a:t>L</a:t>
            </a:r>
            <a:r>
              <a:rPr lang="en-GB" sz="1600" baseline="-30000" dirty="0">
                <a:latin typeface="Times New Roman" pitchFamily="18" charset="0"/>
                <a:ea typeface="Times New Roman" pitchFamily="18" charset="0"/>
                <a:cs typeface="Times New Roman" pitchFamily="18" charset="0"/>
              </a:rPr>
              <a:t> </a:t>
            </a:r>
            <a:r>
              <a:rPr lang="en-GB" sz="1600" dirty="0">
                <a:latin typeface="Times New Roman" pitchFamily="18" charset="0"/>
                <a:ea typeface="Times New Roman" pitchFamily="18" charset="0"/>
                <a:cs typeface="Times New Roman" pitchFamily="18" charset="0"/>
              </a:rPr>
              <a:t>, ṽ</a:t>
            </a:r>
            <a:r>
              <a:rPr lang="en-GB" sz="1600" baseline="-30000" dirty="0">
                <a:latin typeface="Times New Roman" pitchFamily="18" charset="0"/>
                <a:ea typeface="Times New Roman" pitchFamily="18" charset="0"/>
                <a:cs typeface="Times New Roman" pitchFamily="18" charset="0"/>
              </a:rPr>
              <a:t> L </a:t>
            </a:r>
            <a:r>
              <a:rPr lang="en-GB" sz="1600" dirty="0">
                <a:latin typeface="Times New Roman" pitchFamily="18" charset="0"/>
                <a:ea typeface="Times New Roman" pitchFamily="18" charset="0"/>
                <a:cs typeface="Times New Roman" pitchFamily="18" charset="0"/>
              </a:rPr>
              <a:t>and</a:t>
            </a:r>
            <a:r>
              <a:rPr lang="en-GB" sz="1600" baseline="-30000" dirty="0">
                <a:latin typeface="Times New Roman" pitchFamily="18" charset="0"/>
                <a:ea typeface="Times New Roman" pitchFamily="18" charset="0"/>
                <a:cs typeface="Times New Roman" pitchFamily="18" charset="0"/>
              </a:rPr>
              <a:t> </a:t>
            </a:r>
            <a:r>
              <a:rPr lang="en-GB" sz="1600" dirty="0" err="1">
                <a:latin typeface="Times New Roman" pitchFamily="18" charset="0"/>
                <a:ea typeface="Times New Roman" pitchFamily="18" charset="0"/>
                <a:cs typeface="Times New Roman" pitchFamily="18" charset="0"/>
              </a:rPr>
              <a:t>u</a:t>
            </a:r>
            <a:r>
              <a:rPr lang="en-GB" sz="1600" baseline="-30000" dirty="0" err="1">
                <a:latin typeface="Times New Roman" pitchFamily="18" charset="0"/>
                <a:ea typeface="Times New Roman" pitchFamily="18" charset="0"/>
                <a:cs typeface="Times New Roman" pitchFamily="18" charset="0"/>
              </a:rPr>
              <a:t>L</a:t>
            </a:r>
            <a:r>
              <a:rPr lang="en-GB" sz="1600" baseline="-30000" dirty="0">
                <a:latin typeface="Times New Roman" pitchFamily="18" charset="0"/>
                <a:ea typeface="Times New Roman" pitchFamily="18" charset="0"/>
                <a:cs typeface="Times New Roman" pitchFamily="18" charset="0"/>
              </a:rPr>
              <a:t> </a:t>
            </a:r>
            <a:r>
              <a:rPr lang="en-GB" sz="1600" dirty="0">
                <a:latin typeface="Times New Roman" pitchFamily="18" charset="0"/>
                <a:ea typeface="Times New Roman" pitchFamily="18" charset="0"/>
                <a:cs typeface="Times New Roman" pitchFamily="18" charset="0"/>
              </a:rPr>
              <a:t>describe the two-boson interaction.  Another form of Hamiltonian is:</a:t>
            </a:r>
            <a:endParaRPr lang="en-GB" sz="1600" dirty="0">
              <a:latin typeface="Times New Roman" pitchFamily="18" charset="0"/>
              <a:cs typeface="Times New Roman" pitchFamily="18" charset="0"/>
            </a:endParaRPr>
          </a:p>
          <a:p>
            <a:pPr lvl="0" algn="ctr"/>
            <a:r>
              <a:rPr lang="en-GB" sz="1600" dirty="0">
                <a:latin typeface="Times New Roman" pitchFamily="18" charset="0"/>
                <a:ea typeface="Times New Roman" pitchFamily="18" charset="0"/>
                <a:cs typeface="Times New Roman" pitchFamily="18" charset="0"/>
              </a:rPr>
              <a:t>H’= ɛ” </a:t>
            </a:r>
            <a:r>
              <a:rPr lang="en-GB" sz="1600" dirty="0" err="1">
                <a:latin typeface="Times New Roman" pitchFamily="18" charset="0"/>
                <a:ea typeface="Times New Roman" pitchFamily="18" charset="0"/>
                <a:cs typeface="Times New Roman" pitchFamily="18" charset="0"/>
              </a:rPr>
              <a:t>n</a:t>
            </a:r>
            <a:r>
              <a:rPr lang="en-GB" sz="1600" baseline="-30000" dirty="0" err="1">
                <a:latin typeface="Times New Roman" pitchFamily="18" charset="0"/>
                <a:ea typeface="Times New Roman" pitchFamily="18" charset="0"/>
                <a:cs typeface="Times New Roman" pitchFamily="18" charset="0"/>
              </a:rPr>
              <a:t>d</a:t>
            </a:r>
            <a:r>
              <a:rPr lang="en-GB" sz="1600" baseline="-30000" dirty="0">
                <a:latin typeface="Times New Roman" pitchFamily="18" charset="0"/>
                <a:ea typeface="Times New Roman" pitchFamily="18" charset="0"/>
                <a:cs typeface="Times New Roman" pitchFamily="18" charset="0"/>
              </a:rPr>
              <a:t> </a:t>
            </a:r>
            <a:r>
              <a:rPr lang="en-GB" sz="1600" dirty="0">
                <a:latin typeface="Times New Roman" pitchFamily="18" charset="0"/>
                <a:ea typeface="Times New Roman" pitchFamily="18" charset="0"/>
                <a:cs typeface="Times New Roman" pitchFamily="18" charset="0"/>
              </a:rPr>
              <a:t>+ a</a:t>
            </a:r>
            <a:r>
              <a:rPr lang="en-GB" sz="1600" baseline="-30000" dirty="0">
                <a:latin typeface="Times New Roman" pitchFamily="18" charset="0"/>
                <a:ea typeface="Times New Roman" pitchFamily="18" charset="0"/>
                <a:cs typeface="Times New Roman" pitchFamily="18" charset="0"/>
              </a:rPr>
              <a:t>0 </a:t>
            </a:r>
            <a:r>
              <a:rPr lang="en-GB" sz="1600" dirty="0">
                <a:latin typeface="Times New Roman" pitchFamily="18" charset="0"/>
                <a:ea typeface="Times New Roman" pitchFamily="18" charset="0"/>
                <a:cs typeface="Times New Roman" pitchFamily="18" charset="0"/>
              </a:rPr>
              <a:t>(P</a:t>
            </a:r>
            <a:r>
              <a:rPr lang="en-GB" sz="1600" baseline="30000" dirty="0">
                <a:latin typeface="Times New Roman" pitchFamily="18" charset="0"/>
                <a:ea typeface="Times New Roman" pitchFamily="18" charset="0"/>
                <a:cs typeface="Times New Roman" pitchFamily="18" charset="0"/>
              </a:rPr>
              <a:t>†</a:t>
            </a:r>
            <a:r>
              <a:rPr lang="en-GB" sz="1600" dirty="0">
                <a:latin typeface="Times New Roman" pitchFamily="18" charset="0"/>
                <a:ea typeface="Times New Roman" pitchFamily="18" charset="0"/>
                <a:cs typeface="Times New Roman" pitchFamily="18" charset="0"/>
              </a:rPr>
              <a:t>.P) + a</a:t>
            </a:r>
            <a:r>
              <a:rPr lang="en-GB" sz="1600" baseline="-30000" dirty="0">
                <a:latin typeface="Times New Roman" pitchFamily="18" charset="0"/>
                <a:ea typeface="Times New Roman" pitchFamily="18" charset="0"/>
                <a:cs typeface="Times New Roman" pitchFamily="18" charset="0"/>
              </a:rPr>
              <a:t>1 </a:t>
            </a:r>
            <a:r>
              <a:rPr lang="en-GB" sz="1600" dirty="0">
                <a:latin typeface="Times New Roman" pitchFamily="18" charset="0"/>
                <a:ea typeface="Times New Roman" pitchFamily="18" charset="0"/>
                <a:cs typeface="Times New Roman" pitchFamily="18" charset="0"/>
              </a:rPr>
              <a:t>(L.L) + a</a:t>
            </a:r>
            <a:r>
              <a:rPr lang="en-GB" sz="1600" baseline="-30000" dirty="0">
                <a:latin typeface="Times New Roman" pitchFamily="18" charset="0"/>
                <a:ea typeface="Times New Roman" pitchFamily="18" charset="0"/>
                <a:cs typeface="Times New Roman" pitchFamily="18" charset="0"/>
              </a:rPr>
              <a:t>2</a:t>
            </a:r>
            <a:r>
              <a:rPr lang="en-GB" sz="1600" dirty="0">
                <a:latin typeface="Times New Roman" pitchFamily="18" charset="0"/>
                <a:ea typeface="Times New Roman" pitchFamily="18" charset="0"/>
                <a:cs typeface="Times New Roman" pitchFamily="18" charset="0"/>
              </a:rPr>
              <a:t>(Q.Q) + a</a:t>
            </a:r>
            <a:r>
              <a:rPr lang="en-GB" sz="1600" baseline="-30000" dirty="0">
                <a:latin typeface="Times New Roman" pitchFamily="18" charset="0"/>
                <a:ea typeface="Times New Roman" pitchFamily="18" charset="0"/>
                <a:cs typeface="Times New Roman" pitchFamily="18" charset="0"/>
              </a:rPr>
              <a:t>3 </a:t>
            </a:r>
            <a:r>
              <a:rPr lang="en-GB" sz="1600" dirty="0">
                <a:latin typeface="Times New Roman" pitchFamily="18" charset="0"/>
                <a:ea typeface="Times New Roman" pitchFamily="18" charset="0"/>
                <a:cs typeface="Times New Roman" pitchFamily="18" charset="0"/>
              </a:rPr>
              <a:t>(T</a:t>
            </a:r>
            <a:r>
              <a:rPr lang="en-GB" sz="1600" baseline="-30000" dirty="0">
                <a:latin typeface="Times New Roman" pitchFamily="18" charset="0"/>
                <a:ea typeface="Times New Roman" pitchFamily="18" charset="0"/>
                <a:cs typeface="Times New Roman" pitchFamily="18" charset="0"/>
              </a:rPr>
              <a:t>3</a:t>
            </a:r>
            <a:r>
              <a:rPr lang="en-GB" sz="1600" dirty="0">
                <a:latin typeface="Times New Roman" pitchFamily="18" charset="0"/>
                <a:ea typeface="Times New Roman" pitchFamily="18" charset="0"/>
                <a:cs typeface="Times New Roman" pitchFamily="18" charset="0"/>
              </a:rPr>
              <a:t>.T</a:t>
            </a:r>
            <a:r>
              <a:rPr lang="en-GB" sz="1600" baseline="-30000" dirty="0">
                <a:latin typeface="Times New Roman" pitchFamily="18" charset="0"/>
                <a:ea typeface="Times New Roman" pitchFamily="18" charset="0"/>
                <a:cs typeface="Times New Roman" pitchFamily="18" charset="0"/>
              </a:rPr>
              <a:t>3</a:t>
            </a:r>
            <a:r>
              <a:rPr lang="en-GB" sz="1600" dirty="0">
                <a:latin typeface="Times New Roman" pitchFamily="18" charset="0"/>
                <a:ea typeface="Times New Roman" pitchFamily="18" charset="0"/>
                <a:cs typeface="Times New Roman" pitchFamily="18" charset="0"/>
              </a:rPr>
              <a:t>) + a</a:t>
            </a:r>
            <a:r>
              <a:rPr lang="en-GB" sz="1600" baseline="-30000" dirty="0">
                <a:latin typeface="Times New Roman" pitchFamily="18" charset="0"/>
                <a:ea typeface="Times New Roman" pitchFamily="18" charset="0"/>
                <a:cs typeface="Times New Roman" pitchFamily="18" charset="0"/>
              </a:rPr>
              <a:t>4</a:t>
            </a:r>
            <a:r>
              <a:rPr lang="en-GB" sz="1600" dirty="0">
                <a:latin typeface="Times New Roman" pitchFamily="18" charset="0"/>
                <a:ea typeface="Times New Roman" pitchFamily="18" charset="0"/>
                <a:cs typeface="Times New Roman" pitchFamily="18" charset="0"/>
              </a:rPr>
              <a:t>(T</a:t>
            </a:r>
            <a:r>
              <a:rPr lang="en-GB" sz="1600" baseline="-30000" dirty="0">
                <a:latin typeface="Times New Roman" pitchFamily="18" charset="0"/>
                <a:ea typeface="Times New Roman" pitchFamily="18" charset="0"/>
                <a:cs typeface="Times New Roman" pitchFamily="18" charset="0"/>
              </a:rPr>
              <a:t>4</a:t>
            </a:r>
            <a:r>
              <a:rPr lang="en-GB" sz="1600" dirty="0">
                <a:latin typeface="Times New Roman" pitchFamily="18" charset="0"/>
                <a:ea typeface="Times New Roman" pitchFamily="18" charset="0"/>
                <a:cs typeface="Times New Roman" pitchFamily="18" charset="0"/>
              </a:rPr>
              <a:t>.T</a:t>
            </a:r>
            <a:r>
              <a:rPr lang="en-GB" sz="1600" baseline="-30000" dirty="0">
                <a:latin typeface="Times New Roman" pitchFamily="18" charset="0"/>
                <a:ea typeface="Times New Roman" pitchFamily="18" charset="0"/>
                <a:cs typeface="Times New Roman" pitchFamily="18" charset="0"/>
              </a:rPr>
              <a:t>4</a:t>
            </a:r>
            <a:r>
              <a:rPr lang="en-GB" sz="1600" dirty="0">
                <a:latin typeface="Times New Roman" pitchFamily="18" charset="0"/>
                <a:ea typeface="Times New Roman" pitchFamily="18" charset="0"/>
                <a:cs typeface="Times New Roman" pitchFamily="18" charset="0"/>
              </a:rPr>
              <a:t>)	   	(2)</a:t>
            </a:r>
            <a:endParaRPr lang="en-GB" sz="1600" dirty="0">
              <a:latin typeface="Times New Roman" pitchFamily="18" charset="0"/>
              <a:cs typeface="Times New Roman" pitchFamily="18" charset="0"/>
            </a:endParaRPr>
          </a:p>
          <a:p>
            <a:pPr lvl="0"/>
            <a:r>
              <a:rPr lang="en-GB" sz="1600" dirty="0">
                <a:latin typeface="Times New Roman" pitchFamily="18" charset="0"/>
                <a:ea typeface="Times New Roman" pitchFamily="18" charset="0"/>
                <a:cs typeface="Times New Roman" pitchFamily="18" charset="0"/>
              </a:rPr>
              <a:t>where, </a:t>
            </a:r>
            <a:endParaRPr lang="en-GB" sz="1600" dirty="0">
              <a:latin typeface="Times New Roman" pitchFamily="18" charset="0"/>
              <a:cs typeface="Times New Roman" pitchFamily="18" charset="0"/>
            </a:endParaRPr>
          </a:p>
        </p:txBody>
      </p:sp>
      <p:sp>
        <p:nvSpPr>
          <p:cNvPr id="22" name="Rectangle 21"/>
          <p:cNvSpPr/>
          <p:nvPr/>
        </p:nvSpPr>
        <p:spPr>
          <a:xfrm>
            <a:off x="323528" y="4653135"/>
            <a:ext cx="8640960" cy="1600438"/>
          </a:xfrm>
          <a:prstGeom prst="rect">
            <a:avLst/>
          </a:prstGeom>
        </p:spPr>
        <p:txBody>
          <a:bodyPr wrap="square">
            <a:spAutoFit/>
          </a:bodyPr>
          <a:lstStyle/>
          <a:p>
            <a:r>
              <a:rPr lang="en-GB" sz="1600" dirty="0">
                <a:latin typeface="Times New Roman" pitchFamily="18" charset="0"/>
                <a:ea typeface="Times New Roman" pitchFamily="18" charset="0"/>
                <a:cs typeface="Times New Roman" pitchFamily="18" charset="0"/>
              </a:rPr>
              <a:t> A least square fitting technique is used to find out the optimized values of the four parameters i.e., </a:t>
            </a:r>
            <a:r>
              <a:rPr lang="en-GB" sz="1600" i="1" dirty="0">
                <a:latin typeface="Times New Roman" pitchFamily="18" charset="0"/>
                <a:ea typeface="Times New Roman" pitchFamily="18" charset="0"/>
                <a:cs typeface="Times New Roman" pitchFamily="18" charset="0"/>
              </a:rPr>
              <a:t>ɛ”, a</a:t>
            </a:r>
            <a:r>
              <a:rPr lang="en-GB" sz="1600" i="1" baseline="-30000" dirty="0">
                <a:latin typeface="Times New Roman" pitchFamily="18" charset="0"/>
                <a:ea typeface="Times New Roman" pitchFamily="18" charset="0"/>
                <a:cs typeface="Times New Roman" pitchFamily="18" charset="0"/>
              </a:rPr>
              <a:t>0</a:t>
            </a:r>
            <a:r>
              <a:rPr lang="en-GB" sz="1600" i="1" dirty="0">
                <a:latin typeface="Times New Roman" pitchFamily="18" charset="0"/>
                <a:ea typeface="Times New Roman" pitchFamily="18" charset="0"/>
                <a:cs typeface="Times New Roman" pitchFamily="18" charset="0"/>
              </a:rPr>
              <a:t>, a</a:t>
            </a:r>
            <a:r>
              <a:rPr lang="en-GB" sz="1600" i="1" baseline="-30000" dirty="0">
                <a:latin typeface="Times New Roman" pitchFamily="18" charset="0"/>
                <a:ea typeface="Times New Roman" pitchFamily="18" charset="0"/>
                <a:cs typeface="Times New Roman" pitchFamily="18" charset="0"/>
              </a:rPr>
              <a:t>1</a:t>
            </a:r>
            <a:r>
              <a:rPr lang="en-GB" sz="1600" i="1" dirty="0">
                <a:latin typeface="Times New Roman" pitchFamily="18" charset="0"/>
                <a:ea typeface="Times New Roman" pitchFamily="18" charset="0"/>
                <a:cs typeface="Times New Roman" pitchFamily="18" charset="0"/>
              </a:rPr>
              <a:t> </a:t>
            </a:r>
            <a:r>
              <a:rPr lang="en-GB" sz="1600" dirty="0">
                <a:latin typeface="Times New Roman" pitchFamily="18" charset="0"/>
                <a:ea typeface="Times New Roman" pitchFamily="18" charset="0"/>
                <a:cs typeface="Times New Roman" pitchFamily="18" charset="0"/>
              </a:rPr>
              <a:t>and a</a:t>
            </a:r>
            <a:r>
              <a:rPr lang="en-GB" sz="1600" baseline="-30000" dirty="0">
                <a:latin typeface="Times New Roman" pitchFamily="18" charset="0"/>
                <a:ea typeface="Times New Roman" pitchFamily="18" charset="0"/>
                <a:cs typeface="Times New Roman" pitchFamily="18" charset="0"/>
              </a:rPr>
              <a:t>2;</a:t>
            </a:r>
            <a:r>
              <a:rPr lang="en-GB" sz="1600" dirty="0">
                <a:latin typeface="Times New Roman" pitchFamily="18" charset="0"/>
                <a:ea typeface="Times New Roman" pitchFamily="18" charset="0"/>
                <a:cs typeface="Times New Roman" pitchFamily="18" charset="0"/>
              </a:rPr>
              <a:t> while </a:t>
            </a:r>
            <a:r>
              <a:rPr lang="en-GB" sz="1600" i="1" dirty="0">
                <a:latin typeface="Times New Roman" pitchFamily="18" charset="0"/>
                <a:ea typeface="Times New Roman" pitchFamily="18" charset="0"/>
                <a:cs typeface="Times New Roman" pitchFamily="18" charset="0"/>
              </a:rPr>
              <a:t>a</a:t>
            </a:r>
            <a:r>
              <a:rPr lang="en-GB" sz="1600" i="1" baseline="-30000" dirty="0">
                <a:latin typeface="Times New Roman" pitchFamily="18" charset="0"/>
                <a:ea typeface="Times New Roman" pitchFamily="18" charset="0"/>
                <a:cs typeface="Times New Roman" pitchFamily="18" charset="0"/>
              </a:rPr>
              <a:t>3 </a:t>
            </a:r>
            <a:r>
              <a:rPr lang="en-GB" sz="1600" i="1" dirty="0">
                <a:latin typeface="Times New Roman" pitchFamily="18" charset="0"/>
                <a:ea typeface="Times New Roman" pitchFamily="18" charset="0"/>
                <a:cs typeface="Times New Roman" pitchFamily="18" charset="0"/>
              </a:rPr>
              <a:t>= a</a:t>
            </a:r>
            <a:r>
              <a:rPr lang="en-GB" sz="1600" i="1" baseline="-30000" dirty="0">
                <a:latin typeface="Times New Roman" pitchFamily="18" charset="0"/>
                <a:ea typeface="Times New Roman" pitchFamily="18" charset="0"/>
                <a:cs typeface="Times New Roman" pitchFamily="18" charset="0"/>
              </a:rPr>
              <a:t>4 </a:t>
            </a:r>
            <a:r>
              <a:rPr lang="en-GB" sz="1600" i="1" dirty="0">
                <a:latin typeface="Times New Roman" pitchFamily="18" charset="0"/>
                <a:ea typeface="Times New Roman" pitchFamily="18" charset="0"/>
                <a:cs typeface="Times New Roman" pitchFamily="18" charset="0"/>
              </a:rPr>
              <a:t>=0, </a:t>
            </a:r>
            <a:r>
              <a:rPr lang="en-GB" sz="1600" dirty="0">
                <a:latin typeface="Times New Roman" pitchFamily="18" charset="0"/>
                <a:ea typeface="Times New Roman" pitchFamily="18" charset="0"/>
                <a:cs typeface="Times New Roman" pitchFamily="18" charset="0"/>
              </a:rPr>
              <a:t>for a nucleus lies on </a:t>
            </a:r>
            <a:r>
              <a:rPr lang="en-GB" sz="1600" i="1" dirty="0">
                <a:latin typeface="Times New Roman" pitchFamily="18" charset="0"/>
                <a:ea typeface="Times New Roman" pitchFamily="18" charset="0"/>
                <a:cs typeface="Times New Roman" pitchFamily="18" charset="0"/>
              </a:rPr>
              <a:t>SU(5) </a:t>
            </a:r>
            <a:r>
              <a:rPr lang="en-GB" sz="1600" dirty="0">
                <a:latin typeface="Times New Roman" pitchFamily="18" charset="0"/>
                <a:ea typeface="Times New Roman" pitchFamily="18" charset="0"/>
                <a:cs typeface="Times New Roman" pitchFamily="18" charset="0"/>
              </a:rPr>
              <a:t>to </a:t>
            </a:r>
            <a:r>
              <a:rPr lang="en-GB" sz="1600" i="1" dirty="0">
                <a:latin typeface="Times New Roman" pitchFamily="18" charset="0"/>
                <a:ea typeface="Times New Roman" pitchFamily="18" charset="0"/>
                <a:cs typeface="Times New Roman" pitchFamily="18" charset="0"/>
              </a:rPr>
              <a:t>SU(3) </a:t>
            </a:r>
            <a:r>
              <a:rPr lang="en-GB" sz="1600" dirty="0">
                <a:latin typeface="Times New Roman" pitchFamily="18" charset="0"/>
                <a:ea typeface="Times New Roman" pitchFamily="18" charset="0"/>
                <a:cs typeface="Times New Roman" pitchFamily="18" charset="0"/>
              </a:rPr>
              <a:t>transition in Eq. (2). The PHINT programme </a:t>
            </a:r>
            <a:r>
              <a:rPr lang="en-GB" sz="1600" dirty="0">
                <a:latin typeface="Times New Roman" pitchFamily="18" charset="0"/>
                <a:cs typeface="Times New Roman" pitchFamily="18" charset="0"/>
              </a:rPr>
              <a:t>(</a:t>
            </a:r>
            <a:r>
              <a:rPr lang="en-GB" sz="1600" dirty="0">
                <a:solidFill>
                  <a:srgbClr val="7030A0"/>
                </a:solidFill>
                <a:latin typeface="Times New Roman" pitchFamily="18" charset="0"/>
                <a:cs typeface="Times New Roman" pitchFamily="18" charset="0"/>
              </a:rPr>
              <a:t>Scholten, 1979a) </a:t>
            </a:r>
            <a:r>
              <a:rPr lang="en-GB" sz="1600" dirty="0">
                <a:latin typeface="Times New Roman" pitchFamily="18" charset="0"/>
                <a:ea typeface="Times New Roman" pitchFamily="18" charset="0"/>
                <a:cs typeface="Times New Roman" pitchFamily="18" charset="0"/>
              </a:rPr>
              <a:t>is used to fit the observed energy spectra of a nucleus.  All levels with reliable spin assignment (</a:t>
            </a:r>
            <a:r>
              <a:rPr lang="en-GB" sz="1600" i="1" dirty="0" err="1">
                <a:latin typeface="Times New Roman" pitchFamily="18" charset="0"/>
                <a:ea typeface="Times New Roman" pitchFamily="18" charset="0"/>
                <a:cs typeface="Times New Roman" pitchFamily="18" charset="0"/>
              </a:rPr>
              <a:t>I</a:t>
            </a:r>
            <a:r>
              <a:rPr lang="en-GB" sz="1600" i="1" baseline="30000" dirty="0" err="1">
                <a:latin typeface="Times New Roman" pitchFamily="18" charset="0"/>
                <a:ea typeface="Times New Roman" pitchFamily="18" charset="0"/>
                <a:cs typeface="Times New Roman" pitchFamily="18" charset="0"/>
              </a:rPr>
              <a:t>л</a:t>
            </a:r>
            <a:r>
              <a:rPr lang="en-GB" sz="1600" i="1" dirty="0">
                <a:latin typeface="Times New Roman" pitchFamily="18" charset="0"/>
                <a:ea typeface="Times New Roman" pitchFamily="18" charset="0"/>
                <a:cs typeface="Times New Roman" pitchFamily="18" charset="0"/>
              </a:rPr>
              <a:t> </a:t>
            </a:r>
            <a:r>
              <a:rPr lang="en-GB" sz="1600" i="1" u="sng" dirty="0">
                <a:latin typeface="Times New Roman" pitchFamily="18" charset="0"/>
                <a:ea typeface="Times New Roman" pitchFamily="18" charset="0"/>
                <a:cs typeface="Times New Roman" pitchFamily="18" charset="0"/>
              </a:rPr>
              <a:t>&lt;</a:t>
            </a:r>
            <a:r>
              <a:rPr lang="en-GB" sz="1600" i="1" dirty="0">
                <a:latin typeface="Times New Roman" pitchFamily="18" charset="0"/>
                <a:ea typeface="Times New Roman" pitchFamily="18" charset="0"/>
                <a:cs typeface="Times New Roman" pitchFamily="18" charset="0"/>
              </a:rPr>
              <a:t> 10</a:t>
            </a:r>
            <a:r>
              <a:rPr lang="en-GB" sz="1600" i="1" baseline="30000" dirty="0">
                <a:latin typeface="Times New Roman" pitchFamily="18" charset="0"/>
                <a:ea typeface="Times New Roman" pitchFamily="18" charset="0"/>
                <a:cs typeface="Times New Roman" pitchFamily="18" charset="0"/>
              </a:rPr>
              <a:t>+</a:t>
            </a:r>
            <a:r>
              <a:rPr lang="en-GB" sz="1600" i="1" dirty="0">
                <a:latin typeface="Times New Roman" pitchFamily="18" charset="0"/>
                <a:ea typeface="Times New Roman" pitchFamily="18" charset="0"/>
                <a:cs typeface="Times New Roman" pitchFamily="18" charset="0"/>
              </a:rPr>
              <a:t>) </a:t>
            </a:r>
            <a:r>
              <a:rPr lang="en-GB" sz="1600" dirty="0">
                <a:latin typeface="Times New Roman" pitchFamily="18" charset="0"/>
                <a:ea typeface="Times New Roman" pitchFamily="18" charset="0"/>
                <a:cs typeface="Times New Roman" pitchFamily="18" charset="0"/>
              </a:rPr>
              <a:t>are to be included up to the point that the first level with an uncertain spin assignment appears.  In fitting of the energy spectra, we first determine the four parameters of </a:t>
            </a:r>
            <a:r>
              <a:rPr lang="en-GB" sz="1600" i="1" dirty="0">
                <a:latin typeface="Times New Roman" pitchFamily="18" charset="0"/>
                <a:ea typeface="Times New Roman" pitchFamily="18" charset="0"/>
                <a:cs typeface="Times New Roman" pitchFamily="18" charset="0"/>
              </a:rPr>
              <a:t>H’ </a:t>
            </a:r>
            <a:r>
              <a:rPr lang="en-GB" sz="1600" dirty="0">
                <a:latin typeface="Times New Roman" pitchFamily="18" charset="0"/>
                <a:ea typeface="Times New Roman" pitchFamily="18" charset="0"/>
                <a:cs typeface="Times New Roman" pitchFamily="18" charset="0"/>
              </a:rPr>
              <a:t>as discussed above, that reproduce the best lower and higher bands.</a:t>
            </a:r>
            <a:endParaRPr lang="en-GB" sz="1600" dirty="0"/>
          </a:p>
        </p:txBody>
      </p:sp>
      <p:graphicFrame>
        <p:nvGraphicFramePr>
          <p:cNvPr id="409614" name="Object 14"/>
          <p:cNvGraphicFramePr>
            <a:graphicFrameLocks noChangeAspect="1"/>
          </p:cNvGraphicFramePr>
          <p:nvPr/>
        </p:nvGraphicFramePr>
        <p:xfrm>
          <a:off x="395536" y="980728"/>
          <a:ext cx="8247062" cy="792162"/>
        </p:xfrm>
        <a:graphic>
          <a:graphicData uri="http://schemas.openxmlformats.org/presentationml/2006/ole">
            <mc:AlternateContent xmlns:mc="http://schemas.openxmlformats.org/markup-compatibility/2006">
              <mc:Choice xmlns:v="urn:schemas-microsoft-com:vml" Requires="v">
                <p:oleObj spid="_x0000_s409758" r:id="rId15" imgW="5549900" imgH="533400" progId="">
                  <p:embed/>
                </p:oleObj>
              </mc:Choice>
              <mc:Fallback>
                <p:oleObj r:id="rId15" imgW="5549900" imgH="533400" progId="">
                  <p:embed/>
                  <p:pic>
                    <p:nvPicPr>
                      <p:cNvPr id="0" name="Picture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5536" y="980728"/>
                        <a:ext cx="8247062" cy="792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615" name="Object 15"/>
          <p:cNvGraphicFramePr>
            <a:graphicFrameLocks noChangeAspect="1"/>
          </p:cNvGraphicFramePr>
          <p:nvPr/>
        </p:nvGraphicFramePr>
        <p:xfrm>
          <a:off x="467544" y="1772816"/>
          <a:ext cx="8032750" cy="574675"/>
        </p:xfrm>
        <a:graphic>
          <a:graphicData uri="http://schemas.openxmlformats.org/presentationml/2006/ole">
            <mc:AlternateContent xmlns:mc="http://schemas.openxmlformats.org/markup-compatibility/2006">
              <mc:Choice xmlns:v="urn:schemas-microsoft-com:vml" Requires="v">
                <p:oleObj spid="_x0000_s409759" r:id="rId17" imgW="4660900" imgH="330200" progId="">
                  <p:embed/>
                </p:oleObj>
              </mc:Choice>
              <mc:Fallback>
                <p:oleObj r:id="rId17" imgW="4660900" imgH="330200" progId="">
                  <p:embed/>
                  <p:pic>
                    <p:nvPicPr>
                      <p:cNvPr id="0" name="Picture 1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67544" y="1772816"/>
                        <a:ext cx="8032750" cy="574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3680577309"/>
              </p:ext>
            </p:extLst>
          </p:nvPr>
        </p:nvGraphicFramePr>
        <p:xfrm>
          <a:off x="1066800" y="838200"/>
          <a:ext cx="7086600" cy="541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2294" name="Straight Arrow Connector 8"/>
          <p:cNvCxnSpPr>
            <a:cxnSpLocks noChangeShapeType="1"/>
          </p:cNvCxnSpPr>
          <p:nvPr/>
        </p:nvCxnSpPr>
        <p:spPr bwMode="auto">
          <a:xfrm rot="10800000" flipV="1">
            <a:off x="3124200" y="4419600"/>
            <a:ext cx="457200" cy="228600"/>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lgn="ctr">
                <a:solidFill>
                  <a:srgbClr val="000000"/>
                </a:solidFill>
                <a:round/>
                <a:headEnd/>
                <a:tailEnd type="arrow" w="med" len="med"/>
              </a14:hiddenLine>
            </a:ext>
          </a:extLst>
        </p:spPr>
      </p:cxnSp>
      <p:cxnSp>
        <p:nvCxnSpPr>
          <p:cNvPr id="12295" name="Straight Arrow Connector 10"/>
          <p:cNvCxnSpPr>
            <a:cxnSpLocks noChangeShapeType="1"/>
          </p:cNvCxnSpPr>
          <p:nvPr/>
        </p:nvCxnSpPr>
        <p:spPr bwMode="auto">
          <a:xfrm>
            <a:off x="5638800" y="4267200"/>
            <a:ext cx="914400" cy="914400"/>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lgn="ctr">
                <a:solidFill>
                  <a:srgbClr val="000000"/>
                </a:solidFill>
                <a:round/>
                <a:headEnd/>
                <a:tailEnd type="arrow" w="med" len="med"/>
              </a14:hiddenLine>
            </a:ext>
          </a:extLst>
        </p:spPr>
      </p:cxnSp>
      <p:cxnSp>
        <p:nvCxnSpPr>
          <p:cNvPr id="12296" name="Straight Arrow Connector 12"/>
          <p:cNvCxnSpPr>
            <a:cxnSpLocks noChangeShapeType="1"/>
          </p:cNvCxnSpPr>
          <p:nvPr/>
        </p:nvCxnSpPr>
        <p:spPr bwMode="auto">
          <a:xfrm rot="10800000">
            <a:off x="7848600" y="1447800"/>
            <a:ext cx="533400" cy="230188"/>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lgn="ctr">
                <a:solidFill>
                  <a:srgbClr val="000000"/>
                </a:solidFill>
                <a:round/>
                <a:headEnd type="arrow" w="med" len="med"/>
                <a:tailEnd type="arrow" w="med" len="med"/>
              </a14:hiddenLine>
            </a:ext>
          </a:extLst>
        </p:spPr>
      </p:cxnSp>
      <p:cxnSp>
        <p:nvCxnSpPr>
          <p:cNvPr id="12297" name="Straight Arrow Connector 16"/>
          <p:cNvCxnSpPr>
            <a:cxnSpLocks noChangeShapeType="1"/>
          </p:cNvCxnSpPr>
          <p:nvPr/>
        </p:nvCxnSpPr>
        <p:spPr bwMode="auto">
          <a:xfrm rot="16200000" flipH="1">
            <a:off x="4305300" y="2171700"/>
            <a:ext cx="457200" cy="76200"/>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lgn="ctr">
                <a:solidFill>
                  <a:srgbClr val="000000"/>
                </a:solidFill>
                <a:round/>
                <a:headEnd/>
                <a:tailEnd type="arrow" w="med" len="med"/>
              </a14:hiddenLine>
            </a:ext>
          </a:extLst>
        </p:spPr>
      </p:cxnSp>
      <p:cxnSp>
        <p:nvCxnSpPr>
          <p:cNvPr id="12298" name="Straight Arrow Connector 18"/>
          <p:cNvCxnSpPr>
            <a:cxnSpLocks noChangeShapeType="1"/>
          </p:cNvCxnSpPr>
          <p:nvPr/>
        </p:nvCxnSpPr>
        <p:spPr bwMode="auto">
          <a:xfrm>
            <a:off x="4572000" y="2438400"/>
            <a:ext cx="914400" cy="914400"/>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lgn="ctr">
                <a:solidFill>
                  <a:srgbClr val="000000"/>
                </a:solidFill>
                <a:round/>
                <a:headEnd/>
                <a:tailEnd type="arrow" w="med" len="med"/>
              </a14:hiddenLine>
            </a:ext>
          </a:extLst>
        </p:spPr>
      </p:cxnSp>
      <p:cxnSp>
        <p:nvCxnSpPr>
          <p:cNvPr id="12299" name="Straight Arrow Connector 20"/>
          <p:cNvCxnSpPr>
            <a:cxnSpLocks noChangeShapeType="1"/>
          </p:cNvCxnSpPr>
          <p:nvPr/>
        </p:nvCxnSpPr>
        <p:spPr bwMode="auto">
          <a:xfrm>
            <a:off x="4572000" y="2438400"/>
            <a:ext cx="914400" cy="914400"/>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lgn="ctr">
                <a:solidFill>
                  <a:srgbClr val="000000"/>
                </a:solidFill>
                <a:round/>
                <a:headEnd/>
                <a:tailEnd type="arrow" w="med" len="med"/>
              </a14:hiddenLine>
            </a:ext>
          </a:extLst>
        </p:spPr>
      </p:cxnSp>
      <p:cxnSp>
        <p:nvCxnSpPr>
          <p:cNvPr id="12300" name="Straight Arrow Connector 22"/>
          <p:cNvCxnSpPr>
            <a:cxnSpLocks noChangeShapeType="1"/>
          </p:cNvCxnSpPr>
          <p:nvPr/>
        </p:nvCxnSpPr>
        <p:spPr bwMode="auto">
          <a:xfrm>
            <a:off x="8534400" y="1371600"/>
            <a:ext cx="914400" cy="914400"/>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lgn="ctr">
                <a:solidFill>
                  <a:srgbClr val="000000"/>
                </a:solidFill>
                <a:round/>
                <a:headEnd/>
                <a:tailEnd type="arrow" w="med" len="med"/>
              </a14:hiddenLine>
            </a:ext>
          </a:extLst>
        </p:spPr>
      </p:cxnSp>
      <p:cxnSp>
        <p:nvCxnSpPr>
          <p:cNvPr id="12301" name="Straight Arrow Connector 24"/>
          <p:cNvCxnSpPr>
            <a:cxnSpLocks noChangeShapeType="1"/>
          </p:cNvCxnSpPr>
          <p:nvPr/>
        </p:nvCxnSpPr>
        <p:spPr bwMode="auto">
          <a:xfrm>
            <a:off x="9525000" y="1600200"/>
            <a:ext cx="914400" cy="914400"/>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lgn="ctr">
                <a:solidFill>
                  <a:srgbClr val="000000"/>
                </a:solidFill>
                <a:round/>
                <a:headEnd/>
                <a:tailEnd type="arrow" w="med" len="med"/>
              </a14:hiddenLine>
            </a:ext>
          </a:extLst>
        </p:spPr>
      </p:cxnSp>
      <p:cxnSp>
        <p:nvCxnSpPr>
          <p:cNvPr id="12302" name="Straight Arrow Connector 26"/>
          <p:cNvCxnSpPr>
            <a:cxnSpLocks noChangeShapeType="1"/>
          </p:cNvCxnSpPr>
          <p:nvPr/>
        </p:nvCxnSpPr>
        <p:spPr bwMode="auto">
          <a:xfrm>
            <a:off x="9601200" y="1600200"/>
            <a:ext cx="914400" cy="914400"/>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lgn="ctr">
                <a:solidFill>
                  <a:srgbClr val="000000"/>
                </a:solidFill>
                <a:round/>
                <a:headEnd/>
                <a:tailEnd type="arrow" w="med" len="med"/>
              </a14:hiddenLine>
            </a:ext>
          </a:extLst>
        </p:spPr>
      </p:cxnSp>
      <p:cxnSp>
        <p:nvCxnSpPr>
          <p:cNvPr id="12303" name="Straight Arrow Connector 28"/>
          <p:cNvCxnSpPr>
            <a:cxnSpLocks noChangeShapeType="1"/>
          </p:cNvCxnSpPr>
          <p:nvPr/>
        </p:nvCxnSpPr>
        <p:spPr bwMode="auto">
          <a:xfrm>
            <a:off x="9677400" y="1676400"/>
            <a:ext cx="914400" cy="914400"/>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lgn="ctr">
                <a:solidFill>
                  <a:srgbClr val="000000"/>
                </a:solidFill>
                <a:round/>
                <a:headEnd/>
                <a:tailEnd type="arrow" w="med" len="med"/>
              </a14:hiddenLine>
            </a:ext>
          </a:extLst>
        </p:spPr>
      </p:cxnSp>
      <p:cxnSp>
        <p:nvCxnSpPr>
          <p:cNvPr id="12304" name="Straight Arrow Connector 30"/>
          <p:cNvCxnSpPr>
            <a:cxnSpLocks noChangeShapeType="1"/>
          </p:cNvCxnSpPr>
          <p:nvPr/>
        </p:nvCxnSpPr>
        <p:spPr bwMode="auto">
          <a:xfrm>
            <a:off x="10058400" y="2209800"/>
            <a:ext cx="914400" cy="914400"/>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lgn="ctr">
                <a:solidFill>
                  <a:srgbClr val="000000"/>
                </a:solidFill>
                <a:round/>
                <a:headEnd/>
                <a:tailEnd type="arrow" w="med" len="med"/>
              </a14:hiddenLine>
            </a:ext>
          </a:extLst>
        </p:spPr>
      </p:cxnSp>
      <p:cxnSp>
        <p:nvCxnSpPr>
          <p:cNvPr id="12305" name="Straight Arrow Connector 32"/>
          <p:cNvCxnSpPr>
            <a:cxnSpLocks noChangeShapeType="1"/>
          </p:cNvCxnSpPr>
          <p:nvPr/>
        </p:nvCxnSpPr>
        <p:spPr bwMode="auto">
          <a:xfrm>
            <a:off x="10058400" y="2895600"/>
            <a:ext cx="914400" cy="914400"/>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lgn="ctr">
                <a:solidFill>
                  <a:srgbClr val="000000"/>
                </a:solidFill>
                <a:round/>
                <a:headEnd/>
                <a:tailEnd type="arrow" w="med" len="med"/>
              </a14:hiddenLine>
            </a:ext>
          </a:extLst>
        </p:spPr>
      </p:cxnSp>
      <p:cxnSp>
        <p:nvCxnSpPr>
          <p:cNvPr id="12306" name="Straight Arrow Connector 34"/>
          <p:cNvCxnSpPr>
            <a:cxnSpLocks noChangeShapeType="1"/>
          </p:cNvCxnSpPr>
          <p:nvPr/>
        </p:nvCxnSpPr>
        <p:spPr bwMode="auto">
          <a:xfrm rot="16200000" flipH="1">
            <a:off x="10058400" y="2895600"/>
            <a:ext cx="914400" cy="914400"/>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lgn="ctr">
                <a:solidFill>
                  <a:srgbClr val="000000"/>
                </a:solidFill>
                <a:round/>
                <a:headEnd/>
                <a:tailEnd type="arrow" w="med" len="med"/>
              </a14:hiddenLine>
            </a:ext>
          </a:extLst>
        </p:spPr>
      </p:cxnSp>
      <p:cxnSp>
        <p:nvCxnSpPr>
          <p:cNvPr id="12307" name="Straight Arrow Connector 36"/>
          <p:cNvCxnSpPr>
            <a:cxnSpLocks noChangeShapeType="1"/>
          </p:cNvCxnSpPr>
          <p:nvPr/>
        </p:nvCxnSpPr>
        <p:spPr bwMode="auto">
          <a:xfrm>
            <a:off x="10972800" y="3810000"/>
            <a:ext cx="914400" cy="914400"/>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lgn="ctr">
                <a:solidFill>
                  <a:srgbClr val="000000"/>
                </a:solidFill>
                <a:round/>
                <a:headEnd/>
                <a:tailEnd type="arrow" w="med" len="med"/>
              </a14:hiddenLine>
            </a:ext>
          </a:extLst>
        </p:spPr>
      </p:cxnSp>
      <p:cxnSp>
        <p:nvCxnSpPr>
          <p:cNvPr id="12308" name="Straight Arrow Connector 17"/>
          <p:cNvCxnSpPr>
            <a:cxnSpLocks noChangeShapeType="1"/>
          </p:cNvCxnSpPr>
          <p:nvPr/>
        </p:nvCxnSpPr>
        <p:spPr bwMode="auto">
          <a:xfrm>
            <a:off x="5410200" y="2895600"/>
            <a:ext cx="914400" cy="914400"/>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lgn="ctr">
                <a:solidFill>
                  <a:srgbClr val="000000"/>
                </a:solidFill>
                <a:round/>
                <a:headEnd type="arrow" w="med" len="med"/>
                <a:tailEnd type="arrow" w="med" len="med"/>
              </a14:hiddenLine>
            </a:ext>
          </a:extLst>
        </p:spPr>
      </p:cxnSp>
      <p:cxnSp>
        <p:nvCxnSpPr>
          <p:cNvPr id="12309" name="Straight Arrow Connector 19"/>
          <p:cNvCxnSpPr>
            <a:cxnSpLocks noChangeShapeType="1"/>
          </p:cNvCxnSpPr>
          <p:nvPr/>
        </p:nvCxnSpPr>
        <p:spPr bwMode="auto">
          <a:xfrm>
            <a:off x="2514600" y="2743200"/>
            <a:ext cx="914400" cy="914400"/>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lgn="ctr">
                <a:solidFill>
                  <a:srgbClr val="000000"/>
                </a:solidFill>
                <a:round/>
                <a:headEnd type="arrow" w="med" len="med"/>
                <a:tailEnd type="arrow" w="med" len="med"/>
              </a14:hiddenLine>
            </a:ext>
          </a:extLst>
        </p:spPr>
      </p:cxnSp>
      <p:cxnSp>
        <p:nvCxnSpPr>
          <p:cNvPr id="12310" name="Straight Arrow Connector 21"/>
          <p:cNvCxnSpPr>
            <a:cxnSpLocks noChangeShapeType="1"/>
          </p:cNvCxnSpPr>
          <p:nvPr/>
        </p:nvCxnSpPr>
        <p:spPr bwMode="auto">
          <a:xfrm>
            <a:off x="457200" y="838200"/>
            <a:ext cx="1588" cy="1588"/>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lgn="ctr">
                <a:solidFill>
                  <a:srgbClr val="000000"/>
                </a:solidFill>
                <a:round/>
                <a:headEnd type="arrow" w="med" len="med"/>
                <a:tailEnd type="arrow" w="med" len="med"/>
              </a14:hiddenLine>
            </a:ext>
          </a:extLst>
        </p:spPr>
      </p:cxnSp>
      <p:cxnSp>
        <p:nvCxnSpPr>
          <p:cNvPr id="12311" name="Straight Arrow Connector 25"/>
          <p:cNvCxnSpPr>
            <a:cxnSpLocks noChangeShapeType="1"/>
          </p:cNvCxnSpPr>
          <p:nvPr/>
        </p:nvCxnSpPr>
        <p:spPr bwMode="auto">
          <a:xfrm>
            <a:off x="4114800" y="2971800"/>
            <a:ext cx="914400" cy="914400"/>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lgn="ctr">
                <a:solidFill>
                  <a:srgbClr val="000000"/>
                </a:solidFill>
                <a:round/>
                <a:headEnd/>
                <a:tailEnd type="arrow" w="med" len="med"/>
              </a14:hiddenLine>
            </a:ext>
          </a:extLst>
        </p:spPr>
      </p:cxnSp>
      <p:cxnSp>
        <p:nvCxnSpPr>
          <p:cNvPr id="12312" name="Straight Arrow Connector 27"/>
          <p:cNvCxnSpPr>
            <a:cxnSpLocks noChangeShapeType="1"/>
          </p:cNvCxnSpPr>
          <p:nvPr/>
        </p:nvCxnSpPr>
        <p:spPr bwMode="auto">
          <a:xfrm rot="5400000">
            <a:off x="4076701" y="3009900"/>
            <a:ext cx="76200" cy="3175"/>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lgn="ctr">
                <a:solidFill>
                  <a:srgbClr val="000000"/>
                </a:solidFill>
                <a:round/>
                <a:headEnd type="arrow" w="med" len="med"/>
                <a:tailEnd type="arrow" w="med" len="med"/>
              </a14:hiddenLine>
            </a:ext>
          </a:extLst>
        </p:spPr>
      </p:cxnSp>
      <p:cxnSp>
        <p:nvCxnSpPr>
          <p:cNvPr id="12313" name="Straight Arrow Connector 29"/>
          <p:cNvCxnSpPr>
            <a:cxnSpLocks noChangeShapeType="1"/>
          </p:cNvCxnSpPr>
          <p:nvPr/>
        </p:nvCxnSpPr>
        <p:spPr bwMode="auto">
          <a:xfrm>
            <a:off x="4267200" y="3124200"/>
            <a:ext cx="914400" cy="914400"/>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sq" algn="ctr">
                <a:solidFill>
                  <a:srgbClr val="000000"/>
                </a:solidFill>
                <a:round/>
                <a:headEnd/>
                <a:tailEnd type="arrow" w="med" len="med"/>
              </a14:hiddenLine>
            </a:ext>
          </a:extLst>
        </p:spPr>
      </p:cxnSp>
      <p:cxnSp>
        <p:nvCxnSpPr>
          <p:cNvPr id="3" name="Straight Arrow Connector 2"/>
          <p:cNvCxnSpPr/>
          <p:nvPr/>
        </p:nvCxnSpPr>
        <p:spPr>
          <a:xfrm>
            <a:off x="4572000" y="2286000"/>
            <a:ext cx="0" cy="4572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3352799" y="4267200"/>
            <a:ext cx="355105" cy="2667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5486400" y="4267200"/>
            <a:ext cx="381000" cy="2667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6" name="Slide Number Placeholder 25"/>
          <p:cNvSpPr>
            <a:spLocks noGrp="1"/>
          </p:cNvSpPr>
          <p:nvPr>
            <p:ph type="sldNum" sz="quarter" idx="11"/>
          </p:nvPr>
        </p:nvSpPr>
        <p:spPr/>
        <p:txBody>
          <a:bodyPr/>
          <a:lstStyle/>
          <a:p>
            <a:fld id="{D82B9CA3-9066-4CA6-8E60-DAB13697FB5A}" type="slidenum">
              <a:rPr lang="en-GB" smtClean="0"/>
              <a:pPr/>
              <a:t>3</a:t>
            </a:fld>
            <a:endParaRPr lang="en-GB"/>
          </a:p>
        </p:txBody>
      </p:sp>
      <p:sp>
        <p:nvSpPr>
          <p:cNvPr id="27" name="Footer Placeholder 26"/>
          <p:cNvSpPr>
            <a:spLocks noGrp="1"/>
          </p:cNvSpPr>
          <p:nvPr>
            <p:ph type="ftr" sz="quarter" idx="12"/>
          </p:nvPr>
        </p:nvSpPr>
        <p:spPr/>
        <p:txBody>
          <a:bodyPr/>
          <a:lstStyle/>
          <a:p>
            <a:r>
              <a:rPr lang="en-GB"/>
              <a:t>A. N. Mitra Memorial Lecture, April 14, 15, 2025</a:t>
            </a:r>
            <a:endParaRPr lang="en-GB" sz="1400">
              <a:latin typeface="Arial" pitchFamily="34" charset="0"/>
            </a:endParaRPr>
          </a:p>
        </p:txBody>
      </p:sp>
    </p:spTree>
    <p:extLst>
      <p:ext uri="{BB962C8B-B14F-4D97-AF65-F5344CB8AC3E}">
        <p14:creationId xmlns:p14="http://schemas.microsoft.com/office/powerpoint/2010/main" val="20440234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76200"/>
            <a:ext cx="9036496" cy="5729064"/>
          </a:xfrm>
        </p:spPr>
        <p:txBody>
          <a:bodyPr/>
          <a:lstStyle/>
          <a:p>
            <a:pPr lvl="0"/>
            <a:r>
              <a:rPr lang="en-GB" sz="1800" dirty="0">
                <a:latin typeface="Times New Roman" pitchFamily="18" charset="0"/>
                <a:cs typeface="Times New Roman" pitchFamily="18" charset="0"/>
              </a:rPr>
              <a:t>The optimized values of these four boson- boson interaction parameters with </a:t>
            </a:r>
            <a:r>
              <a:rPr lang="en-GB" sz="1800" i="1" dirty="0">
                <a:latin typeface="Times New Roman" pitchFamily="18" charset="0"/>
                <a:cs typeface="Times New Roman" pitchFamily="18" charset="0"/>
              </a:rPr>
              <a:t>E2SD (= α</a:t>
            </a:r>
            <a:r>
              <a:rPr lang="en-GB" sz="1800" i="1" baseline="-25000" dirty="0">
                <a:latin typeface="Times New Roman" pitchFamily="18" charset="0"/>
                <a:cs typeface="Times New Roman" pitchFamily="18" charset="0"/>
              </a:rPr>
              <a:t>2</a:t>
            </a:r>
            <a:r>
              <a:rPr lang="en-GB" sz="1800" i="1" dirty="0">
                <a:latin typeface="Times New Roman" pitchFamily="18" charset="0"/>
                <a:cs typeface="Times New Roman" pitchFamily="18" charset="0"/>
              </a:rPr>
              <a:t>) </a:t>
            </a:r>
            <a:r>
              <a:rPr lang="en-GB" sz="1800" dirty="0">
                <a:latin typeface="Times New Roman" pitchFamily="18" charset="0"/>
                <a:cs typeface="Times New Roman" pitchFamily="18" charset="0"/>
              </a:rPr>
              <a:t>and </a:t>
            </a:r>
            <a:r>
              <a:rPr lang="en-GB" sz="1800" i="1" dirty="0">
                <a:latin typeface="Times New Roman" pitchFamily="18" charset="0"/>
                <a:cs typeface="Times New Roman" pitchFamily="18" charset="0"/>
              </a:rPr>
              <a:t>E2DD (= √5β</a:t>
            </a:r>
            <a:r>
              <a:rPr lang="en-GB" sz="1800" i="1" baseline="-25000" dirty="0">
                <a:latin typeface="Times New Roman" pitchFamily="18" charset="0"/>
                <a:cs typeface="Times New Roman" pitchFamily="18" charset="0"/>
              </a:rPr>
              <a:t>2</a:t>
            </a:r>
            <a:r>
              <a:rPr lang="en-GB" sz="1800" i="1" dirty="0">
                <a:latin typeface="Times New Roman" pitchFamily="18" charset="0"/>
                <a:cs typeface="Times New Roman" pitchFamily="18" charset="0"/>
              </a:rPr>
              <a:t>) </a:t>
            </a:r>
            <a:r>
              <a:rPr lang="en-GB" sz="1800" dirty="0">
                <a:latin typeface="Times New Roman" pitchFamily="18" charset="0"/>
                <a:cs typeface="Times New Roman" pitchFamily="18" charset="0"/>
              </a:rPr>
              <a:t>are the input for the FBEM programme (</a:t>
            </a:r>
            <a:r>
              <a:rPr lang="en-GB" sz="1800" dirty="0">
                <a:solidFill>
                  <a:srgbClr val="7030A0"/>
                </a:solidFill>
                <a:latin typeface="Times New Roman" pitchFamily="18" charset="0"/>
                <a:cs typeface="Times New Roman" pitchFamily="18" charset="0"/>
              </a:rPr>
              <a:t>Scholten, 1979b</a:t>
            </a:r>
            <a:r>
              <a:rPr lang="en-GB" sz="1800" dirty="0">
                <a:latin typeface="Times New Roman" pitchFamily="18" charset="0"/>
                <a:cs typeface="Times New Roman" pitchFamily="18" charset="0"/>
              </a:rPr>
              <a:t>). The E2 transition operator depends upon two parameters α</a:t>
            </a:r>
            <a:r>
              <a:rPr lang="en-GB" sz="1800" baseline="-25000" dirty="0">
                <a:latin typeface="Times New Roman" pitchFamily="18" charset="0"/>
                <a:cs typeface="Times New Roman" pitchFamily="18" charset="0"/>
              </a:rPr>
              <a:t>2</a:t>
            </a:r>
            <a:r>
              <a:rPr lang="en-GB" sz="1800" dirty="0">
                <a:latin typeface="Times New Roman" pitchFamily="18" charset="0"/>
                <a:cs typeface="Times New Roman" pitchFamily="18" charset="0"/>
              </a:rPr>
              <a:t> and  β</a:t>
            </a:r>
            <a:r>
              <a:rPr lang="en-GB" sz="1800" baseline="-25000" dirty="0">
                <a:latin typeface="Times New Roman" pitchFamily="18" charset="0"/>
                <a:cs typeface="Times New Roman" pitchFamily="18" charset="0"/>
              </a:rPr>
              <a:t>2 </a:t>
            </a:r>
            <a:r>
              <a:rPr lang="en-GB" sz="1800" dirty="0">
                <a:latin typeface="Times New Roman" pitchFamily="18" charset="0"/>
                <a:cs typeface="Times New Roman" pitchFamily="18" charset="0"/>
              </a:rPr>
              <a:t>as given below:</a:t>
            </a:r>
            <a:br>
              <a:rPr lang="en-GB" sz="1800" dirty="0"/>
            </a:br>
            <a:br>
              <a:rPr lang="en-GB" sz="1800" dirty="0"/>
            </a:br>
            <a:r>
              <a:rPr lang="en-GB" sz="1800" dirty="0"/>
              <a:t> T(E2) = α</a:t>
            </a:r>
            <a:r>
              <a:rPr lang="en-GB" sz="1800" baseline="-25000" dirty="0"/>
              <a:t>2</a:t>
            </a:r>
            <a:r>
              <a:rPr lang="en-GB" sz="1800" dirty="0"/>
              <a:t> [d</a:t>
            </a:r>
            <a:r>
              <a:rPr lang="en-GB" sz="1800" baseline="30000" dirty="0"/>
              <a:t>† </a:t>
            </a:r>
            <a:r>
              <a:rPr lang="en-GB" sz="1800" dirty="0"/>
              <a:t> + s</a:t>
            </a:r>
            <a:r>
              <a:rPr lang="en-GB" sz="1800" baseline="30000" dirty="0"/>
              <a:t>†</a:t>
            </a:r>
            <a:r>
              <a:rPr lang="en-GB" sz="1800" dirty="0"/>
              <a:t> ]</a:t>
            </a:r>
            <a:r>
              <a:rPr lang="en-GB" sz="1800" baseline="30000" dirty="0"/>
              <a:t>(2)</a:t>
            </a:r>
            <a:r>
              <a:rPr lang="en-GB" sz="1800" dirty="0"/>
              <a:t>  + β</a:t>
            </a:r>
            <a:r>
              <a:rPr lang="en-GB" sz="1800" baseline="-25000" dirty="0"/>
              <a:t>2</a:t>
            </a:r>
            <a:r>
              <a:rPr lang="en-GB" sz="1800" dirty="0"/>
              <a:t>[d</a:t>
            </a:r>
            <a:r>
              <a:rPr lang="en-GB" sz="1800" baseline="30000" dirty="0"/>
              <a:t>†</a:t>
            </a:r>
            <a:r>
              <a:rPr lang="en-GB" sz="1800" dirty="0"/>
              <a:t> ]</a:t>
            </a:r>
            <a:r>
              <a:rPr lang="en-GB" sz="1800" baseline="30000" dirty="0"/>
              <a:t>(2) </a:t>
            </a:r>
            <a:br>
              <a:rPr lang="en-GB" sz="1800" baseline="30000" dirty="0"/>
            </a:br>
            <a:br>
              <a:rPr lang="en-GB" sz="1800" baseline="30000" dirty="0"/>
            </a:br>
            <a:r>
              <a:rPr lang="en-GB" sz="1800" dirty="0">
                <a:latin typeface="Times New Roman" pitchFamily="18" charset="0"/>
                <a:cs typeface="Times New Roman" pitchFamily="18" charset="0"/>
              </a:rPr>
              <a:t>where, </a:t>
            </a:r>
            <a:r>
              <a:rPr lang="en-GB" sz="1800" i="1" dirty="0">
                <a:latin typeface="Times New Roman" pitchFamily="18" charset="0"/>
                <a:cs typeface="Times New Roman" pitchFamily="18" charset="0"/>
              </a:rPr>
              <a:t>α</a:t>
            </a:r>
            <a:r>
              <a:rPr lang="en-GB" sz="1800" i="1" baseline="-25000" dirty="0">
                <a:latin typeface="Times New Roman" pitchFamily="18" charset="0"/>
                <a:cs typeface="Times New Roman" pitchFamily="18" charset="0"/>
              </a:rPr>
              <a:t>2</a:t>
            </a:r>
            <a:r>
              <a:rPr lang="en-GB" sz="1800" baseline="-25000" dirty="0">
                <a:latin typeface="Times New Roman" pitchFamily="18" charset="0"/>
                <a:cs typeface="Times New Roman" pitchFamily="18" charset="0"/>
              </a:rPr>
              <a:t> </a:t>
            </a:r>
            <a:r>
              <a:rPr lang="en-GB" sz="1800" dirty="0">
                <a:latin typeface="Times New Roman" pitchFamily="18" charset="0"/>
                <a:cs typeface="Times New Roman" pitchFamily="18" charset="0"/>
              </a:rPr>
              <a:t>is called the boson effective charge, simply the scaling parameter and affecting the B(E2) values and  </a:t>
            </a:r>
            <a:r>
              <a:rPr lang="en-GB" sz="1800" i="1" dirty="0">
                <a:latin typeface="Times New Roman" pitchFamily="18" charset="0"/>
                <a:cs typeface="Times New Roman" pitchFamily="18" charset="0"/>
              </a:rPr>
              <a:t>β</a:t>
            </a:r>
            <a:r>
              <a:rPr lang="en-GB" sz="1800" i="1" baseline="-25000" dirty="0">
                <a:latin typeface="Times New Roman" pitchFamily="18" charset="0"/>
                <a:cs typeface="Times New Roman" pitchFamily="18" charset="0"/>
              </a:rPr>
              <a:t>2</a:t>
            </a:r>
            <a:r>
              <a:rPr lang="en-GB" sz="1800" dirty="0">
                <a:latin typeface="Times New Roman" pitchFamily="18" charset="0"/>
                <a:cs typeface="Times New Roman" pitchFamily="18" charset="0"/>
              </a:rPr>
              <a:t> accounts for nuclear shape transition.  The ratio E2DD/ E2SD =2.958 in the SU(3) limit and reduced to zero in the O(6) limit. The FBEM program </a:t>
            </a:r>
            <a:r>
              <a:rPr lang="en-GB" sz="1800" dirty="0">
                <a:solidFill>
                  <a:srgbClr val="7030A0"/>
                </a:solidFill>
                <a:latin typeface="Times New Roman" pitchFamily="18" charset="0"/>
                <a:cs typeface="Times New Roman" pitchFamily="18" charset="0"/>
              </a:rPr>
              <a:t>(Scholten, 1979b)</a:t>
            </a:r>
            <a:r>
              <a:rPr lang="en-GB" sz="1800" dirty="0">
                <a:latin typeface="Times New Roman" pitchFamily="18" charset="0"/>
                <a:cs typeface="Times New Roman" pitchFamily="18" charset="0"/>
              </a:rPr>
              <a:t> gives the B(E2) values and ratios.</a:t>
            </a:r>
            <a:br>
              <a:rPr lang="en-GB" sz="1800" dirty="0"/>
            </a:br>
            <a:br>
              <a:rPr lang="en-GB" sz="1800" dirty="0"/>
            </a:br>
            <a:r>
              <a:rPr lang="en-GB" sz="1800" dirty="0"/>
              <a:t>-------------------------------------------</a:t>
            </a:r>
            <a:br>
              <a:rPr lang="en-GB" sz="1800" dirty="0"/>
            </a:br>
            <a:r>
              <a:rPr lang="en-GB" sz="1600" dirty="0">
                <a:solidFill>
                  <a:srgbClr val="7030A0"/>
                </a:solidFill>
                <a:latin typeface="Times New Roman" pitchFamily="18" charset="0"/>
                <a:cs typeface="Times New Roman" pitchFamily="18" charset="0"/>
              </a:rPr>
              <a:t>A. </a:t>
            </a:r>
            <a:r>
              <a:rPr lang="en-GB" sz="1600" dirty="0" err="1">
                <a:solidFill>
                  <a:srgbClr val="7030A0"/>
                </a:solidFill>
                <a:latin typeface="Times New Roman" pitchFamily="18" charset="0"/>
                <a:cs typeface="Times New Roman" pitchFamily="18" charset="0"/>
              </a:rPr>
              <a:t>Arima</a:t>
            </a:r>
            <a:r>
              <a:rPr lang="en-GB" sz="1600" dirty="0">
                <a:solidFill>
                  <a:srgbClr val="7030A0"/>
                </a:solidFill>
                <a:latin typeface="Times New Roman" pitchFamily="18" charset="0"/>
                <a:cs typeface="Times New Roman" pitchFamily="18" charset="0"/>
              </a:rPr>
              <a:t> and F. </a:t>
            </a:r>
            <a:r>
              <a:rPr lang="en-GB" sz="1600" dirty="0" err="1">
                <a:solidFill>
                  <a:srgbClr val="7030A0"/>
                </a:solidFill>
                <a:latin typeface="Times New Roman" pitchFamily="18" charset="0"/>
                <a:cs typeface="Times New Roman" pitchFamily="18" charset="0"/>
              </a:rPr>
              <a:t>Iachello</a:t>
            </a:r>
            <a:r>
              <a:rPr lang="en-GB" sz="1600" dirty="0">
                <a:solidFill>
                  <a:srgbClr val="7030A0"/>
                </a:solidFill>
                <a:latin typeface="Times New Roman" pitchFamily="18" charset="0"/>
                <a:cs typeface="Times New Roman" pitchFamily="18" charset="0"/>
              </a:rPr>
              <a:t> , </a:t>
            </a:r>
            <a:r>
              <a:rPr lang="en-GB" sz="1600" i="1" dirty="0">
                <a:solidFill>
                  <a:srgbClr val="7030A0"/>
                </a:solidFill>
                <a:latin typeface="Times New Roman" pitchFamily="18" charset="0"/>
                <a:cs typeface="Times New Roman" pitchFamily="18" charset="0"/>
              </a:rPr>
              <a:t>Advances in Nuclear Physics</a:t>
            </a:r>
            <a:r>
              <a:rPr lang="en-GB" sz="1600" dirty="0">
                <a:solidFill>
                  <a:srgbClr val="7030A0"/>
                </a:solidFill>
                <a:latin typeface="Times New Roman" pitchFamily="18" charset="0"/>
                <a:cs typeface="Times New Roman" pitchFamily="18" charset="0"/>
              </a:rPr>
              <a:t>, edited by J. W. </a:t>
            </a:r>
            <a:r>
              <a:rPr lang="en-GB" sz="1600" dirty="0" err="1">
                <a:solidFill>
                  <a:srgbClr val="7030A0"/>
                </a:solidFill>
                <a:latin typeface="Times New Roman" pitchFamily="18" charset="0"/>
                <a:cs typeface="Times New Roman" pitchFamily="18" charset="0"/>
              </a:rPr>
              <a:t>Negela</a:t>
            </a:r>
            <a:r>
              <a:rPr lang="en-GB" sz="1600" dirty="0">
                <a:solidFill>
                  <a:srgbClr val="7030A0"/>
                </a:solidFill>
                <a:latin typeface="Times New Roman" pitchFamily="18" charset="0"/>
                <a:cs typeface="Times New Roman" pitchFamily="18" charset="0"/>
              </a:rPr>
              <a:t> and E. </a:t>
            </a:r>
            <a:r>
              <a:rPr lang="en-GB" sz="1600" dirty="0" err="1">
                <a:solidFill>
                  <a:srgbClr val="7030A0"/>
                </a:solidFill>
                <a:latin typeface="Times New Roman" pitchFamily="18" charset="0"/>
                <a:cs typeface="Times New Roman" pitchFamily="18" charset="0"/>
              </a:rPr>
              <a:t>Vogts</a:t>
            </a:r>
            <a:r>
              <a:rPr lang="en-GB" sz="1600" dirty="0">
                <a:solidFill>
                  <a:srgbClr val="7030A0"/>
                </a:solidFill>
                <a:latin typeface="Times New Roman" pitchFamily="18" charset="0"/>
                <a:cs typeface="Times New Roman" pitchFamily="18" charset="0"/>
              </a:rPr>
              <a:t> (Plenum Press, New York), Vol. 13, 1984.</a:t>
            </a:r>
            <a:br>
              <a:rPr lang="en-GB" sz="1600" dirty="0">
                <a:solidFill>
                  <a:srgbClr val="7030A0"/>
                </a:solidFill>
                <a:latin typeface="Times New Roman" pitchFamily="18" charset="0"/>
                <a:cs typeface="Times New Roman" pitchFamily="18" charset="0"/>
              </a:rPr>
            </a:br>
            <a:r>
              <a:rPr lang="en-GB" sz="1600" dirty="0">
                <a:solidFill>
                  <a:srgbClr val="7030A0"/>
                </a:solidFill>
                <a:latin typeface="Times New Roman" pitchFamily="18" charset="0"/>
                <a:cs typeface="Times New Roman" pitchFamily="18" charset="0"/>
              </a:rPr>
              <a:t>F. </a:t>
            </a:r>
            <a:r>
              <a:rPr lang="en-GB" sz="1600" dirty="0" err="1">
                <a:solidFill>
                  <a:srgbClr val="7030A0"/>
                </a:solidFill>
                <a:latin typeface="Times New Roman" pitchFamily="18" charset="0"/>
                <a:cs typeface="Times New Roman" pitchFamily="18" charset="0"/>
              </a:rPr>
              <a:t>Iachello</a:t>
            </a:r>
            <a:r>
              <a:rPr lang="en-GB" sz="1600" dirty="0">
                <a:solidFill>
                  <a:srgbClr val="7030A0"/>
                </a:solidFill>
                <a:latin typeface="Times New Roman" pitchFamily="18" charset="0"/>
                <a:cs typeface="Times New Roman" pitchFamily="18" charset="0"/>
              </a:rPr>
              <a:t> and A. </a:t>
            </a:r>
            <a:r>
              <a:rPr lang="en-GB" sz="1600" dirty="0" err="1">
                <a:solidFill>
                  <a:srgbClr val="7030A0"/>
                </a:solidFill>
                <a:latin typeface="Times New Roman" pitchFamily="18" charset="0"/>
                <a:cs typeface="Times New Roman" pitchFamily="18" charset="0"/>
              </a:rPr>
              <a:t>Arima</a:t>
            </a:r>
            <a:r>
              <a:rPr lang="en-GB" sz="1600" dirty="0">
                <a:solidFill>
                  <a:srgbClr val="7030A0"/>
                </a:solidFill>
                <a:latin typeface="Times New Roman" pitchFamily="18" charset="0"/>
                <a:cs typeface="Times New Roman" pitchFamily="18" charset="0"/>
              </a:rPr>
              <a:t>, </a:t>
            </a:r>
            <a:r>
              <a:rPr lang="en-GB" sz="1600" i="1" dirty="0">
                <a:solidFill>
                  <a:srgbClr val="7030A0"/>
                </a:solidFill>
                <a:latin typeface="Times New Roman" pitchFamily="18" charset="0"/>
                <a:cs typeface="Times New Roman" pitchFamily="18" charset="0"/>
              </a:rPr>
              <a:t>The Interacting Boson Model</a:t>
            </a:r>
            <a:r>
              <a:rPr lang="en-GB" sz="1600" dirty="0">
                <a:solidFill>
                  <a:srgbClr val="7030A0"/>
                </a:solidFill>
                <a:latin typeface="Times New Roman" pitchFamily="18" charset="0"/>
                <a:cs typeface="Times New Roman" pitchFamily="18" charset="0"/>
              </a:rPr>
              <a:t> (Cambridge University Press, Cambridge), 1987.</a:t>
            </a:r>
            <a:br>
              <a:rPr lang="en-GB" sz="1600" dirty="0">
                <a:solidFill>
                  <a:srgbClr val="7030A0"/>
                </a:solidFill>
                <a:latin typeface="Times New Roman" pitchFamily="18" charset="0"/>
                <a:cs typeface="Times New Roman" pitchFamily="18" charset="0"/>
              </a:rPr>
            </a:br>
            <a:r>
              <a:rPr lang="en-GB" sz="1600" dirty="0">
                <a:solidFill>
                  <a:srgbClr val="7030A0"/>
                </a:solidFill>
                <a:latin typeface="Times New Roman" pitchFamily="18" charset="0"/>
                <a:cs typeface="Times New Roman" pitchFamily="18" charset="0"/>
              </a:rPr>
              <a:t>R. F. </a:t>
            </a:r>
            <a:r>
              <a:rPr lang="en-GB" sz="1600" dirty="0" err="1">
                <a:solidFill>
                  <a:srgbClr val="7030A0"/>
                </a:solidFill>
                <a:latin typeface="Times New Roman" pitchFamily="18" charset="0"/>
                <a:cs typeface="Times New Roman" pitchFamily="18" charset="0"/>
              </a:rPr>
              <a:t>Casten</a:t>
            </a:r>
            <a:r>
              <a:rPr lang="en-GB" sz="1600" dirty="0">
                <a:solidFill>
                  <a:srgbClr val="7030A0"/>
                </a:solidFill>
                <a:latin typeface="Times New Roman" pitchFamily="18" charset="0"/>
                <a:cs typeface="Times New Roman" pitchFamily="18" charset="0"/>
              </a:rPr>
              <a:t>, </a:t>
            </a:r>
            <a:r>
              <a:rPr lang="en-GB" sz="1600" i="1" dirty="0">
                <a:solidFill>
                  <a:srgbClr val="7030A0"/>
                </a:solidFill>
                <a:latin typeface="Times New Roman" pitchFamily="18" charset="0"/>
                <a:cs typeface="Times New Roman" pitchFamily="18" charset="0"/>
              </a:rPr>
              <a:t>Nuclear Structure from a Simple Perspective</a:t>
            </a:r>
            <a:r>
              <a:rPr lang="en-GB" sz="1600" dirty="0">
                <a:solidFill>
                  <a:srgbClr val="7030A0"/>
                </a:solidFill>
                <a:latin typeface="Times New Roman" pitchFamily="18" charset="0"/>
                <a:cs typeface="Times New Roman" pitchFamily="18" charset="0"/>
              </a:rPr>
              <a:t>, (Oxford University Press, New York) 1990. </a:t>
            </a:r>
            <a:br>
              <a:rPr lang="en-GB" sz="1600" dirty="0">
                <a:solidFill>
                  <a:srgbClr val="7030A0"/>
                </a:solidFill>
                <a:latin typeface="Times New Roman" pitchFamily="18" charset="0"/>
                <a:cs typeface="Times New Roman" pitchFamily="18" charset="0"/>
              </a:rPr>
            </a:br>
            <a:r>
              <a:rPr lang="en-GB" sz="1600" dirty="0">
                <a:solidFill>
                  <a:srgbClr val="7030A0"/>
                </a:solidFill>
                <a:latin typeface="Times New Roman" pitchFamily="18" charset="0"/>
                <a:cs typeface="Times New Roman" pitchFamily="18" charset="0"/>
              </a:rPr>
              <a:t>O. Scholten, Programme PHINT, </a:t>
            </a:r>
            <a:r>
              <a:rPr lang="en-GB" sz="1600" i="1" dirty="0">
                <a:solidFill>
                  <a:srgbClr val="7030A0"/>
                </a:solidFill>
                <a:latin typeface="Times New Roman" pitchFamily="18" charset="0"/>
                <a:cs typeface="Times New Roman" pitchFamily="18" charset="0"/>
              </a:rPr>
              <a:t>KVI internal report</a:t>
            </a:r>
            <a:r>
              <a:rPr lang="en-GB" sz="1600" dirty="0">
                <a:solidFill>
                  <a:srgbClr val="7030A0"/>
                </a:solidFill>
                <a:latin typeface="Times New Roman" pitchFamily="18" charset="0"/>
                <a:cs typeface="Times New Roman" pitchFamily="18" charset="0"/>
              </a:rPr>
              <a:t> </a:t>
            </a:r>
            <a:r>
              <a:rPr lang="en-GB" sz="1600" b="1" dirty="0">
                <a:solidFill>
                  <a:srgbClr val="7030A0"/>
                </a:solidFill>
                <a:latin typeface="Times New Roman" pitchFamily="18" charset="0"/>
                <a:cs typeface="Times New Roman" pitchFamily="18" charset="0"/>
              </a:rPr>
              <a:t>63</a:t>
            </a:r>
            <a:r>
              <a:rPr lang="en-GB" sz="1600" dirty="0">
                <a:solidFill>
                  <a:srgbClr val="7030A0"/>
                </a:solidFill>
                <a:latin typeface="Times New Roman" pitchFamily="18" charset="0"/>
                <a:cs typeface="Times New Roman" pitchFamily="18" charset="0"/>
              </a:rPr>
              <a:t> (1979a).</a:t>
            </a:r>
            <a:br>
              <a:rPr lang="en-GB" sz="1600" dirty="0">
                <a:solidFill>
                  <a:srgbClr val="7030A0"/>
                </a:solidFill>
                <a:latin typeface="Times New Roman" pitchFamily="18" charset="0"/>
                <a:cs typeface="Times New Roman" pitchFamily="18" charset="0"/>
              </a:rPr>
            </a:br>
            <a:r>
              <a:rPr lang="en-GB" sz="1600" dirty="0">
                <a:solidFill>
                  <a:srgbClr val="7030A0"/>
                </a:solidFill>
                <a:latin typeface="Times New Roman" pitchFamily="18" charset="0"/>
                <a:cs typeface="Times New Roman" pitchFamily="18" charset="0"/>
              </a:rPr>
              <a:t>O. Scholten, Programme FBEM, </a:t>
            </a:r>
            <a:r>
              <a:rPr lang="en-GB" sz="1600" i="1" dirty="0">
                <a:solidFill>
                  <a:srgbClr val="7030A0"/>
                </a:solidFill>
                <a:latin typeface="Times New Roman" pitchFamily="18" charset="0"/>
                <a:cs typeface="Times New Roman" pitchFamily="18" charset="0"/>
              </a:rPr>
              <a:t>KVI internal report</a:t>
            </a:r>
            <a:r>
              <a:rPr lang="en-GB" sz="1600" dirty="0">
                <a:solidFill>
                  <a:srgbClr val="7030A0"/>
                </a:solidFill>
                <a:latin typeface="Times New Roman" pitchFamily="18" charset="0"/>
                <a:cs typeface="Times New Roman" pitchFamily="18" charset="0"/>
              </a:rPr>
              <a:t> </a:t>
            </a:r>
            <a:r>
              <a:rPr lang="en-GB" sz="1600" b="1" dirty="0">
                <a:solidFill>
                  <a:srgbClr val="7030A0"/>
                </a:solidFill>
                <a:latin typeface="Times New Roman" pitchFamily="18" charset="0"/>
                <a:cs typeface="Times New Roman" pitchFamily="18" charset="0"/>
              </a:rPr>
              <a:t>63</a:t>
            </a:r>
            <a:r>
              <a:rPr lang="en-GB" sz="1600" dirty="0">
                <a:solidFill>
                  <a:srgbClr val="7030A0"/>
                </a:solidFill>
                <a:latin typeface="Times New Roman" pitchFamily="18" charset="0"/>
                <a:cs typeface="Times New Roman" pitchFamily="18" charset="0"/>
              </a:rPr>
              <a:t> (1979b).</a:t>
            </a:r>
            <a:br>
              <a:rPr lang="en-GB" sz="1800" dirty="0">
                <a:latin typeface="Times New Roman" pitchFamily="18" charset="0"/>
                <a:cs typeface="Times New Roman" pitchFamily="18" charset="0"/>
              </a:rPr>
            </a:br>
            <a:br>
              <a:rPr lang="en-GB" sz="1800" dirty="0"/>
            </a:br>
            <a:br>
              <a:rPr lang="en-GB" sz="1800" dirty="0"/>
            </a:br>
            <a:endParaRPr lang="en-GB" sz="1800" dirty="0"/>
          </a:p>
        </p:txBody>
      </p:sp>
      <p:sp>
        <p:nvSpPr>
          <p:cNvPr id="3" name="Slide Number Placeholder 2"/>
          <p:cNvSpPr>
            <a:spLocks noGrp="1"/>
          </p:cNvSpPr>
          <p:nvPr>
            <p:ph type="sldNum" sz="quarter" idx="11"/>
          </p:nvPr>
        </p:nvSpPr>
        <p:spPr/>
        <p:txBody>
          <a:bodyPr/>
          <a:lstStyle/>
          <a:p>
            <a:fld id="{64893628-0E1A-4069-B448-18F69E8C4AA0}" type="slidenum">
              <a:rPr lang="en-GB" smtClean="0"/>
              <a:pPr/>
              <a:t>30</a:t>
            </a:fld>
            <a:endParaRPr lang="en-GB"/>
          </a:p>
        </p:txBody>
      </p:sp>
      <p:sp>
        <p:nvSpPr>
          <p:cNvPr id="4" name="Footer Placeholder 3"/>
          <p:cNvSpPr>
            <a:spLocks noGrp="1"/>
          </p:cNvSpPr>
          <p:nvPr>
            <p:ph type="ftr" sz="quarter" idx="12"/>
          </p:nvPr>
        </p:nvSpPr>
        <p:spPr/>
        <p:txBody>
          <a:bodyPr/>
          <a:lstStyle/>
          <a:p>
            <a:r>
              <a:rPr lang="en-GB"/>
              <a:t>A. N. Mitra Memorial Lecture, April 14, 15, 2025</a:t>
            </a:r>
            <a:endParaRPr lang="en-GB" sz="1400">
              <a:latin typeface="Arial"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ECFD6-5669-4757-80BD-1D715F17FC2B}"/>
              </a:ext>
            </a:extLst>
          </p:cNvPr>
          <p:cNvSpPr>
            <a:spLocks noGrp="1"/>
          </p:cNvSpPr>
          <p:nvPr>
            <p:ph type="title"/>
          </p:nvPr>
        </p:nvSpPr>
        <p:spPr>
          <a:xfrm>
            <a:off x="685800" y="76200"/>
            <a:ext cx="8458200" cy="457200"/>
          </a:xfrm>
        </p:spPr>
        <p:txBody>
          <a:bodyPr/>
          <a:lstStyle/>
          <a:p>
            <a:r>
              <a:rPr lang="en-US" sz="3600" dirty="0">
                <a:solidFill>
                  <a:srgbClr val="FF0000"/>
                </a:solidFill>
              </a:rPr>
              <a:t>Old References:</a:t>
            </a:r>
          </a:p>
        </p:txBody>
      </p:sp>
      <p:sp>
        <p:nvSpPr>
          <p:cNvPr id="3" name="Slide Number Placeholder 2">
            <a:extLst>
              <a:ext uri="{FF2B5EF4-FFF2-40B4-BE49-F238E27FC236}">
                <a16:creationId xmlns:a16="http://schemas.microsoft.com/office/drawing/2014/main" id="{A50FC8D9-5679-40E8-A77C-0E244D046CFA}"/>
              </a:ext>
            </a:extLst>
          </p:cNvPr>
          <p:cNvSpPr>
            <a:spLocks noGrp="1"/>
          </p:cNvSpPr>
          <p:nvPr>
            <p:ph type="sldNum" sz="quarter" idx="11"/>
          </p:nvPr>
        </p:nvSpPr>
        <p:spPr/>
        <p:txBody>
          <a:bodyPr/>
          <a:lstStyle/>
          <a:p>
            <a:fld id="{64893628-0E1A-4069-B448-18F69E8C4AA0}" type="slidenum">
              <a:rPr lang="en-GB" smtClean="0"/>
              <a:pPr/>
              <a:t>31</a:t>
            </a:fld>
            <a:endParaRPr lang="en-GB"/>
          </a:p>
        </p:txBody>
      </p:sp>
      <p:sp>
        <p:nvSpPr>
          <p:cNvPr id="4" name="Footer Placeholder 3">
            <a:extLst>
              <a:ext uri="{FF2B5EF4-FFF2-40B4-BE49-F238E27FC236}">
                <a16:creationId xmlns:a16="http://schemas.microsoft.com/office/drawing/2014/main" id="{38C3B68B-8810-493B-99AB-3F1B00817435}"/>
              </a:ext>
            </a:extLst>
          </p:cNvPr>
          <p:cNvSpPr>
            <a:spLocks noGrp="1"/>
          </p:cNvSpPr>
          <p:nvPr>
            <p:ph type="ftr" sz="quarter" idx="12"/>
          </p:nvPr>
        </p:nvSpPr>
        <p:spPr/>
        <p:txBody>
          <a:bodyPr/>
          <a:lstStyle/>
          <a:p>
            <a:r>
              <a:rPr lang="en-GB"/>
              <a:t>A. N. Mitra Memorial Lecture, April 14, 15, 2025</a:t>
            </a:r>
            <a:endParaRPr lang="en-GB" sz="1400">
              <a:latin typeface="Arial" pitchFamily="34" charset="0"/>
            </a:endParaRPr>
          </a:p>
        </p:txBody>
      </p:sp>
      <p:pic>
        <p:nvPicPr>
          <p:cNvPr id="6" name="Picture 5">
            <a:extLst>
              <a:ext uri="{FF2B5EF4-FFF2-40B4-BE49-F238E27FC236}">
                <a16:creationId xmlns:a16="http://schemas.microsoft.com/office/drawing/2014/main" id="{ABA3ACA1-4A04-45E6-A8B9-A60C2CEAA77C}"/>
              </a:ext>
            </a:extLst>
          </p:cNvPr>
          <p:cNvPicPr>
            <a:picLocks noChangeAspect="1"/>
          </p:cNvPicPr>
          <p:nvPr/>
        </p:nvPicPr>
        <p:blipFill>
          <a:blip r:embed="rId2"/>
          <a:stretch>
            <a:fillRect/>
          </a:stretch>
        </p:blipFill>
        <p:spPr>
          <a:xfrm>
            <a:off x="251520" y="633222"/>
            <a:ext cx="8640960" cy="5591556"/>
          </a:xfrm>
          <a:prstGeom prst="rect">
            <a:avLst/>
          </a:prstGeom>
        </p:spPr>
      </p:pic>
    </p:spTree>
    <p:extLst>
      <p:ext uri="{BB962C8B-B14F-4D97-AF65-F5344CB8AC3E}">
        <p14:creationId xmlns:p14="http://schemas.microsoft.com/office/powerpoint/2010/main" val="10554248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361EF-543B-4C89-B49F-CEED2902B6F5}"/>
              </a:ext>
            </a:extLst>
          </p:cNvPr>
          <p:cNvSpPr>
            <a:spLocks noGrp="1"/>
          </p:cNvSpPr>
          <p:nvPr>
            <p:ph type="title"/>
          </p:nvPr>
        </p:nvSpPr>
        <p:spPr>
          <a:xfrm>
            <a:off x="323528" y="76200"/>
            <a:ext cx="8568952" cy="832520"/>
          </a:xfrm>
        </p:spPr>
        <p:txBody>
          <a:bodyPr/>
          <a:lstStyle/>
          <a:p>
            <a:r>
              <a:rPr lang="en-US" sz="3600" dirty="0">
                <a:solidFill>
                  <a:srgbClr val="FF0000"/>
                </a:solidFill>
              </a:rPr>
              <a:t>New References:</a:t>
            </a:r>
          </a:p>
        </p:txBody>
      </p:sp>
      <p:sp>
        <p:nvSpPr>
          <p:cNvPr id="3" name="Slide Number Placeholder 2">
            <a:extLst>
              <a:ext uri="{FF2B5EF4-FFF2-40B4-BE49-F238E27FC236}">
                <a16:creationId xmlns:a16="http://schemas.microsoft.com/office/drawing/2014/main" id="{1A681FE3-B9BF-49DB-921F-C0F3C94C59BB}"/>
              </a:ext>
            </a:extLst>
          </p:cNvPr>
          <p:cNvSpPr>
            <a:spLocks noGrp="1"/>
          </p:cNvSpPr>
          <p:nvPr>
            <p:ph type="sldNum" sz="quarter" idx="11"/>
          </p:nvPr>
        </p:nvSpPr>
        <p:spPr/>
        <p:txBody>
          <a:bodyPr/>
          <a:lstStyle/>
          <a:p>
            <a:fld id="{64893628-0E1A-4069-B448-18F69E8C4AA0}" type="slidenum">
              <a:rPr lang="en-GB" smtClean="0"/>
              <a:pPr/>
              <a:t>32</a:t>
            </a:fld>
            <a:endParaRPr lang="en-GB"/>
          </a:p>
        </p:txBody>
      </p:sp>
      <p:sp>
        <p:nvSpPr>
          <p:cNvPr id="4" name="Footer Placeholder 3">
            <a:extLst>
              <a:ext uri="{FF2B5EF4-FFF2-40B4-BE49-F238E27FC236}">
                <a16:creationId xmlns:a16="http://schemas.microsoft.com/office/drawing/2014/main" id="{A20E8325-2626-421E-8A2A-648825AFEDF2}"/>
              </a:ext>
            </a:extLst>
          </p:cNvPr>
          <p:cNvSpPr>
            <a:spLocks noGrp="1"/>
          </p:cNvSpPr>
          <p:nvPr>
            <p:ph type="ftr" sz="quarter" idx="12"/>
          </p:nvPr>
        </p:nvSpPr>
        <p:spPr/>
        <p:txBody>
          <a:bodyPr/>
          <a:lstStyle/>
          <a:p>
            <a:r>
              <a:rPr lang="en-GB"/>
              <a:t>A. N. Mitra Memorial Lecture, April 14, 15, 2025</a:t>
            </a:r>
            <a:endParaRPr lang="en-GB" sz="1400">
              <a:latin typeface="Arial" pitchFamily="34" charset="0"/>
            </a:endParaRPr>
          </a:p>
        </p:txBody>
      </p:sp>
      <p:graphicFrame>
        <p:nvGraphicFramePr>
          <p:cNvPr id="5" name="Table 4">
            <a:extLst>
              <a:ext uri="{FF2B5EF4-FFF2-40B4-BE49-F238E27FC236}">
                <a16:creationId xmlns:a16="http://schemas.microsoft.com/office/drawing/2014/main" id="{D542224F-DAA5-46C3-B5A4-B10704C0D071}"/>
              </a:ext>
            </a:extLst>
          </p:cNvPr>
          <p:cNvGraphicFramePr>
            <a:graphicFrameLocks noGrp="1"/>
          </p:cNvGraphicFramePr>
          <p:nvPr>
            <p:extLst>
              <p:ext uri="{D42A27DB-BD31-4B8C-83A1-F6EECF244321}">
                <p14:modId xmlns:p14="http://schemas.microsoft.com/office/powerpoint/2010/main" val="83781375"/>
              </p:ext>
            </p:extLst>
          </p:nvPr>
        </p:nvGraphicFramePr>
        <p:xfrm>
          <a:off x="323528" y="1124744"/>
          <a:ext cx="8568952" cy="4536504"/>
        </p:xfrm>
        <a:graphic>
          <a:graphicData uri="http://schemas.openxmlformats.org/drawingml/2006/table">
            <a:tbl>
              <a:tblPr firstRow="1" firstCol="1" bandRow="1">
                <a:tableStyleId>{5C22544A-7EE6-4342-B048-85BDC9FD1C3A}</a:tableStyleId>
              </a:tblPr>
              <a:tblGrid>
                <a:gridCol w="542211">
                  <a:extLst>
                    <a:ext uri="{9D8B030D-6E8A-4147-A177-3AD203B41FA5}">
                      <a16:colId xmlns:a16="http://schemas.microsoft.com/office/drawing/2014/main" val="3220414218"/>
                    </a:ext>
                  </a:extLst>
                </a:gridCol>
                <a:gridCol w="2280324">
                  <a:extLst>
                    <a:ext uri="{9D8B030D-6E8A-4147-A177-3AD203B41FA5}">
                      <a16:colId xmlns:a16="http://schemas.microsoft.com/office/drawing/2014/main" val="2885326053"/>
                    </a:ext>
                  </a:extLst>
                </a:gridCol>
                <a:gridCol w="1459408">
                  <a:extLst>
                    <a:ext uri="{9D8B030D-6E8A-4147-A177-3AD203B41FA5}">
                      <a16:colId xmlns:a16="http://schemas.microsoft.com/office/drawing/2014/main" val="1341514362"/>
                    </a:ext>
                  </a:extLst>
                </a:gridCol>
                <a:gridCol w="1368195">
                  <a:extLst>
                    <a:ext uri="{9D8B030D-6E8A-4147-A177-3AD203B41FA5}">
                      <a16:colId xmlns:a16="http://schemas.microsoft.com/office/drawing/2014/main" val="406261394"/>
                    </a:ext>
                  </a:extLst>
                </a:gridCol>
                <a:gridCol w="1192862">
                  <a:extLst>
                    <a:ext uri="{9D8B030D-6E8A-4147-A177-3AD203B41FA5}">
                      <a16:colId xmlns:a16="http://schemas.microsoft.com/office/drawing/2014/main" val="1000123061"/>
                    </a:ext>
                  </a:extLst>
                </a:gridCol>
                <a:gridCol w="1725952">
                  <a:extLst>
                    <a:ext uri="{9D8B030D-6E8A-4147-A177-3AD203B41FA5}">
                      <a16:colId xmlns:a16="http://schemas.microsoft.com/office/drawing/2014/main" val="2519902718"/>
                    </a:ext>
                  </a:extLst>
                </a:gridCol>
              </a:tblGrid>
              <a:tr h="1555756">
                <a:tc>
                  <a:txBody>
                    <a:bodyPr/>
                    <a:lstStyle/>
                    <a:p>
                      <a:pPr marL="0" marR="0" algn="l">
                        <a:lnSpc>
                          <a:spcPct val="107000"/>
                        </a:lnSpc>
                        <a:spcBef>
                          <a:spcPts val="0"/>
                        </a:spcBef>
                        <a:spcAft>
                          <a:spcPts val="0"/>
                        </a:spcAft>
                      </a:pPr>
                      <a:r>
                        <a:rPr lang="en-US" sz="1800">
                          <a:effectLst/>
                        </a:rPr>
                        <a:t>6</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800">
                          <a:effectLst/>
                        </a:rPr>
                        <a:t>B (E2; 01 →21),</a:t>
                      </a:r>
                    </a:p>
                    <a:p>
                      <a:pPr marL="0" marR="0" algn="l">
                        <a:lnSpc>
                          <a:spcPct val="107000"/>
                        </a:lnSpc>
                        <a:spcBef>
                          <a:spcPts val="0"/>
                        </a:spcBef>
                        <a:spcAft>
                          <a:spcPts val="0"/>
                        </a:spcAft>
                      </a:pPr>
                      <a:r>
                        <a:rPr lang="en-US" sz="1800">
                          <a:effectLst/>
                        </a:rPr>
                        <a:t>Isomer shifts δ&lt;r2&gt; = &lt;r2&gt;21 -  &lt;r2&gt;01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800" baseline="30000">
                          <a:effectLst/>
                        </a:rPr>
                        <a:t>148-154</a:t>
                      </a:r>
                      <a:r>
                        <a:rPr lang="en-US" sz="1800">
                          <a:effectLst/>
                        </a:rPr>
                        <a:t>Sm</a:t>
                      </a:r>
                    </a:p>
                    <a:p>
                      <a:pPr marL="0" marR="0" algn="l">
                        <a:lnSpc>
                          <a:spcPct val="107000"/>
                        </a:lnSpc>
                        <a:spcBef>
                          <a:spcPts val="0"/>
                        </a:spcBef>
                        <a:spcAft>
                          <a:spcPts val="0"/>
                        </a:spcAft>
                      </a:pPr>
                      <a:r>
                        <a:rPr lang="en-US" sz="1800" baseline="30000">
                          <a:effectLst/>
                        </a:rPr>
                        <a:t>152-160</a:t>
                      </a:r>
                      <a:r>
                        <a:rPr lang="en-US" sz="1800">
                          <a:effectLst/>
                        </a:rPr>
                        <a:t>Gd</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800">
                          <a:effectLst/>
                        </a:rPr>
                        <a:t>Mesoscopic Systems, IBM</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800">
                          <a:effectLst/>
                        </a:rPr>
                        <a:t>Iachello and Zamfir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800">
                          <a:effectLst/>
                        </a:rPr>
                        <a:t>PRL 92(21) (2004) 212501-1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32156148"/>
                  </a:ext>
                </a:extLst>
              </a:tr>
              <a:tr h="1119875">
                <a:tc>
                  <a:txBody>
                    <a:bodyPr/>
                    <a:lstStyle/>
                    <a:p>
                      <a:pPr marL="0" marR="0" algn="l">
                        <a:lnSpc>
                          <a:spcPct val="107000"/>
                        </a:lnSpc>
                        <a:spcBef>
                          <a:spcPts val="0"/>
                        </a:spcBef>
                        <a:spcAft>
                          <a:spcPts val="0"/>
                        </a:spcAft>
                      </a:pPr>
                      <a:r>
                        <a:rPr lang="en-US" sz="1800">
                          <a:effectLst/>
                        </a:rPr>
                        <a:t>7</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800">
                          <a:effectLst/>
                        </a:rPr>
                        <a:t>E (g-, β-, γ- bands)</a:t>
                      </a:r>
                    </a:p>
                    <a:p>
                      <a:pPr marL="0" marR="0" algn="l">
                        <a:lnSpc>
                          <a:spcPct val="107000"/>
                        </a:lnSpc>
                        <a:spcBef>
                          <a:spcPts val="0"/>
                        </a:spcBef>
                        <a:spcAft>
                          <a:spcPts val="0"/>
                        </a:spcAft>
                      </a:pPr>
                      <a:r>
                        <a:rPr lang="en-US" sz="1800">
                          <a:effectLst/>
                        </a:rPr>
                        <a:t>B(E2) values, Q</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800" baseline="30000">
                          <a:effectLst/>
                        </a:rPr>
                        <a:t>100</a:t>
                      </a:r>
                      <a:r>
                        <a:rPr lang="en-US" sz="1800">
                          <a:effectLst/>
                        </a:rPr>
                        <a:t>Mo</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800" dirty="0">
                          <a:effectLst/>
                        </a:rPr>
                        <a:t>IBM-1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800">
                          <a:effectLst/>
                        </a:rPr>
                        <a:t>Ghafoor and Shawn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800">
                          <a:effectLst/>
                        </a:rPr>
                        <a:t>JUBPAS 31(2) (2023) 176</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53517212"/>
                  </a:ext>
                </a:extLst>
              </a:tr>
              <a:tr h="1119875">
                <a:tc>
                  <a:txBody>
                    <a:bodyPr/>
                    <a:lstStyle/>
                    <a:p>
                      <a:pPr marL="0" marR="0" algn="l">
                        <a:lnSpc>
                          <a:spcPct val="107000"/>
                        </a:lnSpc>
                        <a:spcBef>
                          <a:spcPts val="0"/>
                        </a:spcBef>
                        <a:spcAft>
                          <a:spcPts val="0"/>
                        </a:spcAft>
                      </a:pPr>
                      <a:r>
                        <a:rPr lang="en-US" sz="1800">
                          <a:effectLst/>
                        </a:rPr>
                        <a:t>8</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800">
                          <a:effectLst/>
                        </a:rPr>
                        <a:t>E (g-, β-, γ- bands)</a:t>
                      </a:r>
                    </a:p>
                    <a:p>
                      <a:pPr marL="0" marR="0" algn="l">
                        <a:lnSpc>
                          <a:spcPct val="107000"/>
                        </a:lnSpc>
                        <a:spcBef>
                          <a:spcPts val="0"/>
                        </a:spcBef>
                        <a:spcAft>
                          <a:spcPts val="0"/>
                        </a:spcAft>
                      </a:pPr>
                      <a:r>
                        <a:rPr lang="en-US" sz="1800">
                          <a:effectLst/>
                        </a:rPr>
                        <a:t>B(E2) values, Q</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800" baseline="30000">
                          <a:effectLst/>
                        </a:rPr>
                        <a:t>164−184</a:t>
                      </a:r>
                      <a:r>
                        <a:rPr lang="en-US" sz="1800">
                          <a:effectLst/>
                        </a:rPr>
                        <a:t>Os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800">
                          <a:effectLst/>
                        </a:rPr>
                        <a:t>IBM-1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800">
                          <a:effectLst/>
                        </a:rPr>
                        <a:t>Gupta- Katoch- Sharma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800" dirty="0">
                          <a:effectLst/>
                        </a:rPr>
                        <a:t>NPA 1041 (2024) 122765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00529556"/>
                  </a:ext>
                </a:extLst>
              </a:tr>
              <a:tr h="740998">
                <a:tc>
                  <a:txBody>
                    <a:bodyPr/>
                    <a:lstStyle/>
                    <a:p>
                      <a:pPr marL="0" marR="0" algn="l">
                        <a:lnSpc>
                          <a:spcPct val="107000"/>
                        </a:lnSpc>
                        <a:spcBef>
                          <a:spcPts val="0"/>
                        </a:spcBef>
                        <a:spcAft>
                          <a:spcPts val="0"/>
                        </a:spcAft>
                      </a:pPr>
                      <a:r>
                        <a:rPr lang="en-US" sz="1800">
                          <a:effectLst/>
                        </a:rPr>
                        <a:t>9</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800">
                          <a:effectLst/>
                        </a:rPr>
                        <a:t>E (g-, β-, γ- bands)</a:t>
                      </a:r>
                    </a:p>
                    <a:p>
                      <a:pPr marL="0" marR="0" algn="l">
                        <a:lnSpc>
                          <a:spcPct val="107000"/>
                        </a:lnSpc>
                        <a:spcBef>
                          <a:spcPts val="0"/>
                        </a:spcBef>
                        <a:spcAft>
                          <a:spcPts val="0"/>
                        </a:spcAft>
                      </a:pPr>
                      <a:r>
                        <a:rPr lang="en-US" sz="1800">
                          <a:effectLst/>
                        </a:rPr>
                        <a:t>B(E2) values, Q</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800" dirty="0">
                          <a:effectLst/>
                        </a:rPr>
                        <a:t>W </a:t>
                      </a:r>
                    </a:p>
                    <a:p>
                      <a:pPr marL="0" marR="0" algn="l">
                        <a:lnSpc>
                          <a:spcPct val="107000"/>
                        </a:lnSpc>
                        <a:spcBef>
                          <a:spcPts val="0"/>
                        </a:spcBef>
                        <a:spcAft>
                          <a:spcPts val="0"/>
                        </a:spcAft>
                      </a:pPr>
                      <a:r>
                        <a:rPr lang="en-US" sz="1800" dirty="0">
                          <a:effectLst/>
                        </a:rPr>
                        <a:t>(N=86–118)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800">
                          <a:effectLst/>
                        </a:rPr>
                        <a:t>IBM-1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800">
                          <a:effectLst/>
                        </a:rPr>
                        <a:t>Gupta- Katoch-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800" dirty="0">
                          <a:effectLst/>
                        </a:rPr>
                        <a:t>NPA 1057 (2025) 123032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63712845"/>
                  </a:ext>
                </a:extLst>
              </a:tr>
            </a:tbl>
          </a:graphicData>
        </a:graphic>
      </p:graphicFrame>
    </p:spTree>
    <p:extLst>
      <p:ext uri="{BB962C8B-B14F-4D97-AF65-F5344CB8AC3E}">
        <p14:creationId xmlns:p14="http://schemas.microsoft.com/office/powerpoint/2010/main" val="41502794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04126-F904-4BF2-9FD9-96020F0AF5C0}"/>
              </a:ext>
            </a:extLst>
          </p:cNvPr>
          <p:cNvSpPr>
            <a:spLocks noGrp="1"/>
          </p:cNvSpPr>
          <p:nvPr>
            <p:ph type="title"/>
          </p:nvPr>
        </p:nvSpPr>
        <p:spPr/>
        <p:txBody>
          <a:bodyPr/>
          <a:lstStyle/>
          <a:p>
            <a:br>
              <a:rPr lang="en-US" sz="2400" dirty="0"/>
            </a:br>
            <a:r>
              <a:rPr lang="en-US" sz="2400" dirty="0"/>
              <a:t>Partial Energy level spectrum of N = 96-108Os in EXPT and IBM-1.</a:t>
            </a:r>
            <a:br>
              <a:rPr lang="en-US" sz="2400" dirty="0"/>
            </a:br>
            <a:r>
              <a:rPr lang="en-US" sz="2400" dirty="0"/>
              <a:t>[</a:t>
            </a:r>
            <a:r>
              <a:rPr lang="en-US" sz="2000" dirty="0">
                <a:solidFill>
                  <a:srgbClr val="FF0000"/>
                </a:solidFill>
              </a:rPr>
              <a:t>Gupta- </a:t>
            </a:r>
            <a:r>
              <a:rPr lang="en-US" sz="2000" dirty="0" err="1">
                <a:solidFill>
                  <a:srgbClr val="FF0000"/>
                </a:solidFill>
              </a:rPr>
              <a:t>Katoch</a:t>
            </a:r>
            <a:r>
              <a:rPr lang="en-US" sz="2000" dirty="0">
                <a:solidFill>
                  <a:srgbClr val="FF0000"/>
                </a:solidFill>
              </a:rPr>
              <a:t> -Sharma, </a:t>
            </a:r>
            <a:r>
              <a:rPr lang="en-US" sz="2000" dirty="0">
                <a:solidFill>
                  <a:srgbClr val="FF0000"/>
                </a:solidFill>
                <a:effectLst/>
              </a:rPr>
              <a:t>NPA 1041 (2024) 122765]</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pic>
        <p:nvPicPr>
          <p:cNvPr id="8" name="Content Placeholder 7">
            <a:extLst>
              <a:ext uri="{FF2B5EF4-FFF2-40B4-BE49-F238E27FC236}">
                <a16:creationId xmlns:a16="http://schemas.microsoft.com/office/drawing/2014/main" id="{8F18C88F-1FA9-4DA2-9A03-8AC8F473B29A}"/>
              </a:ext>
            </a:extLst>
          </p:cNvPr>
          <p:cNvPicPr>
            <a:picLocks noGrp="1" noChangeAspect="1"/>
          </p:cNvPicPr>
          <p:nvPr>
            <p:ph sz="quarter" idx="1"/>
          </p:nvPr>
        </p:nvPicPr>
        <p:blipFill>
          <a:blip r:embed="rId2"/>
          <a:stretch>
            <a:fillRect/>
          </a:stretch>
        </p:blipFill>
        <p:spPr>
          <a:xfrm>
            <a:off x="685800" y="1295400"/>
            <a:ext cx="4152900" cy="2362200"/>
          </a:xfrm>
          <a:prstGeom prst="rect">
            <a:avLst/>
          </a:prstGeom>
        </p:spPr>
      </p:pic>
      <p:pic>
        <p:nvPicPr>
          <p:cNvPr id="9" name="Content Placeholder 8">
            <a:extLst>
              <a:ext uri="{FF2B5EF4-FFF2-40B4-BE49-F238E27FC236}">
                <a16:creationId xmlns:a16="http://schemas.microsoft.com/office/drawing/2014/main" id="{13004B73-93EA-4CED-832B-1C2A6812C24D}"/>
              </a:ext>
            </a:extLst>
          </p:cNvPr>
          <p:cNvPicPr>
            <a:picLocks noGrp="1" noChangeAspect="1"/>
          </p:cNvPicPr>
          <p:nvPr>
            <p:ph sz="quarter" idx="2"/>
          </p:nvPr>
        </p:nvPicPr>
        <p:blipFill>
          <a:blip r:embed="rId3"/>
          <a:stretch>
            <a:fillRect/>
          </a:stretch>
        </p:blipFill>
        <p:spPr>
          <a:xfrm>
            <a:off x="685800" y="3611106"/>
            <a:ext cx="4152900" cy="2561094"/>
          </a:xfrm>
          <a:prstGeom prst="rect">
            <a:avLst/>
          </a:prstGeom>
        </p:spPr>
      </p:pic>
      <p:pic>
        <p:nvPicPr>
          <p:cNvPr id="10" name="Picture 9">
            <a:extLst>
              <a:ext uri="{FF2B5EF4-FFF2-40B4-BE49-F238E27FC236}">
                <a16:creationId xmlns:a16="http://schemas.microsoft.com/office/drawing/2014/main" id="{4202764D-C97B-4685-A197-41E32FB7BFFD}"/>
              </a:ext>
            </a:extLst>
          </p:cNvPr>
          <p:cNvPicPr>
            <a:picLocks noChangeAspect="1"/>
          </p:cNvPicPr>
          <p:nvPr/>
        </p:nvPicPr>
        <p:blipFill>
          <a:blip r:embed="rId4"/>
          <a:stretch>
            <a:fillRect/>
          </a:stretch>
        </p:blipFill>
        <p:spPr>
          <a:xfrm>
            <a:off x="4950126" y="1333810"/>
            <a:ext cx="3209524" cy="2476190"/>
          </a:xfrm>
          <a:prstGeom prst="rect">
            <a:avLst/>
          </a:prstGeom>
        </p:spPr>
      </p:pic>
      <p:pic>
        <p:nvPicPr>
          <p:cNvPr id="11" name="Picture 10">
            <a:extLst>
              <a:ext uri="{FF2B5EF4-FFF2-40B4-BE49-F238E27FC236}">
                <a16:creationId xmlns:a16="http://schemas.microsoft.com/office/drawing/2014/main" id="{5C83AA9E-6593-46C6-B5D8-D382BC16DAA0}"/>
              </a:ext>
            </a:extLst>
          </p:cNvPr>
          <p:cNvPicPr>
            <a:picLocks noChangeAspect="1"/>
          </p:cNvPicPr>
          <p:nvPr/>
        </p:nvPicPr>
        <p:blipFill>
          <a:blip r:embed="rId5"/>
          <a:stretch>
            <a:fillRect/>
          </a:stretch>
        </p:blipFill>
        <p:spPr>
          <a:xfrm>
            <a:off x="5243233" y="3619133"/>
            <a:ext cx="3209524" cy="2476190"/>
          </a:xfrm>
          <a:prstGeom prst="rect">
            <a:avLst/>
          </a:prstGeom>
        </p:spPr>
      </p:pic>
      <p:sp>
        <p:nvSpPr>
          <p:cNvPr id="5" name="Text Placeholder 4">
            <a:extLst>
              <a:ext uri="{FF2B5EF4-FFF2-40B4-BE49-F238E27FC236}">
                <a16:creationId xmlns:a16="http://schemas.microsoft.com/office/drawing/2014/main" id="{01425FA4-6A82-4906-B095-FEA7C8D93FC5}"/>
              </a:ext>
            </a:extLst>
          </p:cNvPr>
          <p:cNvSpPr>
            <a:spLocks noGrp="1"/>
          </p:cNvSpPr>
          <p:nvPr>
            <p:ph type="body" sz="half" idx="3"/>
          </p:nvPr>
        </p:nvSpPr>
        <p:spPr>
          <a:xfrm>
            <a:off x="4667572" y="1219200"/>
            <a:ext cx="4296916" cy="4953000"/>
          </a:xfrm>
        </p:spPr>
        <p:txBody>
          <a:bodyPr/>
          <a:lstStyle/>
          <a:p>
            <a:r>
              <a:rPr lang="en-US" sz="2000" dirty="0"/>
              <a:t>The B(E2) Values in IBM</a:t>
            </a:r>
          </a:p>
        </p:txBody>
      </p:sp>
      <p:sp>
        <p:nvSpPr>
          <p:cNvPr id="6" name="Slide Number Placeholder 5">
            <a:extLst>
              <a:ext uri="{FF2B5EF4-FFF2-40B4-BE49-F238E27FC236}">
                <a16:creationId xmlns:a16="http://schemas.microsoft.com/office/drawing/2014/main" id="{AFB4F574-F670-4854-9AD2-7D079AA9652C}"/>
              </a:ext>
            </a:extLst>
          </p:cNvPr>
          <p:cNvSpPr>
            <a:spLocks noGrp="1"/>
          </p:cNvSpPr>
          <p:nvPr>
            <p:ph type="sldNum" sz="quarter" idx="11"/>
          </p:nvPr>
        </p:nvSpPr>
        <p:spPr/>
        <p:txBody>
          <a:bodyPr/>
          <a:lstStyle/>
          <a:p>
            <a:fld id="{172EAAEF-6145-4AC8-82B5-4FBC44592BDD}" type="slidenum">
              <a:rPr lang="en-GB" smtClean="0"/>
              <a:pPr/>
              <a:t>33</a:t>
            </a:fld>
            <a:endParaRPr lang="en-GB"/>
          </a:p>
        </p:txBody>
      </p:sp>
      <p:sp>
        <p:nvSpPr>
          <p:cNvPr id="7" name="Footer Placeholder 6">
            <a:extLst>
              <a:ext uri="{FF2B5EF4-FFF2-40B4-BE49-F238E27FC236}">
                <a16:creationId xmlns:a16="http://schemas.microsoft.com/office/drawing/2014/main" id="{E54B115E-0D4D-4ECA-A279-AC740F0FBECA}"/>
              </a:ext>
            </a:extLst>
          </p:cNvPr>
          <p:cNvSpPr>
            <a:spLocks noGrp="1"/>
          </p:cNvSpPr>
          <p:nvPr>
            <p:ph type="ftr" sz="quarter" idx="12"/>
          </p:nvPr>
        </p:nvSpPr>
        <p:spPr/>
        <p:txBody>
          <a:bodyPr/>
          <a:lstStyle/>
          <a:p>
            <a:r>
              <a:rPr lang="en-GB"/>
              <a:t>A. N. Mitra Memorial Lecture, April 14, 15, 2025</a:t>
            </a:r>
            <a:endParaRPr lang="en-GB" sz="1400">
              <a:latin typeface="Arial" pitchFamily="34" charset="0"/>
            </a:endParaRPr>
          </a:p>
        </p:txBody>
      </p:sp>
    </p:spTree>
    <p:extLst>
      <p:ext uri="{BB962C8B-B14F-4D97-AF65-F5344CB8AC3E}">
        <p14:creationId xmlns:p14="http://schemas.microsoft.com/office/powerpoint/2010/main" val="40089906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43EC3-F504-4731-BE57-EFDEC4A52EF3}"/>
              </a:ext>
            </a:extLst>
          </p:cNvPr>
          <p:cNvSpPr>
            <a:spLocks noGrp="1"/>
          </p:cNvSpPr>
          <p:nvPr>
            <p:ph type="title" sz="quarter"/>
          </p:nvPr>
        </p:nvSpPr>
        <p:spPr/>
        <p:txBody>
          <a:bodyPr/>
          <a:lstStyle/>
          <a:p>
            <a:r>
              <a:rPr lang="en-US" sz="2800" dirty="0">
                <a:solidFill>
                  <a:srgbClr val="FF0000"/>
                </a:solidFill>
              </a:rPr>
              <a:t>Variation of B(E2) ratios for </a:t>
            </a:r>
            <a:r>
              <a:rPr lang="en-US" sz="2800" dirty="0" err="1">
                <a:solidFill>
                  <a:srgbClr val="FF0000"/>
                </a:solidFill>
              </a:rPr>
              <a:t>Os</a:t>
            </a:r>
            <a:br>
              <a:rPr lang="en-US" sz="2800" dirty="0">
                <a:solidFill>
                  <a:srgbClr val="FF0000"/>
                </a:solidFill>
              </a:rPr>
            </a:br>
            <a:r>
              <a:rPr lang="en-US" sz="3200" dirty="0"/>
              <a:t>[</a:t>
            </a:r>
            <a:r>
              <a:rPr lang="en-US" sz="2800" dirty="0">
                <a:solidFill>
                  <a:srgbClr val="FF0000"/>
                </a:solidFill>
              </a:rPr>
              <a:t>Gupta- </a:t>
            </a:r>
            <a:r>
              <a:rPr lang="en-US" sz="2800" dirty="0" err="1">
                <a:solidFill>
                  <a:srgbClr val="FF0000"/>
                </a:solidFill>
              </a:rPr>
              <a:t>Katoch</a:t>
            </a:r>
            <a:r>
              <a:rPr lang="en-US" sz="2800" dirty="0">
                <a:solidFill>
                  <a:srgbClr val="FF0000"/>
                </a:solidFill>
              </a:rPr>
              <a:t> -Sharma, </a:t>
            </a:r>
            <a:r>
              <a:rPr lang="en-US" sz="2800" dirty="0">
                <a:solidFill>
                  <a:srgbClr val="FF0000"/>
                </a:solidFill>
                <a:effectLst/>
              </a:rPr>
              <a:t>NPA 1041 (2024) 122765]</a:t>
            </a:r>
            <a:endParaRPr lang="en-US" sz="2800" dirty="0">
              <a:solidFill>
                <a:srgbClr val="FF0000"/>
              </a:solidFill>
            </a:endParaRPr>
          </a:p>
        </p:txBody>
      </p:sp>
      <p:pic>
        <p:nvPicPr>
          <p:cNvPr id="9" name="Content Placeholder 8">
            <a:extLst>
              <a:ext uri="{FF2B5EF4-FFF2-40B4-BE49-F238E27FC236}">
                <a16:creationId xmlns:a16="http://schemas.microsoft.com/office/drawing/2014/main" id="{90961EAF-2791-46CC-AD41-546B6C512DAA}"/>
              </a:ext>
            </a:extLst>
          </p:cNvPr>
          <p:cNvPicPr>
            <a:picLocks noGrp="1" noChangeAspect="1"/>
          </p:cNvPicPr>
          <p:nvPr>
            <p:ph sz="quarter" idx="1"/>
          </p:nvPr>
        </p:nvPicPr>
        <p:blipFill>
          <a:blip r:embed="rId2"/>
          <a:stretch>
            <a:fillRect/>
          </a:stretch>
        </p:blipFill>
        <p:spPr>
          <a:xfrm>
            <a:off x="395536" y="1130296"/>
            <a:ext cx="4443164" cy="2527304"/>
          </a:xfrm>
          <a:prstGeom prst="rect">
            <a:avLst/>
          </a:prstGeom>
        </p:spPr>
      </p:pic>
      <p:pic>
        <p:nvPicPr>
          <p:cNvPr id="10" name="Content Placeholder 9">
            <a:extLst>
              <a:ext uri="{FF2B5EF4-FFF2-40B4-BE49-F238E27FC236}">
                <a16:creationId xmlns:a16="http://schemas.microsoft.com/office/drawing/2014/main" id="{0D86D7F8-E0A1-4237-80EB-95CAE9CCDE3D}"/>
              </a:ext>
            </a:extLst>
          </p:cNvPr>
          <p:cNvPicPr>
            <a:picLocks noGrp="1" noChangeAspect="1"/>
          </p:cNvPicPr>
          <p:nvPr>
            <p:ph sz="quarter" idx="2"/>
          </p:nvPr>
        </p:nvPicPr>
        <p:blipFill>
          <a:blip r:embed="rId3"/>
          <a:stretch>
            <a:fillRect/>
          </a:stretch>
        </p:blipFill>
        <p:spPr>
          <a:xfrm>
            <a:off x="4716018" y="1134773"/>
            <a:ext cx="4320478" cy="2522827"/>
          </a:xfrm>
          <a:prstGeom prst="rect">
            <a:avLst/>
          </a:prstGeom>
        </p:spPr>
      </p:pic>
      <p:pic>
        <p:nvPicPr>
          <p:cNvPr id="11" name="Content Placeholder 10">
            <a:extLst>
              <a:ext uri="{FF2B5EF4-FFF2-40B4-BE49-F238E27FC236}">
                <a16:creationId xmlns:a16="http://schemas.microsoft.com/office/drawing/2014/main" id="{C023153A-ACC8-42F7-883E-54609EE5C481}"/>
              </a:ext>
            </a:extLst>
          </p:cNvPr>
          <p:cNvPicPr>
            <a:picLocks noGrp="1" noChangeAspect="1"/>
          </p:cNvPicPr>
          <p:nvPr>
            <p:ph sz="quarter" idx="3"/>
          </p:nvPr>
        </p:nvPicPr>
        <p:blipFill>
          <a:blip r:embed="rId4"/>
          <a:stretch>
            <a:fillRect/>
          </a:stretch>
        </p:blipFill>
        <p:spPr>
          <a:xfrm>
            <a:off x="685800" y="3653287"/>
            <a:ext cx="3742184" cy="2690303"/>
          </a:xfrm>
          <a:prstGeom prst="rect">
            <a:avLst/>
          </a:prstGeom>
        </p:spPr>
      </p:pic>
      <p:pic>
        <p:nvPicPr>
          <p:cNvPr id="12" name="Content Placeholder 11">
            <a:extLst>
              <a:ext uri="{FF2B5EF4-FFF2-40B4-BE49-F238E27FC236}">
                <a16:creationId xmlns:a16="http://schemas.microsoft.com/office/drawing/2014/main" id="{934E8F21-E6D5-440A-8088-3692BA31537C}"/>
              </a:ext>
            </a:extLst>
          </p:cNvPr>
          <p:cNvPicPr>
            <a:picLocks noGrp="1" noChangeAspect="1"/>
          </p:cNvPicPr>
          <p:nvPr>
            <p:ph sz="quarter" idx="4"/>
          </p:nvPr>
        </p:nvPicPr>
        <p:blipFill>
          <a:blip r:embed="rId5"/>
          <a:stretch>
            <a:fillRect/>
          </a:stretch>
        </p:blipFill>
        <p:spPr>
          <a:xfrm>
            <a:off x="4932040" y="3312185"/>
            <a:ext cx="4104456" cy="2860015"/>
          </a:xfrm>
          <a:prstGeom prst="rect">
            <a:avLst/>
          </a:prstGeom>
        </p:spPr>
      </p:pic>
      <p:sp>
        <p:nvSpPr>
          <p:cNvPr id="7" name="Slide Number Placeholder 6">
            <a:extLst>
              <a:ext uri="{FF2B5EF4-FFF2-40B4-BE49-F238E27FC236}">
                <a16:creationId xmlns:a16="http://schemas.microsoft.com/office/drawing/2014/main" id="{48D67171-5131-42E4-905E-702977D3042C}"/>
              </a:ext>
            </a:extLst>
          </p:cNvPr>
          <p:cNvSpPr>
            <a:spLocks noGrp="1"/>
          </p:cNvSpPr>
          <p:nvPr>
            <p:ph type="sldNum" sz="quarter" idx="11"/>
          </p:nvPr>
        </p:nvSpPr>
        <p:spPr/>
        <p:txBody>
          <a:bodyPr/>
          <a:lstStyle/>
          <a:p>
            <a:fld id="{90C285B1-EF1A-4C19-90AC-2CBAC7967DC1}" type="slidenum">
              <a:rPr lang="en-GB" smtClean="0"/>
              <a:pPr/>
              <a:t>34</a:t>
            </a:fld>
            <a:endParaRPr lang="en-GB"/>
          </a:p>
        </p:txBody>
      </p:sp>
      <p:sp>
        <p:nvSpPr>
          <p:cNvPr id="8" name="Footer Placeholder 7">
            <a:extLst>
              <a:ext uri="{FF2B5EF4-FFF2-40B4-BE49-F238E27FC236}">
                <a16:creationId xmlns:a16="http://schemas.microsoft.com/office/drawing/2014/main" id="{88C5A32F-7337-4102-9318-A29F92768155}"/>
              </a:ext>
            </a:extLst>
          </p:cNvPr>
          <p:cNvSpPr>
            <a:spLocks noGrp="1"/>
          </p:cNvSpPr>
          <p:nvPr>
            <p:ph type="ftr" sz="quarter" idx="12"/>
          </p:nvPr>
        </p:nvSpPr>
        <p:spPr/>
        <p:txBody>
          <a:bodyPr/>
          <a:lstStyle/>
          <a:p>
            <a:r>
              <a:rPr lang="en-GB"/>
              <a:t>A. N. Mitra Memorial Lecture, April 14, 15, 2025</a:t>
            </a:r>
            <a:endParaRPr lang="en-GB" sz="1400">
              <a:latin typeface="Arial" pitchFamily="34" charset="0"/>
            </a:endParaRPr>
          </a:p>
        </p:txBody>
      </p:sp>
    </p:spTree>
    <p:extLst>
      <p:ext uri="{BB962C8B-B14F-4D97-AF65-F5344CB8AC3E}">
        <p14:creationId xmlns:p14="http://schemas.microsoft.com/office/powerpoint/2010/main" val="34649490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B95A1-D5FA-4BF4-9E34-EF17FE5CF687}"/>
              </a:ext>
            </a:extLst>
          </p:cNvPr>
          <p:cNvSpPr>
            <a:spLocks noGrp="1"/>
          </p:cNvSpPr>
          <p:nvPr>
            <p:ph type="title" sz="quarter"/>
          </p:nvPr>
        </p:nvSpPr>
        <p:spPr/>
        <p:txBody>
          <a:bodyPr/>
          <a:lstStyle/>
          <a:p>
            <a:r>
              <a:rPr lang="en-US" sz="2800" dirty="0">
                <a:solidFill>
                  <a:srgbClr val="FF0000"/>
                </a:solidFill>
                <a:latin typeface="Arial" panose="020B0604020202020204" pitchFamily="34" charset="0"/>
                <a:cs typeface="Arial" panose="020B0604020202020204" pitchFamily="34" charset="0"/>
              </a:rPr>
              <a:t>The B(E2; 2</a:t>
            </a:r>
            <a:r>
              <a:rPr lang="el-GR" sz="2800" dirty="0">
                <a:solidFill>
                  <a:srgbClr val="FF0000"/>
                </a:solidFill>
                <a:latin typeface="Arial" panose="020B0604020202020204" pitchFamily="34" charset="0"/>
                <a:ea typeface="Cambria" panose="02040503050406030204" pitchFamily="18" charset="0"/>
                <a:cs typeface="Arial" panose="020B0604020202020204" pitchFamily="34" charset="0"/>
              </a:rPr>
              <a:t>γ→</a:t>
            </a:r>
            <a:r>
              <a:rPr lang="en-US" sz="2800" dirty="0">
                <a:solidFill>
                  <a:srgbClr val="FF0000"/>
                </a:solidFill>
                <a:latin typeface="Arial" panose="020B0604020202020204" pitchFamily="34" charset="0"/>
                <a:ea typeface="Cambria" panose="02040503050406030204" pitchFamily="18" charset="0"/>
                <a:cs typeface="Arial" panose="020B0604020202020204" pitchFamily="34" charset="0"/>
              </a:rPr>
              <a:t>2g/4g) vs. N. Fitted parameters (in keV). EPS=Ɛ, QQ=2k, ELL=k’, PAIR=k”/2.</a:t>
            </a:r>
            <a:br>
              <a:rPr lang="en-US" sz="3200" dirty="0">
                <a:latin typeface="Arial" panose="020B0604020202020204" pitchFamily="34" charset="0"/>
                <a:ea typeface="Cambria" panose="02040503050406030204" pitchFamily="18" charset="0"/>
                <a:cs typeface="Arial" panose="020B0604020202020204" pitchFamily="34" charset="0"/>
              </a:rPr>
            </a:br>
            <a:endParaRPr lang="en-US" sz="3200" dirty="0">
              <a:latin typeface="Arial" panose="020B0604020202020204" pitchFamily="34" charset="0"/>
              <a:cs typeface="Arial" panose="020B0604020202020204" pitchFamily="34" charset="0"/>
            </a:endParaRPr>
          </a:p>
        </p:txBody>
      </p:sp>
      <p:pic>
        <p:nvPicPr>
          <p:cNvPr id="9" name="Content Placeholder 8">
            <a:extLst>
              <a:ext uri="{FF2B5EF4-FFF2-40B4-BE49-F238E27FC236}">
                <a16:creationId xmlns:a16="http://schemas.microsoft.com/office/drawing/2014/main" id="{3987D996-CA48-4D07-9DBE-71DD1913B23C}"/>
              </a:ext>
            </a:extLst>
          </p:cNvPr>
          <p:cNvPicPr>
            <a:picLocks noGrp="1" noChangeAspect="1"/>
          </p:cNvPicPr>
          <p:nvPr>
            <p:ph sz="quarter" idx="1"/>
          </p:nvPr>
        </p:nvPicPr>
        <p:blipFill>
          <a:blip r:embed="rId2"/>
          <a:stretch>
            <a:fillRect/>
          </a:stretch>
        </p:blipFill>
        <p:spPr>
          <a:xfrm>
            <a:off x="514351" y="1124744"/>
            <a:ext cx="4250108" cy="2532855"/>
          </a:xfrm>
          <a:prstGeom prst="rect">
            <a:avLst/>
          </a:prstGeom>
        </p:spPr>
      </p:pic>
      <p:sp>
        <p:nvSpPr>
          <p:cNvPr id="4" name="Content Placeholder 3">
            <a:extLst>
              <a:ext uri="{FF2B5EF4-FFF2-40B4-BE49-F238E27FC236}">
                <a16:creationId xmlns:a16="http://schemas.microsoft.com/office/drawing/2014/main" id="{32D8D212-098D-4F81-A8B9-08F2036B4E5D}"/>
              </a:ext>
            </a:extLst>
          </p:cNvPr>
          <p:cNvSpPr>
            <a:spLocks noGrp="1"/>
          </p:cNvSpPr>
          <p:nvPr>
            <p:ph sz="quarter" idx="2"/>
          </p:nvPr>
        </p:nvSpPr>
        <p:spPr>
          <a:xfrm>
            <a:off x="4667251" y="948513"/>
            <a:ext cx="4476749" cy="2080735"/>
          </a:xfrm>
        </p:spPr>
        <p:txBody>
          <a:bodyPr/>
          <a:lstStyle/>
          <a:p>
            <a:r>
              <a:rPr lang="en-US" dirty="0"/>
              <a:t> </a:t>
            </a:r>
            <a:r>
              <a:rPr lang="en-US" sz="2400" dirty="0">
                <a:latin typeface="Times New Roman" panose="02020603050405020304" pitchFamily="18" charset="0"/>
                <a:cs typeface="Times New Roman" panose="02020603050405020304" pitchFamily="18" charset="0"/>
              </a:rPr>
              <a:t>The MULT form of the IBM-1</a:t>
            </a:r>
          </a:p>
          <a:p>
            <a:r>
              <a:rPr lang="en-US" sz="2400" dirty="0">
                <a:latin typeface="Times New Roman" panose="02020603050405020304" pitchFamily="18" charset="0"/>
                <a:cs typeface="Times New Roman" panose="02020603050405020304" pitchFamily="18" charset="0"/>
              </a:rPr>
              <a:t>Hamiltonian consists of 4 terms :</a:t>
            </a:r>
          </a:p>
          <a:p>
            <a:r>
              <a:rPr lang="en-US" sz="2000" b="1" dirty="0">
                <a:latin typeface="Times New Roman" panose="02020603050405020304" pitchFamily="18" charset="0"/>
                <a:cs typeface="Times New Roman" panose="02020603050405020304" pitchFamily="18" charset="0"/>
              </a:rPr>
              <a:t>HIBM = </a:t>
            </a:r>
            <a:r>
              <a:rPr lang="en-US" sz="2000" b="1" i="1" dirty="0">
                <a:latin typeface="Times New Roman" panose="02020603050405020304" pitchFamily="18" charset="0"/>
                <a:cs typeface="Times New Roman" panose="02020603050405020304" pitchFamily="18" charset="0"/>
              </a:rPr>
              <a:t>Ɛ </a:t>
            </a:r>
            <a:r>
              <a:rPr lang="en-US" sz="2000" b="1" i="1" dirty="0" err="1">
                <a:latin typeface="Times New Roman" panose="02020603050405020304" pitchFamily="18" charset="0"/>
                <a:cs typeface="Times New Roman" panose="02020603050405020304" pitchFamily="18" charset="0"/>
              </a:rPr>
              <a:t>nd</a:t>
            </a:r>
            <a:r>
              <a:rPr lang="en-US" sz="2000" b="1" i="1" dirty="0">
                <a:latin typeface="Times New Roman" panose="02020603050405020304" pitchFamily="18" charset="0"/>
                <a:cs typeface="Times New Roman" panose="02020603050405020304" pitchFamily="18" charset="0"/>
              </a:rPr>
              <a:t> + k Q.Q + </a:t>
            </a:r>
            <a:r>
              <a:rPr lang="en-US" sz="2000" b="1" i="1" dirty="0" err="1">
                <a:latin typeface="Times New Roman" panose="02020603050405020304" pitchFamily="18" charset="0"/>
                <a:cs typeface="Times New Roman" panose="02020603050405020304" pitchFamily="18" charset="0"/>
              </a:rPr>
              <a:t>k’L.L</a:t>
            </a:r>
            <a:r>
              <a:rPr lang="en-US" sz="2000" b="1" i="1" dirty="0">
                <a:latin typeface="Times New Roman" panose="02020603050405020304" pitchFamily="18" charset="0"/>
                <a:cs typeface="Times New Roman" panose="02020603050405020304" pitchFamily="18" charset="0"/>
              </a:rPr>
              <a:t> + k” P.P</a:t>
            </a:r>
          </a:p>
          <a:p>
            <a:r>
              <a:rPr lang="en-US" sz="2000" b="1" dirty="0"/>
              <a:t>In PHINT package</a:t>
            </a:r>
            <a:r>
              <a:rPr lang="en-US" sz="2000" b="1" i="1" dirty="0"/>
              <a:t>, Ɛ = EPS, 2k = QQ, k’ = ELL, k”/2 = PAIR</a:t>
            </a:r>
            <a:r>
              <a:rPr lang="en-US" sz="2000" dirty="0"/>
              <a:t>	.</a:t>
            </a:r>
            <a:r>
              <a:rPr lang="en-US" sz="1600" dirty="0"/>
              <a:t>	</a:t>
            </a:r>
            <a:endParaRPr lang="en-US" dirty="0"/>
          </a:p>
        </p:txBody>
      </p:sp>
      <p:graphicFrame>
        <p:nvGraphicFramePr>
          <p:cNvPr id="10" name="Table 10">
            <a:extLst>
              <a:ext uri="{FF2B5EF4-FFF2-40B4-BE49-F238E27FC236}">
                <a16:creationId xmlns:a16="http://schemas.microsoft.com/office/drawing/2014/main" id="{C4CB8EB4-A38E-48B9-A3B0-C1F0F2EC3018}"/>
              </a:ext>
            </a:extLst>
          </p:cNvPr>
          <p:cNvGraphicFramePr>
            <a:graphicFrameLocks noGrp="1"/>
          </p:cNvGraphicFramePr>
          <p:nvPr>
            <p:ph sz="quarter" idx="3"/>
            <p:extLst>
              <p:ext uri="{D42A27DB-BD31-4B8C-83A1-F6EECF244321}">
                <p14:modId xmlns:p14="http://schemas.microsoft.com/office/powerpoint/2010/main" val="1282178102"/>
              </p:ext>
            </p:extLst>
          </p:nvPr>
        </p:nvGraphicFramePr>
        <p:xfrm>
          <a:off x="514351" y="3641080"/>
          <a:ext cx="4152900" cy="2966720"/>
        </p:xfrm>
        <a:graphic>
          <a:graphicData uri="http://schemas.openxmlformats.org/drawingml/2006/table">
            <a:tbl>
              <a:tblPr firstRow="1" bandRow="1">
                <a:tableStyleId>{5C22544A-7EE6-4342-B048-85BDC9FD1C3A}</a:tableStyleId>
              </a:tblPr>
              <a:tblGrid>
                <a:gridCol w="830580">
                  <a:extLst>
                    <a:ext uri="{9D8B030D-6E8A-4147-A177-3AD203B41FA5}">
                      <a16:colId xmlns:a16="http://schemas.microsoft.com/office/drawing/2014/main" val="4282395419"/>
                    </a:ext>
                  </a:extLst>
                </a:gridCol>
                <a:gridCol w="830580">
                  <a:extLst>
                    <a:ext uri="{9D8B030D-6E8A-4147-A177-3AD203B41FA5}">
                      <a16:colId xmlns:a16="http://schemas.microsoft.com/office/drawing/2014/main" val="4269156984"/>
                    </a:ext>
                  </a:extLst>
                </a:gridCol>
                <a:gridCol w="830580">
                  <a:extLst>
                    <a:ext uri="{9D8B030D-6E8A-4147-A177-3AD203B41FA5}">
                      <a16:colId xmlns:a16="http://schemas.microsoft.com/office/drawing/2014/main" val="2703150627"/>
                    </a:ext>
                  </a:extLst>
                </a:gridCol>
                <a:gridCol w="830580">
                  <a:extLst>
                    <a:ext uri="{9D8B030D-6E8A-4147-A177-3AD203B41FA5}">
                      <a16:colId xmlns:a16="http://schemas.microsoft.com/office/drawing/2014/main" val="4150826438"/>
                    </a:ext>
                  </a:extLst>
                </a:gridCol>
                <a:gridCol w="830580">
                  <a:extLst>
                    <a:ext uri="{9D8B030D-6E8A-4147-A177-3AD203B41FA5}">
                      <a16:colId xmlns:a16="http://schemas.microsoft.com/office/drawing/2014/main" val="3575650082"/>
                    </a:ext>
                  </a:extLst>
                </a:gridCol>
              </a:tblGrid>
              <a:tr h="370840">
                <a:tc>
                  <a:txBody>
                    <a:bodyPr/>
                    <a:lstStyle/>
                    <a:p>
                      <a:r>
                        <a:rPr lang="en-US" dirty="0"/>
                        <a:t>N</a:t>
                      </a:r>
                    </a:p>
                  </a:txBody>
                  <a:tcPr/>
                </a:tc>
                <a:tc>
                  <a:txBody>
                    <a:bodyPr/>
                    <a:lstStyle/>
                    <a:p>
                      <a:r>
                        <a:rPr lang="en-US" dirty="0"/>
                        <a:t>EPS</a:t>
                      </a:r>
                    </a:p>
                  </a:txBody>
                  <a:tcPr/>
                </a:tc>
                <a:tc>
                  <a:txBody>
                    <a:bodyPr/>
                    <a:lstStyle/>
                    <a:p>
                      <a:r>
                        <a:rPr lang="en-US" dirty="0"/>
                        <a:t>QQ</a:t>
                      </a:r>
                    </a:p>
                  </a:txBody>
                  <a:tcPr/>
                </a:tc>
                <a:tc>
                  <a:txBody>
                    <a:bodyPr/>
                    <a:lstStyle/>
                    <a:p>
                      <a:r>
                        <a:rPr lang="en-US" dirty="0"/>
                        <a:t>ELL</a:t>
                      </a:r>
                    </a:p>
                  </a:txBody>
                  <a:tcPr/>
                </a:tc>
                <a:tc>
                  <a:txBody>
                    <a:bodyPr/>
                    <a:lstStyle/>
                    <a:p>
                      <a:r>
                        <a:rPr lang="en-US" dirty="0"/>
                        <a:t>PAIR</a:t>
                      </a:r>
                    </a:p>
                  </a:txBody>
                  <a:tcPr/>
                </a:tc>
                <a:extLst>
                  <a:ext uri="{0D108BD9-81ED-4DB2-BD59-A6C34878D82A}">
                    <a16:rowId xmlns:a16="http://schemas.microsoft.com/office/drawing/2014/main" val="394918050"/>
                  </a:ext>
                </a:extLst>
              </a:tr>
              <a:tr h="370840">
                <a:tc>
                  <a:txBody>
                    <a:bodyPr/>
                    <a:lstStyle/>
                    <a:p>
                      <a:r>
                        <a:rPr lang="en-US" dirty="0"/>
                        <a:t>96</a:t>
                      </a:r>
                    </a:p>
                  </a:txBody>
                  <a:tcPr/>
                </a:tc>
                <a:tc>
                  <a:txBody>
                    <a:bodyPr/>
                    <a:lstStyle/>
                    <a:p>
                      <a:r>
                        <a:rPr lang="en-US" dirty="0"/>
                        <a:t>479.1</a:t>
                      </a:r>
                    </a:p>
                  </a:txBody>
                  <a:tcPr/>
                </a:tc>
                <a:tc>
                  <a:txBody>
                    <a:bodyPr/>
                    <a:lstStyle/>
                    <a:p>
                      <a:r>
                        <a:rPr lang="en-US" dirty="0"/>
                        <a:t>-16.4</a:t>
                      </a:r>
                    </a:p>
                  </a:txBody>
                  <a:tcPr/>
                </a:tc>
                <a:tc>
                  <a:txBody>
                    <a:bodyPr/>
                    <a:lstStyle/>
                    <a:p>
                      <a:r>
                        <a:rPr lang="en-US" dirty="0"/>
                        <a:t>1.7</a:t>
                      </a:r>
                    </a:p>
                  </a:txBody>
                  <a:tcPr/>
                </a:tc>
                <a:tc>
                  <a:txBody>
                    <a:bodyPr/>
                    <a:lstStyle/>
                    <a:p>
                      <a:r>
                        <a:rPr lang="en-US" dirty="0"/>
                        <a:t>2.7</a:t>
                      </a:r>
                    </a:p>
                  </a:txBody>
                  <a:tcPr/>
                </a:tc>
                <a:extLst>
                  <a:ext uri="{0D108BD9-81ED-4DB2-BD59-A6C34878D82A}">
                    <a16:rowId xmlns:a16="http://schemas.microsoft.com/office/drawing/2014/main" val="330980438"/>
                  </a:ext>
                </a:extLst>
              </a:tr>
              <a:tr h="370840">
                <a:tc>
                  <a:txBody>
                    <a:bodyPr/>
                    <a:lstStyle/>
                    <a:p>
                      <a:r>
                        <a:rPr lang="en-US" dirty="0"/>
                        <a:t>98</a:t>
                      </a:r>
                    </a:p>
                  </a:txBody>
                  <a:tcPr/>
                </a:tc>
                <a:tc>
                  <a:txBody>
                    <a:bodyPr/>
                    <a:lstStyle/>
                    <a:p>
                      <a:r>
                        <a:rPr lang="en-US" dirty="0"/>
                        <a:t>458</a:t>
                      </a:r>
                    </a:p>
                  </a:txBody>
                  <a:tcPr/>
                </a:tc>
                <a:tc>
                  <a:txBody>
                    <a:bodyPr/>
                    <a:lstStyle/>
                    <a:p>
                      <a:r>
                        <a:rPr lang="en-US" dirty="0"/>
                        <a:t>-19.7</a:t>
                      </a:r>
                    </a:p>
                  </a:txBody>
                  <a:tcPr/>
                </a:tc>
                <a:tc>
                  <a:txBody>
                    <a:bodyPr/>
                    <a:lstStyle/>
                    <a:p>
                      <a:r>
                        <a:rPr lang="en-US" dirty="0"/>
                        <a:t>8.1</a:t>
                      </a:r>
                    </a:p>
                  </a:txBody>
                  <a:tcPr/>
                </a:tc>
                <a:tc>
                  <a:txBody>
                    <a:bodyPr/>
                    <a:lstStyle/>
                    <a:p>
                      <a:r>
                        <a:rPr lang="en-US" dirty="0"/>
                        <a:t>8.0</a:t>
                      </a:r>
                    </a:p>
                  </a:txBody>
                  <a:tcPr/>
                </a:tc>
                <a:extLst>
                  <a:ext uri="{0D108BD9-81ED-4DB2-BD59-A6C34878D82A}">
                    <a16:rowId xmlns:a16="http://schemas.microsoft.com/office/drawing/2014/main" val="2127097597"/>
                  </a:ext>
                </a:extLst>
              </a:tr>
              <a:tr h="370840">
                <a:tc>
                  <a:txBody>
                    <a:bodyPr/>
                    <a:lstStyle/>
                    <a:p>
                      <a:r>
                        <a:rPr lang="en-US" dirty="0"/>
                        <a:t>100</a:t>
                      </a:r>
                    </a:p>
                  </a:txBody>
                  <a:tcPr/>
                </a:tc>
                <a:tc>
                  <a:txBody>
                    <a:bodyPr/>
                    <a:lstStyle/>
                    <a:p>
                      <a:r>
                        <a:rPr lang="en-US" dirty="0"/>
                        <a:t>443</a:t>
                      </a:r>
                    </a:p>
                  </a:txBody>
                  <a:tcPr/>
                </a:tc>
                <a:tc>
                  <a:txBody>
                    <a:bodyPr/>
                    <a:lstStyle/>
                    <a:p>
                      <a:r>
                        <a:rPr lang="en-US" dirty="0"/>
                        <a:t>-20.0</a:t>
                      </a:r>
                    </a:p>
                  </a:txBody>
                  <a:tcPr/>
                </a:tc>
                <a:tc>
                  <a:txBody>
                    <a:bodyPr/>
                    <a:lstStyle/>
                    <a:p>
                      <a:r>
                        <a:rPr lang="en-US" dirty="0"/>
                        <a:t>11.2</a:t>
                      </a:r>
                    </a:p>
                  </a:txBody>
                  <a:tcPr/>
                </a:tc>
                <a:tc>
                  <a:txBody>
                    <a:bodyPr/>
                    <a:lstStyle/>
                    <a:p>
                      <a:r>
                        <a:rPr lang="en-US" dirty="0"/>
                        <a:t>8.6</a:t>
                      </a:r>
                    </a:p>
                  </a:txBody>
                  <a:tcPr/>
                </a:tc>
                <a:extLst>
                  <a:ext uri="{0D108BD9-81ED-4DB2-BD59-A6C34878D82A}">
                    <a16:rowId xmlns:a16="http://schemas.microsoft.com/office/drawing/2014/main" val="2505375165"/>
                  </a:ext>
                </a:extLst>
              </a:tr>
              <a:tr h="370840">
                <a:tc>
                  <a:txBody>
                    <a:bodyPr/>
                    <a:lstStyle/>
                    <a:p>
                      <a:r>
                        <a:rPr lang="en-US" dirty="0"/>
                        <a:t>102</a:t>
                      </a:r>
                    </a:p>
                  </a:txBody>
                  <a:tcPr/>
                </a:tc>
                <a:tc>
                  <a:txBody>
                    <a:bodyPr/>
                    <a:lstStyle/>
                    <a:p>
                      <a:r>
                        <a:rPr lang="en-US" dirty="0"/>
                        <a:t>436</a:t>
                      </a:r>
                    </a:p>
                  </a:txBody>
                  <a:tcPr/>
                </a:tc>
                <a:tc>
                  <a:txBody>
                    <a:bodyPr/>
                    <a:lstStyle/>
                    <a:p>
                      <a:r>
                        <a:rPr lang="en-US" dirty="0"/>
                        <a:t>-18.0</a:t>
                      </a:r>
                    </a:p>
                  </a:txBody>
                  <a:tcPr/>
                </a:tc>
                <a:tc>
                  <a:txBody>
                    <a:bodyPr/>
                    <a:lstStyle/>
                    <a:p>
                      <a:r>
                        <a:rPr lang="en-US" dirty="0"/>
                        <a:t>14.1</a:t>
                      </a:r>
                    </a:p>
                  </a:txBody>
                  <a:tcPr/>
                </a:tc>
                <a:tc>
                  <a:txBody>
                    <a:bodyPr/>
                    <a:lstStyle/>
                    <a:p>
                      <a:r>
                        <a:rPr lang="en-US" dirty="0"/>
                        <a:t>10.3</a:t>
                      </a:r>
                    </a:p>
                  </a:txBody>
                  <a:tcPr/>
                </a:tc>
                <a:extLst>
                  <a:ext uri="{0D108BD9-81ED-4DB2-BD59-A6C34878D82A}">
                    <a16:rowId xmlns:a16="http://schemas.microsoft.com/office/drawing/2014/main" val="611675307"/>
                  </a:ext>
                </a:extLst>
              </a:tr>
              <a:tr h="370840">
                <a:tc>
                  <a:txBody>
                    <a:bodyPr/>
                    <a:lstStyle/>
                    <a:p>
                      <a:r>
                        <a:rPr lang="en-US" dirty="0"/>
                        <a:t>104</a:t>
                      </a:r>
                    </a:p>
                  </a:txBody>
                  <a:tcPr/>
                </a:tc>
                <a:tc>
                  <a:txBody>
                    <a:bodyPr/>
                    <a:lstStyle/>
                    <a:p>
                      <a:r>
                        <a:rPr lang="en-US" dirty="0"/>
                        <a:t>368</a:t>
                      </a:r>
                    </a:p>
                  </a:txBody>
                  <a:tcPr/>
                </a:tc>
                <a:tc>
                  <a:txBody>
                    <a:bodyPr/>
                    <a:lstStyle/>
                    <a:p>
                      <a:r>
                        <a:rPr lang="en-US" dirty="0"/>
                        <a:t>-16.5</a:t>
                      </a:r>
                    </a:p>
                  </a:txBody>
                  <a:tcPr/>
                </a:tc>
                <a:tc>
                  <a:txBody>
                    <a:bodyPr/>
                    <a:lstStyle/>
                    <a:p>
                      <a:r>
                        <a:rPr lang="en-US" dirty="0"/>
                        <a:t>20.5</a:t>
                      </a:r>
                    </a:p>
                  </a:txBody>
                  <a:tcPr/>
                </a:tc>
                <a:tc>
                  <a:txBody>
                    <a:bodyPr/>
                    <a:lstStyle/>
                    <a:p>
                      <a:r>
                        <a:rPr lang="en-US" dirty="0"/>
                        <a:t>10.0</a:t>
                      </a:r>
                    </a:p>
                  </a:txBody>
                  <a:tcPr/>
                </a:tc>
                <a:extLst>
                  <a:ext uri="{0D108BD9-81ED-4DB2-BD59-A6C34878D82A}">
                    <a16:rowId xmlns:a16="http://schemas.microsoft.com/office/drawing/2014/main" val="1078579439"/>
                  </a:ext>
                </a:extLst>
              </a:tr>
              <a:tr h="370840">
                <a:tc>
                  <a:txBody>
                    <a:bodyPr/>
                    <a:lstStyle/>
                    <a:p>
                      <a:r>
                        <a:rPr lang="en-US" dirty="0"/>
                        <a:t>106</a:t>
                      </a:r>
                    </a:p>
                  </a:txBody>
                  <a:tcPr/>
                </a:tc>
                <a:tc>
                  <a:txBody>
                    <a:bodyPr/>
                    <a:lstStyle/>
                    <a:p>
                      <a:r>
                        <a:rPr lang="en-US" dirty="0"/>
                        <a:t>353</a:t>
                      </a:r>
                    </a:p>
                  </a:txBody>
                  <a:tcPr/>
                </a:tc>
                <a:tc>
                  <a:txBody>
                    <a:bodyPr/>
                    <a:lstStyle/>
                    <a:p>
                      <a:r>
                        <a:rPr lang="en-US" dirty="0"/>
                        <a:t>-18.7</a:t>
                      </a:r>
                    </a:p>
                  </a:txBody>
                  <a:tcPr/>
                </a:tc>
                <a:tc>
                  <a:txBody>
                    <a:bodyPr/>
                    <a:lstStyle/>
                    <a:p>
                      <a:r>
                        <a:rPr lang="en-US" dirty="0"/>
                        <a:t>27.8</a:t>
                      </a:r>
                    </a:p>
                  </a:txBody>
                  <a:tcPr/>
                </a:tc>
                <a:tc>
                  <a:txBody>
                    <a:bodyPr/>
                    <a:lstStyle/>
                    <a:p>
                      <a:r>
                        <a:rPr lang="en-US" dirty="0"/>
                        <a:t>20.5</a:t>
                      </a:r>
                    </a:p>
                  </a:txBody>
                  <a:tcPr/>
                </a:tc>
                <a:extLst>
                  <a:ext uri="{0D108BD9-81ED-4DB2-BD59-A6C34878D82A}">
                    <a16:rowId xmlns:a16="http://schemas.microsoft.com/office/drawing/2014/main" val="2422122495"/>
                  </a:ext>
                </a:extLst>
              </a:tr>
              <a:tr h="370840">
                <a:tc>
                  <a:txBody>
                    <a:bodyPr/>
                    <a:lstStyle/>
                    <a:p>
                      <a:r>
                        <a:rPr lang="en-US" dirty="0"/>
                        <a:t>108</a:t>
                      </a:r>
                    </a:p>
                  </a:txBody>
                  <a:tcPr/>
                </a:tc>
                <a:tc>
                  <a:txBody>
                    <a:bodyPr/>
                    <a:lstStyle/>
                    <a:p>
                      <a:r>
                        <a:rPr lang="en-US" dirty="0"/>
                        <a:t>321.4</a:t>
                      </a:r>
                    </a:p>
                  </a:txBody>
                  <a:tcPr/>
                </a:tc>
                <a:tc>
                  <a:txBody>
                    <a:bodyPr/>
                    <a:lstStyle/>
                    <a:p>
                      <a:r>
                        <a:rPr lang="en-US" dirty="0"/>
                        <a:t>-22.7</a:t>
                      </a:r>
                    </a:p>
                  </a:txBody>
                  <a:tcPr/>
                </a:tc>
                <a:tc>
                  <a:txBody>
                    <a:bodyPr/>
                    <a:lstStyle/>
                    <a:p>
                      <a:r>
                        <a:rPr lang="en-US" dirty="0"/>
                        <a:t>19.8</a:t>
                      </a:r>
                    </a:p>
                  </a:txBody>
                  <a:tcPr/>
                </a:tc>
                <a:tc>
                  <a:txBody>
                    <a:bodyPr/>
                    <a:lstStyle/>
                    <a:p>
                      <a:r>
                        <a:rPr lang="en-US" dirty="0"/>
                        <a:t>20.2</a:t>
                      </a:r>
                    </a:p>
                  </a:txBody>
                  <a:tcPr/>
                </a:tc>
                <a:extLst>
                  <a:ext uri="{0D108BD9-81ED-4DB2-BD59-A6C34878D82A}">
                    <a16:rowId xmlns:a16="http://schemas.microsoft.com/office/drawing/2014/main" val="1962662628"/>
                  </a:ext>
                </a:extLst>
              </a:tr>
            </a:tbl>
          </a:graphicData>
        </a:graphic>
      </p:graphicFrame>
      <p:sp>
        <p:nvSpPr>
          <p:cNvPr id="6" name="Content Placeholder 5">
            <a:extLst>
              <a:ext uri="{FF2B5EF4-FFF2-40B4-BE49-F238E27FC236}">
                <a16:creationId xmlns:a16="http://schemas.microsoft.com/office/drawing/2014/main" id="{8AC93A0E-FF6F-49F0-95A6-FC95AFD432BD}"/>
              </a:ext>
            </a:extLst>
          </p:cNvPr>
          <p:cNvSpPr>
            <a:spLocks noGrp="1"/>
          </p:cNvSpPr>
          <p:nvPr>
            <p:ph sz="quarter" idx="4"/>
          </p:nvPr>
        </p:nvSpPr>
        <p:spPr>
          <a:xfrm>
            <a:off x="4764459" y="3029248"/>
            <a:ext cx="4379541" cy="4288184"/>
          </a:xfrm>
        </p:spPr>
        <p:txBody>
          <a:bodyPr/>
          <a:lstStyle/>
          <a:p>
            <a:pPr algn="just"/>
            <a:r>
              <a:rPr lang="en-US" sz="1600" dirty="0"/>
              <a:t>The IBM-1 is used to reproduce the </a:t>
            </a:r>
            <a:r>
              <a:rPr lang="el-GR" sz="1600" dirty="0"/>
              <a:t>β</a:t>
            </a:r>
            <a:r>
              <a:rPr lang="en-US" sz="1600" dirty="0"/>
              <a:t>- and </a:t>
            </a:r>
            <a:r>
              <a:rPr lang="el-GR" sz="1600" dirty="0">
                <a:latin typeface="Cambria" panose="02040503050406030204" pitchFamily="18" charset="0"/>
                <a:ea typeface="Cambria" panose="02040503050406030204" pitchFamily="18" charset="0"/>
              </a:rPr>
              <a:t>γ</a:t>
            </a:r>
            <a:r>
              <a:rPr lang="en-US" sz="1600" dirty="0"/>
              <a:t>-bands. The IBM-1 parameters used are given. The inter band B(E2) ratios in IBM-1 are compared with experiment  Thus our presentation gives a detailed description of these </a:t>
            </a:r>
            <a:r>
              <a:rPr lang="en-US" sz="1600" dirty="0" err="1"/>
              <a:t>Os</a:t>
            </a:r>
            <a:r>
              <a:rPr lang="en-US" sz="1600" dirty="0"/>
              <a:t> isotopes, and high light their special spectral features. These spectra are similar to those of W and Hf nuclei in quadrant-2. </a:t>
            </a:r>
            <a:r>
              <a:rPr lang="en-US" sz="1600" dirty="0">
                <a:effectLst/>
                <a:latin typeface="Times New Roman" panose="02020603050405020304" pitchFamily="18" charset="0"/>
                <a:ea typeface="Times New Roman" panose="02020603050405020304" pitchFamily="18" charset="0"/>
              </a:rPr>
              <a:t>The </a:t>
            </a:r>
            <a:r>
              <a:rPr lang="en-US" sz="1600" i="1" dirty="0">
                <a:effectLst/>
                <a:latin typeface="Times New Roman" panose="02020603050405020304" pitchFamily="18" charset="0"/>
                <a:ea typeface="Times New Roman" panose="02020603050405020304" pitchFamily="18" charset="0"/>
              </a:rPr>
              <a:t>N</a:t>
            </a:r>
            <a:r>
              <a:rPr lang="en-US" sz="1600" dirty="0">
                <a:effectLst/>
                <a:latin typeface="Times New Roman" panose="02020603050405020304" pitchFamily="18" charset="0"/>
                <a:ea typeface="Times New Roman" panose="02020603050405020304" pitchFamily="18" charset="0"/>
              </a:rPr>
              <a:t>=96-108 </a:t>
            </a:r>
            <a:r>
              <a:rPr lang="en-US" sz="1600" i="1" dirty="0" err="1">
                <a:effectLst/>
                <a:latin typeface="Times New Roman" panose="02020603050405020304" pitchFamily="18" charset="0"/>
                <a:ea typeface="Times New Roman" panose="02020603050405020304" pitchFamily="18" charset="0"/>
              </a:rPr>
              <a:t>Os</a:t>
            </a:r>
            <a:r>
              <a:rPr lang="en-US" sz="1600" i="1"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isotopes display the rich structure of ground-, </a:t>
            </a:r>
            <a:r>
              <a:rPr lang="en-US" sz="1600" i="1" dirty="0">
                <a:effectLst/>
                <a:latin typeface="Times New Roman" panose="02020603050405020304" pitchFamily="18" charset="0"/>
                <a:ea typeface="Times New Roman" panose="02020603050405020304" pitchFamily="18" charset="0"/>
              </a:rPr>
              <a:t>β</a:t>
            </a:r>
            <a:r>
              <a:rPr lang="en-US" sz="1600" dirty="0">
                <a:effectLst/>
                <a:latin typeface="Times New Roman" panose="02020603050405020304" pitchFamily="18" charset="0"/>
                <a:ea typeface="Times New Roman" panose="02020603050405020304" pitchFamily="18" charset="0"/>
              </a:rPr>
              <a:t>- and </a:t>
            </a:r>
            <a:r>
              <a:rPr lang="en-US" sz="1600" i="1" dirty="0">
                <a:effectLst/>
                <a:latin typeface="Times New Roman" panose="02020603050405020304" pitchFamily="18" charset="0"/>
                <a:ea typeface="Times New Roman" panose="02020603050405020304" pitchFamily="18" charset="0"/>
              </a:rPr>
              <a:t>γ</a:t>
            </a:r>
            <a:r>
              <a:rPr lang="en-US" sz="1600" dirty="0">
                <a:effectLst/>
                <a:latin typeface="Times New Roman" panose="02020603050405020304" pitchFamily="18" charset="0"/>
                <a:ea typeface="Times New Roman" panose="02020603050405020304" pitchFamily="18" charset="0"/>
              </a:rPr>
              <a:t>- bands. The </a:t>
            </a:r>
            <a:r>
              <a:rPr lang="en-US" sz="1600" i="1" dirty="0">
                <a:effectLst/>
                <a:latin typeface="Times New Roman" panose="02020603050405020304" pitchFamily="18" charset="0"/>
                <a:ea typeface="Times New Roman" panose="02020603050405020304" pitchFamily="18" charset="0"/>
              </a:rPr>
              <a:t>N</a:t>
            </a:r>
            <a:r>
              <a:rPr lang="en-US" sz="1600" dirty="0">
                <a:effectLst/>
                <a:latin typeface="Times New Roman" panose="02020603050405020304" pitchFamily="18" charset="0"/>
                <a:ea typeface="Times New Roman" panose="02020603050405020304" pitchFamily="18" charset="0"/>
              </a:rPr>
              <a:t>=100 </a:t>
            </a:r>
            <a:r>
              <a:rPr lang="en-US" sz="1600" i="1" baseline="30000" dirty="0">
                <a:effectLst/>
                <a:latin typeface="Times New Roman" panose="02020603050405020304" pitchFamily="18" charset="0"/>
                <a:ea typeface="Times New Roman" panose="02020603050405020304" pitchFamily="18" charset="0"/>
              </a:rPr>
              <a:t>176</a:t>
            </a:r>
            <a:r>
              <a:rPr lang="en-US" sz="1600" i="1" dirty="0">
                <a:effectLst/>
                <a:latin typeface="Times New Roman" panose="02020603050405020304" pitchFamily="18" charset="0"/>
                <a:ea typeface="Times New Roman" panose="02020603050405020304" pitchFamily="18" charset="0"/>
              </a:rPr>
              <a:t>Os</a:t>
            </a:r>
            <a:r>
              <a:rPr lang="en-US" sz="1600" dirty="0">
                <a:effectLst/>
                <a:latin typeface="Times New Roman" panose="02020603050405020304" pitchFamily="18" charset="0"/>
                <a:ea typeface="Times New Roman" panose="02020603050405020304" pitchFamily="18" charset="0"/>
              </a:rPr>
              <a:t> is </a:t>
            </a:r>
            <a:r>
              <a:rPr lang="en-US" sz="1600" i="1" dirty="0">
                <a:effectLst/>
                <a:latin typeface="Times New Roman" panose="02020603050405020304" pitchFamily="18" charset="0"/>
                <a:ea typeface="Times New Roman" panose="02020603050405020304" pitchFamily="18" charset="0"/>
              </a:rPr>
              <a:t>X</a:t>
            </a:r>
            <a:r>
              <a:rPr lang="en-US" sz="1600" dirty="0">
                <a:effectLst/>
                <a:latin typeface="Times New Roman" panose="02020603050405020304" pitchFamily="18" charset="0"/>
                <a:ea typeface="Times New Roman" panose="02020603050405020304" pitchFamily="18" charset="0"/>
              </a:rPr>
              <a:t>(5) nucleus, beyond which a saturation of deformation is observed. The </a:t>
            </a:r>
            <a:r>
              <a:rPr lang="en-US" sz="1600" i="1" dirty="0">
                <a:effectLst/>
                <a:latin typeface="Times New Roman" panose="02020603050405020304" pitchFamily="18" charset="0"/>
                <a:ea typeface="Times New Roman" panose="02020603050405020304" pitchFamily="18" charset="0"/>
              </a:rPr>
              <a:t>β</a:t>
            </a:r>
            <a:r>
              <a:rPr lang="en-US" sz="1600" dirty="0">
                <a:effectLst/>
                <a:latin typeface="Times New Roman" panose="02020603050405020304" pitchFamily="18" charset="0"/>
                <a:ea typeface="Times New Roman" panose="02020603050405020304" pitchFamily="18" charset="0"/>
              </a:rPr>
              <a:t>- band is low and lies below the </a:t>
            </a:r>
            <a:r>
              <a:rPr lang="en-US" sz="1600" i="1" dirty="0">
                <a:effectLst/>
                <a:latin typeface="Times New Roman" panose="02020603050405020304" pitchFamily="18" charset="0"/>
                <a:ea typeface="Times New Roman" panose="02020603050405020304" pitchFamily="18" charset="0"/>
              </a:rPr>
              <a:t>γ</a:t>
            </a:r>
            <a:r>
              <a:rPr lang="en-US" sz="1600" dirty="0">
                <a:effectLst/>
                <a:latin typeface="Times New Roman" panose="02020603050405020304" pitchFamily="18" charset="0"/>
                <a:ea typeface="Times New Roman" panose="02020603050405020304" pitchFamily="18" charset="0"/>
              </a:rPr>
              <a:t>- band. All these </a:t>
            </a:r>
            <a:r>
              <a:rPr lang="en-US" sz="1600" i="1" dirty="0" err="1">
                <a:effectLst/>
                <a:latin typeface="Times New Roman" panose="02020603050405020304" pitchFamily="18" charset="0"/>
                <a:ea typeface="Times New Roman" panose="02020603050405020304" pitchFamily="18" charset="0"/>
              </a:rPr>
              <a:t>Os</a:t>
            </a:r>
            <a:r>
              <a:rPr lang="en-US" sz="1600" dirty="0">
                <a:effectLst/>
                <a:latin typeface="Times New Roman" panose="02020603050405020304" pitchFamily="18" charset="0"/>
                <a:ea typeface="Times New Roman" panose="02020603050405020304" pitchFamily="18" charset="0"/>
              </a:rPr>
              <a:t> isotopes are prolate shaped.</a:t>
            </a:r>
            <a:endParaRPr lang="en-US" sz="1600" dirty="0"/>
          </a:p>
        </p:txBody>
      </p:sp>
      <p:sp>
        <p:nvSpPr>
          <p:cNvPr id="7" name="Slide Number Placeholder 6">
            <a:extLst>
              <a:ext uri="{FF2B5EF4-FFF2-40B4-BE49-F238E27FC236}">
                <a16:creationId xmlns:a16="http://schemas.microsoft.com/office/drawing/2014/main" id="{00E735A7-25A7-4BC5-940B-5F47FFE2D920}"/>
              </a:ext>
            </a:extLst>
          </p:cNvPr>
          <p:cNvSpPr>
            <a:spLocks noGrp="1"/>
          </p:cNvSpPr>
          <p:nvPr>
            <p:ph type="sldNum" sz="quarter" idx="11"/>
          </p:nvPr>
        </p:nvSpPr>
        <p:spPr>
          <a:xfrm>
            <a:off x="6553200" y="6248400"/>
            <a:ext cx="2590800" cy="457200"/>
          </a:xfrm>
        </p:spPr>
        <p:txBody>
          <a:bodyPr/>
          <a:lstStyle/>
          <a:p>
            <a:fld id="{90C285B1-EF1A-4C19-90AC-2CBAC7967DC1}" type="slidenum">
              <a:rPr lang="en-GB" smtClean="0"/>
              <a:pPr/>
              <a:t>35</a:t>
            </a:fld>
            <a:endParaRPr lang="en-GB" dirty="0"/>
          </a:p>
        </p:txBody>
      </p:sp>
      <p:sp>
        <p:nvSpPr>
          <p:cNvPr id="8" name="Footer Placeholder 7">
            <a:extLst>
              <a:ext uri="{FF2B5EF4-FFF2-40B4-BE49-F238E27FC236}">
                <a16:creationId xmlns:a16="http://schemas.microsoft.com/office/drawing/2014/main" id="{07C70F87-262D-4717-9BC1-DA7DAD545272}"/>
              </a:ext>
            </a:extLst>
          </p:cNvPr>
          <p:cNvSpPr>
            <a:spLocks noGrp="1"/>
          </p:cNvSpPr>
          <p:nvPr>
            <p:ph type="ftr" sz="quarter" idx="12"/>
          </p:nvPr>
        </p:nvSpPr>
        <p:spPr>
          <a:xfrm>
            <a:off x="2343151" y="6684000"/>
            <a:ext cx="4648200" cy="457200"/>
          </a:xfrm>
        </p:spPr>
        <p:txBody>
          <a:bodyPr/>
          <a:lstStyle/>
          <a:p>
            <a:r>
              <a:rPr lang="en-GB" dirty="0"/>
              <a:t>A. N. Mitra Memorial Lecture, April 14, 15, 2025</a:t>
            </a:r>
            <a:endParaRPr lang="en-GB" sz="1400" dirty="0">
              <a:latin typeface="Arial" pitchFamily="34" charset="0"/>
            </a:endParaRPr>
          </a:p>
        </p:txBody>
      </p:sp>
    </p:spTree>
    <p:extLst>
      <p:ext uri="{BB962C8B-B14F-4D97-AF65-F5344CB8AC3E}">
        <p14:creationId xmlns:p14="http://schemas.microsoft.com/office/powerpoint/2010/main" val="34655047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554AB-E431-449E-A6A6-288EFBAC36B9}"/>
              </a:ext>
            </a:extLst>
          </p:cNvPr>
          <p:cNvSpPr>
            <a:spLocks noGrp="1"/>
          </p:cNvSpPr>
          <p:nvPr>
            <p:ph type="title"/>
          </p:nvPr>
        </p:nvSpPr>
        <p:spPr>
          <a:xfrm>
            <a:off x="685800" y="76200"/>
            <a:ext cx="8458200" cy="3208784"/>
          </a:xfrm>
        </p:spPr>
        <p:txBody>
          <a:bodyPr/>
          <a:lstStyle/>
          <a:p>
            <a:pPr algn="ctr"/>
            <a:r>
              <a:rPr lang="en-US" sz="4800" dirty="0">
                <a:solidFill>
                  <a:srgbClr val="FF0000"/>
                </a:solidFill>
              </a:rPr>
              <a:t>Thank you.</a:t>
            </a:r>
          </a:p>
        </p:txBody>
      </p:sp>
      <p:sp>
        <p:nvSpPr>
          <p:cNvPr id="3" name="Slide Number Placeholder 2">
            <a:extLst>
              <a:ext uri="{FF2B5EF4-FFF2-40B4-BE49-F238E27FC236}">
                <a16:creationId xmlns:a16="http://schemas.microsoft.com/office/drawing/2014/main" id="{FF4E7EC3-AE6E-4A10-A22B-1627BB0D02FD}"/>
              </a:ext>
            </a:extLst>
          </p:cNvPr>
          <p:cNvSpPr>
            <a:spLocks noGrp="1"/>
          </p:cNvSpPr>
          <p:nvPr>
            <p:ph type="sldNum" sz="quarter" idx="11"/>
          </p:nvPr>
        </p:nvSpPr>
        <p:spPr/>
        <p:txBody>
          <a:bodyPr/>
          <a:lstStyle/>
          <a:p>
            <a:fld id="{64893628-0E1A-4069-B448-18F69E8C4AA0}" type="slidenum">
              <a:rPr lang="en-GB" smtClean="0"/>
              <a:pPr/>
              <a:t>36</a:t>
            </a:fld>
            <a:endParaRPr lang="en-GB"/>
          </a:p>
        </p:txBody>
      </p:sp>
      <p:sp>
        <p:nvSpPr>
          <p:cNvPr id="4" name="Footer Placeholder 3">
            <a:extLst>
              <a:ext uri="{FF2B5EF4-FFF2-40B4-BE49-F238E27FC236}">
                <a16:creationId xmlns:a16="http://schemas.microsoft.com/office/drawing/2014/main" id="{41AE4B89-6FBB-4D5D-86D5-9375F0F7C681}"/>
              </a:ext>
            </a:extLst>
          </p:cNvPr>
          <p:cNvSpPr>
            <a:spLocks noGrp="1"/>
          </p:cNvSpPr>
          <p:nvPr>
            <p:ph type="ftr" sz="quarter" idx="12"/>
          </p:nvPr>
        </p:nvSpPr>
        <p:spPr/>
        <p:txBody>
          <a:bodyPr/>
          <a:lstStyle/>
          <a:p>
            <a:r>
              <a:rPr lang="en-GB"/>
              <a:t>A. N. Mitra Memorial Lecture, April 14, 15, 2025</a:t>
            </a:r>
            <a:endParaRPr lang="en-GB" sz="1400">
              <a:latin typeface="Arial" pitchFamily="34" charset="0"/>
            </a:endParaRPr>
          </a:p>
        </p:txBody>
      </p:sp>
    </p:spTree>
    <p:extLst>
      <p:ext uri="{BB962C8B-B14F-4D97-AF65-F5344CB8AC3E}">
        <p14:creationId xmlns:p14="http://schemas.microsoft.com/office/powerpoint/2010/main" val="3827866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76200"/>
            <a:ext cx="8820472" cy="6305128"/>
          </a:xfrm>
        </p:spPr>
        <p:txBody>
          <a:bodyPr/>
          <a:lstStyle/>
          <a:p>
            <a:r>
              <a:rPr lang="en-GB" sz="2000" b="1" dirty="0"/>
              <a:t>5</a:t>
            </a:r>
            <a:r>
              <a:rPr lang="en-GB" sz="2400" b="1" dirty="0"/>
              <a:t>. Pairing and Collective Excitations</a:t>
            </a:r>
            <a:r>
              <a:rPr lang="en-GB" sz="2400" dirty="0"/>
              <a:t>: In certain nuclei, pairs of protons or neutrons interact in a correlated way, leading to collective excitations. These correlations are a key feature in nuclear structure and can result in </a:t>
            </a:r>
            <a:r>
              <a:rPr lang="en-GB" sz="2400" dirty="0" err="1"/>
              <a:t>behaviors</a:t>
            </a:r>
            <a:r>
              <a:rPr lang="en-GB" sz="2400" dirty="0"/>
              <a:t> such as superfluidity and the formation of collective vibrational states.</a:t>
            </a:r>
            <a:br>
              <a:rPr lang="en-GB" sz="2400" dirty="0"/>
            </a:br>
            <a:br>
              <a:rPr lang="en-GB" sz="2000" dirty="0"/>
            </a:br>
            <a:r>
              <a:rPr lang="en-GB" sz="2000" b="1" dirty="0">
                <a:solidFill>
                  <a:srgbClr val="FF0000"/>
                </a:solidFill>
              </a:rPr>
              <a:t>Interacting Boson Model (IBM):</a:t>
            </a:r>
            <a:br>
              <a:rPr lang="en-GB" sz="2000" b="1" dirty="0"/>
            </a:br>
            <a:br>
              <a:rPr lang="en-GB" sz="2000" b="1" dirty="0"/>
            </a:br>
            <a:r>
              <a:rPr lang="en-GB" sz="2400" dirty="0"/>
              <a:t>The IBM is a theoretical framework used to describe the collective aspects of nuclear structure, particularly the low-energy excitations in atomic nuclei. It was developed by </a:t>
            </a:r>
            <a:r>
              <a:rPr lang="en-GB" sz="2400" b="1" dirty="0"/>
              <a:t>F. Iachello</a:t>
            </a:r>
            <a:r>
              <a:rPr lang="en-GB" sz="2400" dirty="0"/>
              <a:t> and </a:t>
            </a:r>
            <a:r>
              <a:rPr lang="en-GB" sz="2400" b="1" dirty="0"/>
              <a:t>A. Arima</a:t>
            </a:r>
            <a:r>
              <a:rPr lang="en-GB" sz="2400" dirty="0"/>
              <a:t> in the 1970s. The IBM has become an essential tool for understanding collective motion, such as vibrations and rotations, in even-even nuclei (nuclei with an even number of protons and neutrons).</a:t>
            </a:r>
            <a:br>
              <a:rPr lang="en-GB" sz="2400" dirty="0"/>
            </a:br>
            <a:endParaRPr lang="en-GB" sz="2400" dirty="0"/>
          </a:p>
        </p:txBody>
      </p:sp>
      <p:sp>
        <p:nvSpPr>
          <p:cNvPr id="3" name="Slide Number Placeholder 2"/>
          <p:cNvSpPr>
            <a:spLocks noGrp="1"/>
          </p:cNvSpPr>
          <p:nvPr>
            <p:ph type="sldNum" sz="quarter" idx="11"/>
          </p:nvPr>
        </p:nvSpPr>
        <p:spPr/>
        <p:txBody>
          <a:bodyPr/>
          <a:lstStyle/>
          <a:p>
            <a:fld id="{64893628-0E1A-4069-B448-18F69E8C4AA0}" type="slidenum">
              <a:rPr lang="en-GB" smtClean="0"/>
              <a:pPr/>
              <a:t>4</a:t>
            </a:fld>
            <a:endParaRPr lang="en-GB"/>
          </a:p>
        </p:txBody>
      </p:sp>
      <p:sp>
        <p:nvSpPr>
          <p:cNvPr id="4" name="Footer Placeholder 3"/>
          <p:cNvSpPr>
            <a:spLocks noGrp="1"/>
          </p:cNvSpPr>
          <p:nvPr>
            <p:ph type="ftr" sz="quarter" idx="12"/>
          </p:nvPr>
        </p:nvSpPr>
        <p:spPr/>
        <p:txBody>
          <a:bodyPr/>
          <a:lstStyle/>
          <a:p>
            <a:r>
              <a:rPr lang="en-GB"/>
              <a:t>A. N. Mitra Memorial Lecture, April 14, 15, 2025</a:t>
            </a:r>
            <a:endParaRPr lang="en-GB" sz="1400">
              <a:latin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6233120"/>
          </a:xfrm>
        </p:spPr>
        <p:txBody>
          <a:bodyPr/>
          <a:lstStyle/>
          <a:p>
            <a:br>
              <a:rPr lang="en-GB" sz="2800" b="1" dirty="0"/>
            </a:br>
            <a:br>
              <a:rPr lang="en-GB" sz="2800" b="1" dirty="0"/>
            </a:br>
            <a:r>
              <a:rPr lang="en-GB" sz="2800" b="1" dirty="0"/>
              <a:t>1.</a:t>
            </a:r>
            <a:r>
              <a:rPr lang="en-GB" sz="2400" b="1" dirty="0">
                <a:solidFill>
                  <a:srgbClr val="FF0000"/>
                </a:solidFill>
              </a:rPr>
              <a:t>Key Concepts of the IBM:</a:t>
            </a:r>
            <a:br>
              <a:rPr lang="en-GB" sz="2400" b="1" dirty="0"/>
            </a:br>
            <a:br>
              <a:rPr lang="en-GB" sz="2400" b="1" dirty="0"/>
            </a:br>
            <a:r>
              <a:rPr lang="en-GB" sz="2400" b="1" dirty="0"/>
              <a:t>Boson Representation</a:t>
            </a:r>
            <a:r>
              <a:rPr lang="en-GB" sz="2400" dirty="0"/>
              <a:t>: The IBM treats nucleons (protons and neutrons) as collective excitations that can be represented by bosons. A boson is a particle that obeys Bose-Einstein statistics, and in the IBM, the nucleons are approximated as </a:t>
            </a:r>
            <a:r>
              <a:rPr lang="en-GB" sz="2400" dirty="0" err="1"/>
              <a:t>bosonic</a:t>
            </a:r>
            <a:r>
              <a:rPr lang="en-GB" sz="2400" dirty="0"/>
              <a:t> pairs. These pairs can be of two types:</a:t>
            </a:r>
            <a:br>
              <a:rPr lang="en-GB" sz="2400" dirty="0"/>
            </a:br>
            <a:r>
              <a:rPr lang="en-GB" sz="2400" b="1" dirty="0">
                <a:solidFill>
                  <a:srgbClr val="FF0000"/>
                </a:solidFill>
              </a:rPr>
              <a:t>S-bosons</a:t>
            </a:r>
            <a:r>
              <a:rPr lang="en-GB" sz="2400" dirty="0">
                <a:solidFill>
                  <a:srgbClr val="FF0000"/>
                </a:solidFill>
              </a:rPr>
              <a:t>: </a:t>
            </a:r>
            <a:r>
              <a:rPr lang="en-GB" sz="2400" dirty="0"/>
              <a:t>These represent pairing of nucleons in the </a:t>
            </a:r>
            <a:r>
              <a:rPr lang="en-GB" sz="2400" b="1" dirty="0"/>
              <a:t>s-state</a:t>
            </a:r>
            <a:r>
              <a:rPr lang="en-GB" sz="2400" dirty="0"/>
              <a:t> (orbital angular momentum L=0).</a:t>
            </a:r>
            <a:br>
              <a:rPr lang="en-GB" sz="2400" dirty="0"/>
            </a:br>
            <a:r>
              <a:rPr lang="en-GB" sz="2400" b="1" dirty="0">
                <a:solidFill>
                  <a:srgbClr val="FF0000"/>
                </a:solidFill>
              </a:rPr>
              <a:t>D-bosons</a:t>
            </a:r>
            <a:r>
              <a:rPr lang="en-GB" sz="2400" dirty="0">
                <a:solidFill>
                  <a:srgbClr val="FF0000"/>
                </a:solidFill>
              </a:rPr>
              <a:t>: </a:t>
            </a:r>
            <a:r>
              <a:rPr lang="en-GB" sz="2400" dirty="0"/>
              <a:t>These represent pairing of nucleons in the </a:t>
            </a:r>
            <a:r>
              <a:rPr lang="en-GB" sz="2400" b="1" dirty="0"/>
              <a:t>d-state</a:t>
            </a:r>
            <a:r>
              <a:rPr lang="en-GB" sz="2400" dirty="0"/>
              <a:t> (orbital angular momentum L=2).</a:t>
            </a:r>
            <a:br>
              <a:rPr lang="en-GB" dirty="0"/>
            </a:br>
            <a:endParaRPr lang="en-GB" dirty="0"/>
          </a:p>
        </p:txBody>
      </p:sp>
      <p:sp>
        <p:nvSpPr>
          <p:cNvPr id="3" name="Slide Number Placeholder 2"/>
          <p:cNvSpPr>
            <a:spLocks noGrp="1"/>
          </p:cNvSpPr>
          <p:nvPr>
            <p:ph type="sldNum" sz="quarter" idx="11"/>
          </p:nvPr>
        </p:nvSpPr>
        <p:spPr/>
        <p:txBody>
          <a:bodyPr/>
          <a:lstStyle/>
          <a:p>
            <a:fld id="{64893628-0E1A-4069-B448-18F69E8C4AA0}" type="slidenum">
              <a:rPr lang="en-GB" smtClean="0"/>
              <a:pPr/>
              <a:t>5</a:t>
            </a:fld>
            <a:endParaRPr lang="en-GB"/>
          </a:p>
        </p:txBody>
      </p:sp>
      <p:sp>
        <p:nvSpPr>
          <p:cNvPr id="4" name="Footer Placeholder 3"/>
          <p:cNvSpPr>
            <a:spLocks noGrp="1"/>
          </p:cNvSpPr>
          <p:nvPr>
            <p:ph type="ftr" sz="quarter" idx="12"/>
          </p:nvPr>
        </p:nvSpPr>
        <p:spPr/>
        <p:txBody>
          <a:bodyPr/>
          <a:lstStyle/>
          <a:p>
            <a:r>
              <a:rPr lang="en-GB"/>
              <a:t>A. N. Mitra Memorial Lecture, April 14, 15, 2025</a:t>
            </a:r>
            <a:endParaRPr lang="en-GB" sz="1400">
              <a:latin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6233120"/>
          </a:xfrm>
        </p:spPr>
        <p:txBody>
          <a:bodyPr/>
          <a:lstStyle/>
          <a:p>
            <a:r>
              <a:rPr lang="en-GB" sz="2200" b="1" dirty="0"/>
              <a:t>2. </a:t>
            </a:r>
            <a:r>
              <a:rPr lang="en-GB" sz="2200" b="1" dirty="0">
                <a:solidFill>
                  <a:srgbClr val="FF0000"/>
                </a:solidFill>
              </a:rPr>
              <a:t>Hamiltonian</a:t>
            </a:r>
            <a:r>
              <a:rPr lang="en-GB" sz="2200" dirty="0">
                <a:solidFill>
                  <a:srgbClr val="FF0000"/>
                </a:solidFill>
              </a:rPr>
              <a:t>: </a:t>
            </a:r>
            <a:r>
              <a:rPr lang="en-GB" sz="2200" dirty="0"/>
              <a:t>The dynamics of the IBM are described by an effective Hamiltonian that includes terms representing the interactions between the bosons. These interactions can be </a:t>
            </a:r>
            <a:r>
              <a:rPr lang="en-GB" sz="2200" dirty="0" err="1"/>
              <a:t>modeled</a:t>
            </a:r>
            <a:r>
              <a:rPr lang="en-GB" sz="2200" dirty="0"/>
              <a:t> by terms such as:</a:t>
            </a:r>
            <a:br>
              <a:rPr lang="en-GB" sz="2200" dirty="0"/>
            </a:br>
            <a:r>
              <a:rPr lang="en-GB" sz="2200" b="1" dirty="0">
                <a:solidFill>
                  <a:srgbClr val="0070C0"/>
                </a:solidFill>
              </a:rPr>
              <a:t>Boson-boson interaction</a:t>
            </a:r>
            <a:r>
              <a:rPr lang="en-GB" sz="2200" dirty="0">
                <a:solidFill>
                  <a:srgbClr val="0070C0"/>
                </a:solidFill>
              </a:rPr>
              <a:t>: </a:t>
            </a:r>
            <a:r>
              <a:rPr lang="en-GB" sz="2200" dirty="0"/>
              <a:t>Describes the attractive forces between pairs of nucleons, leading to collective motion.</a:t>
            </a:r>
            <a:br>
              <a:rPr lang="en-GB" sz="2200" dirty="0"/>
            </a:br>
            <a:r>
              <a:rPr lang="en-GB" sz="2200" b="1" dirty="0">
                <a:solidFill>
                  <a:srgbClr val="0070C0"/>
                </a:solidFill>
              </a:rPr>
              <a:t>Single-particle excitations</a:t>
            </a:r>
            <a:r>
              <a:rPr lang="en-GB" sz="2200" dirty="0">
                <a:solidFill>
                  <a:srgbClr val="0070C0"/>
                </a:solidFill>
              </a:rPr>
              <a:t>: </a:t>
            </a:r>
            <a:r>
              <a:rPr lang="en-GB" sz="2200" dirty="0"/>
              <a:t>Models the transition between different collective states.</a:t>
            </a:r>
            <a:br>
              <a:rPr lang="en-GB" sz="2200" dirty="0"/>
            </a:br>
            <a:br>
              <a:rPr lang="en-GB" sz="2200" dirty="0"/>
            </a:br>
            <a:r>
              <a:rPr lang="en-GB" sz="2200" dirty="0"/>
              <a:t>3. </a:t>
            </a:r>
            <a:r>
              <a:rPr lang="en-GB" sz="2200" b="1" dirty="0">
                <a:solidFill>
                  <a:srgbClr val="FF0000"/>
                </a:solidFill>
              </a:rPr>
              <a:t>Symmetry Groups</a:t>
            </a:r>
            <a:r>
              <a:rPr lang="en-GB" sz="2200" dirty="0">
                <a:solidFill>
                  <a:srgbClr val="FF0000"/>
                </a:solidFill>
              </a:rPr>
              <a:t>: </a:t>
            </a:r>
            <a:r>
              <a:rPr lang="en-GB" sz="2200" dirty="0"/>
              <a:t>The IBM uses group theoretical methods to classify nuclear states. The two main symmetries in the IBM are:</a:t>
            </a:r>
            <a:br>
              <a:rPr lang="en-GB" sz="2200" dirty="0"/>
            </a:br>
            <a:r>
              <a:rPr lang="en-GB" sz="2200" b="1" dirty="0">
                <a:solidFill>
                  <a:srgbClr val="0070C0"/>
                </a:solidFill>
              </a:rPr>
              <a:t>U(6) Symmetry</a:t>
            </a:r>
            <a:r>
              <a:rPr lang="en-GB" sz="2200" dirty="0">
                <a:solidFill>
                  <a:srgbClr val="0070C0"/>
                </a:solidFill>
              </a:rPr>
              <a:t>: </a:t>
            </a:r>
            <a:r>
              <a:rPr lang="en-GB" sz="2200" dirty="0"/>
              <a:t>This is the fundamental symmetry group of the IBM, describing the full space of </a:t>
            </a:r>
            <a:r>
              <a:rPr lang="en-GB" sz="2200" dirty="0" err="1"/>
              <a:t>bosonic</a:t>
            </a:r>
            <a:r>
              <a:rPr lang="en-GB" sz="2200" dirty="0"/>
              <a:t> configurations.</a:t>
            </a:r>
            <a:br>
              <a:rPr lang="en-GB" sz="2200" dirty="0"/>
            </a:br>
            <a:r>
              <a:rPr lang="en-GB" sz="2200" b="1" dirty="0">
                <a:solidFill>
                  <a:srgbClr val="0070C0"/>
                </a:solidFill>
              </a:rPr>
              <a:t>SU(3) Symmetry</a:t>
            </a:r>
            <a:r>
              <a:rPr lang="en-GB" sz="2200" dirty="0">
                <a:solidFill>
                  <a:srgbClr val="0070C0"/>
                </a:solidFill>
              </a:rPr>
              <a:t>: </a:t>
            </a:r>
            <a:r>
              <a:rPr lang="en-GB" sz="2200" dirty="0"/>
              <a:t>For certain nuclei, the IBM can reduce to SU(3) symmetry, which describes the rotational </a:t>
            </a:r>
            <a:r>
              <a:rPr lang="en-GB" sz="2200" dirty="0" err="1"/>
              <a:t>behavior</a:t>
            </a:r>
            <a:r>
              <a:rPr lang="en-GB" sz="2200" dirty="0"/>
              <a:t> of deformed nuclei. This symmetry is often associated with the rotation of a deformed, ellipsoidal shape of the nucleus.</a:t>
            </a:r>
            <a:br>
              <a:rPr lang="en-GB" dirty="0"/>
            </a:br>
            <a:endParaRPr lang="en-GB" dirty="0"/>
          </a:p>
        </p:txBody>
      </p:sp>
      <p:sp>
        <p:nvSpPr>
          <p:cNvPr id="3" name="Slide Number Placeholder 2"/>
          <p:cNvSpPr>
            <a:spLocks noGrp="1"/>
          </p:cNvSpPr>
          <p:nvPr>
            <p:ph type="sldNum" sz="quarter" idx="11"/>
          </p:nvPr>
        </p:nvSpPr>
        <p:spPr/>
        <p:txBody>
          <a:bodyPr/>
          <a:lstStyle/>
          <a:p>
            <a:fld id="{64893628-0E1A-4069-B448-18F69E8C4AA0}" type="slidenum">
              <a:rPr lang="en-GB" smtClean="0"/>
              <a:pPr/>
              <a:t>6</a:t>
            </a:fld>
            <a:endParaRPr lang="en-GB"/>
          </a:p>
        </p:txBody>
      </p:sp>
      <p:sp>
        <p:nvSpPr>
          <p:cNvPr id="4" name="Footer Placeholder 3"/>
          <p:cNvSpPr>
            <a:spLocks noGrp="1"/>
          </p:cNvSpPr>
          <p:nvPr>
            <p:ph type="ftr" sz="quarter" idx="12"/>
          </p:nvPr>
        </p:nvSpPr>
        <p:spPr/>
        <p:txBody>
          <a:bodyPr/>
          <a:lstStyle/>
          <a:p>
            <a:r>
              <a:rPr lang="en-GB"/>
              <a:t>A. N. Mitra Memorial Lecture, April 14, 15, 2025</a:t>
            </a:r>
            <a:endParaRPr lang="en-GB" sz="1400">
              <a:latin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76200"/>
            <a:ext cx="8964488" cy="6017096"/>
          </a:xfrm>
        </p:spPr>
        <p:txBody>
          <a:bodyPr/>
          <a:lstStyle/>
          <a:p>
            <a:r>
              <a:rPr lang="en-GB" sz="2400" b="1" dirty="0">
                <a:solidFill>
                  <a:srgbClr val="FF0000"/>
                </a:solidFill>
              </a:rPr>
              <a:t>4. Phases of Nuclear Collective Motion</a:t>
            </a:r>
            <a:r>
              <a:rPr lang="en-GB" sz="2400" dirty="0">
                <a:solidFill>
                  <a:srgbClr val="FF0000"/>
                </a:solidFill>
              </a:rPr>
              <a:t>: </a:t>
            </a:r>
            <a:br>
              <a:rPr lang="en-GB" sz="2400" dirty="0">
                <a:solidFill>
                  <a:srgbClr val="FF0000"/>
                </a:solidFill>
              </a:rPr>
            </a:br>
            <a:r>
              <a:rPr lang="en-GB" sz="2400" dirty="0"/>
              <a:t>The IBM describes various phases of nuclear collective motion:</a:t>
            </a:r>
            <a:br>
              <a:rPr lang="en-GB" sz="2400" dirty="0"/>
            </a:br>
            <a:br>
              <a:rPr lang="en-GB" sz="2400" dirty="0"/>
            </a:br>
            <a:r>
              <a:rPr lang="en-GB" sz="2400" b="1" dirty="0">
                <a:solidFill>
                  <a:srgbClr val="0070C0"/>
                </a:solidFill>
              </a:rPr>
              <a:t>U(5) limit</a:t>
            </a:r>
            <a:r>
              <a:rPr lang="en-GB" sz="2400" dirty="0">
                <a:solidFill>
                  <a:srgbClr val="0070C0"/>
                </a:solidFill>
              </a:rPr>
              <a:t>: </a:t>
            </a:r>
            <a:r>
              <a:rPr lang="en-GB" sz="2400" dirty="0"/>
              <a:t>This corresponds to spherical nuclei and represents a vibrational model where the nucleus undergoes collective vibrational excitations.</a:t>
            </a:r>
            <a:br>
              <a:rPr lang="en-GB" sz="2400" dirty="0"/>
            </a:br>
            <a:br>
              <a:rPr lang="en-GB" sz="2400" dirty="0"/>
            </a:br>
            <a:r>
              <a:rPr lang="en-GB" sz="2400" b="1" dirty="0">
                <a:solidFill>
                  <a:srgbClr val="0070C0"/>
                </a:solidFill>
              </a:rPr>
              <a:t>SU(3) limit</a:t>
            </a:r>
            <a:r>
              <a:rPr lang="en-GB" sz="2400" dirty="0">
                <a:solidFill>
                  <a:srgbClr val="0070C0"/>
                </a:solidFill>
              </a:rPr>
              <a:t>: </a:t>
            </a:r>
            <a:r>
              <a:rPr lang="en-GB" sz="2400" dirty="0"/>
              <a:t>This corresponds to </a:t>
            </a:r>
            <a:r>
              <a:rPr lang="en-GB" sz="2400" dirty="0" err="1"/>
              <a:t>prolate</a:t>
            </a:r>
            <a:r>
              <a:rPr lang="en-GB" sz="2400" dirty="0"/>
              <a:t> or oblate deformed nuclei and represents a rotational model where the nucleus undergoes collective rotational motion.</a:t>
            </a:r>
            <a:br>
              <a:rPr lang="en-GB" sz="2400" dirty="0"/>
            </a:br>
            <a:br>
              <a:rPr lang="en-GB" sz="2400" dirty="0"/>
            </a:br>
            <a:r>
              <a:rPr lang="en-GB" sz="2400" b="1" dirty="0">
                <a:solidFill>
                  <a:srgbClr val="0070C0"/>
                </a:solidFill>
              </a:rPr>
              <a:t>O(6) limit</a:t>
            </a:r>
            <a:r>
              <a:rPr lang="en-GB" sz="2400" dirty="0">
                <a:solidFill>
                  <a:srgbClr val="0070C0"/>
                </a:solidFill>
              </a:rPr>
              <a:t>: </a:t>
            </a:r>
            <a:r>
              <a:rPr lang="en-GB" sz="2400" dirty="0"/>
              <a:t>This corresponds to nuclei with soft shapes, where the transition between vibrational and rotational modes is more flexible.</a:t>
            </a:r>
            <a:br>
              <a:rPr lang="en-GB" dirty="0"/>
            </a:br>
            <a:endParaRPr lang="en-GB" dirty="0"/>
          </a:p>
        </p:txBody>
      </p:sp>
      <p:sp>
        <p:nvSpPr>
          <p:cNvPr id="3" name="Slide Number Placeholder 2"/>
          <p:cNvSpPr>
            <a:spLocks noGrp="1"/>
          </p:cNvSpPr>
          <p:nvPr>
            <p:ph type="sldNum" sz="quarter" idx="11"/>
          </p:nvPr>
        </p:nvSpPr>
        <p:spPr/>
        <p:txBody>
          <a:bodyPr/>
          <a:lstStyle/>
          <a:p>
            <a:fld id="{64893628-0E1A-4069-B448-18F69E8C4AA0}" type="slidenum">
              <a:rPr lang="en-GB" smtClean="0"/>
              <a:pPr/>
              <a:t>7</a:t>
            </a:fld>
            <a:endParaRPr lang="en-GB"/>
          </a:p>
        </p:txBody>
      </p:sp>
      <p:sp>
        <p:nvSpPr>
          <p:cNvPr id="4" name="Footer Placeholder 3"/>
          <p:cNvSpPr>
            <a:spLocks noGrp="1"/>
          </p:cNvSpPr>
          <p:nvPr>
            <p:ph type="ftr" sz="quarter" idx="12"/>
          </p:nvPr>
        </p:nvSpPr>
        <p:spPr/>
        <p:txBody>
          <a:bodyPr/>
          <a:lstStyle/>
          <a:p>
            <a:r>
              <a:rPr lang="en-GB"/>
              <a:t>A. N. Mitra Memorial Lecture, April 14, 15, 2025</a:t>
            </a:r>
            <a:endParaRPr lang="en-GB" sz="1400">
              <a:latin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2"/>
          </p:nvPr>
        </p:nvSpPr>
        <p:spPr/>
        <p:txBody>
          <a:bodyPr/>
          <a:lstStyle/>
          <a:p>
            <a:r>
              <a:rPr lang="en-GB"/>
              <a:t>A. N. Mitra Memorial Lecture, April 14, 15, 2025</a:t>
            </a:r>
            <a:endParaRPr lang="en-GB" sz="1400">
              <a:latin typeface="Arial" pitchFamily="34" charset="0"/>
            </a:endParaRPr>
          </a:p>
        </p:txBody>
      </p:sp>
      <p:sp>
        <p:nvSpPr>
          <p:cNvPr id="208898" name="Rectangle 2"/>
          <p:cNvSpPr>
            <a:spLocks noGrp="1" noChangeArrowheads="1"/>
          </p:cNvSpPr>
          <p:nvPr>
            <p:ph type="title"/>
          </p:nvPr>
        </p:nvSpPr>
        <p:spPr/>
        <p:txBody>
          <a:bodyPr/>
          <a:lstStyle/>
          <a:p>
            <a:r>
              <a:rPr lang="en-GB"/>
              <a:t>Interacting boson approximation</a:t>
            </a:r>
          </a:p>
        </p:txBody>
      </p:sp>
      <p:sp>
        <p:nvSpPr>
          <p:cNvPr id="208899" name="Rectangle 3"/>
          <p:cNvSpPr>
            <a:spLocks noGrp="1" noChangeArrowheads="1"/>
          </p:cNvSpPr>
          <p:nvPr>
            <p:ph type="body" idx="1"/>
          </p:nvPr>
        </p:nvSpPr>
        <p:spPr/>
        <p:txBody>
          <a:bodyPr/>
          <a:lstStyle/>
          <a:p>
            <a:r>
              <a:rPr lang="en-GB" dirty="0"/>
              <a:t>Dominant interaction between nucleons has pairing character </a:t>
            </a:r>
            <a:r>
              <a:rPr lang="en-GB" dirty="0">
                <a:sym typeface="Symbol" pitchFamily="18" charset="2"/>
              </a:rPr>
              <a:t> two nucleons form a pair with angular momentum </a:t>
            </a:r>
            <a:r>
              <a:rPr lang="en-GB" i="1" dirty="0">
                <a:sym typeface="Symbol" pitchFamily="18" charset="2"/>
              </a:rPr>
              <a:t>J</a:t>
            </a:r>
            <a:r>
              <a:rPr lang="en-GB" dirty="0">
                <a:sym typeface="Symbol" pitchFamily="18" charset="2"/>
              </a:rPr>
              <a:t>=0 (</a:t>
            </a:r>
            <a:r>
              <a:rPr lang="en-GB" i="1" dirty="0">
                <a:sym typeface="Symbol" pitchFamily="18" charset="2"/>
              </a:rPr>
              <a:t>S</a:t>
            </a:r>
            <a:r>
              <a:rPr lang="en-GB" dirty="0">
                <a:sym typeface="Symbol" pitchFamily="18" charset="2"/>
              </a:rPr>
              <a:t> pair).</a:t>
            </a:r>
          </a:p>
          <a:p>
            <a:r>
              <a:rPr lang="en-GB" dirty="0">
                <a:sym typeface="Symbol" pitchFamily="18" charset="2"/>
              </a:rPr>
              <a:t>Next important interaction between nucleons with angular momentum </a:t>
            </a:r>
            <a:r>
              <a:rPr lang="en-GB" i="1" dirty="0">
                <a:sym typeface="Symbol" pitchFamily="18" charset="2"/>
              </a:rPr>
              <a:t>J</a:t>
            </a:r>
            <a:r>
              <a:rPr lang="en-GB" dirty="0">
                <a:sym typeface="Symbol" pitchFamily="18" charset="2"/>
              </a:rPr>
              <a:t>=2 (</a:t>
            </a:r>
            <a:r>
              <a:rPr lang="en-GB" i="1" dirty="0">
                <a:sym typeface="Symbol" pitchFamily="18" charset="2"/>
              </a:rPr>
              <a:t>D</a:t>
            </a:r>
            <a:r>
              <a:rPr lang="en-GB" dirty="0">
                <a:sym typeface="Symbol" pitchFamily="18" charset="2"/>
              </a:rPr>
              <a:t> pair).</a:t>
            </a:r>
          </a:p>
          <a:p>
            <a:r>
              <a:rPr lang="en-GB" dirty="0">
                <a:sym typeface="Symbol" pitchFamily="18" charset="2"/>
              </a:rPr>
              <a:t>Approximation: Replace </a:t>
            </a:r>
            <a:r>
              <a:rPr lang="en-GB" i="1" dirty="0">
                <a:sym typeface="Symbol" pitchFamily="18" charset="2"/>
              </a:rPr>
              <a:t>S</a:t>
            </a:r>
            <a:r>
              <a:rPr lang="en-GB" dirty="0">
                <a:sym typeface="Symbol" pitchFamily="18" charset="2"/>
              </a:rPr>
              <a:t> and </a:t>
            </a:r>
            <a:r>
              <a:rPr lang="en-GB" i="1" dirty="0">
                <a:sym typeface="Symbol" pitchFamily="18" charset="2"/>
              </a:rPr>
              <a:t>D</a:t>
            </a:r>
            <a:r>
              <a:rPr lang="en-GB" dirty="0">
                <a:sym typeface="Symbol" pitchFamily="18" charset="2"/>
              </a:rPr>
              <a:t> fermions pairs by </a:t>
            </a:r>
            <a:r>
              <a:rPr lang="en-GB" i="1" dirty="0">
                <a:sym typeface="Symbol" pitchFamily="18" charset="2"/>
              </a:rPr>
              <a:t>s</a:t>
            </a:r>
            <a:r>
              <a:rPr lang="en-GB" dirty="0">
                <a:sym typeface="Symbol" pitchFamily="18" charset="2"/>
              </a:rPr>
              <a:t> and </a:t>
            </a:r>
            <a:r>
              <a:rPr lang="en-GB" i="1" dirty="0">
                <a:sym typeface="Symbol" pitchFamily="18" charset="2"/>
              </a:rPr>
              <a:t>d</a:t>
            </a:r>
            <a:r>
              <a:rPr lang="en-GB" dirty="0">
                <a:sym typeface="Symbol" pitchFamily="18" charset="2"/>
              </a:rPr>
              <a:t> bosons. Argument:</a:t>
            </a:r>
            <a:endParaRPr lang="en-GB" dirty="0"/>
          </a:p>
        </p:txBody>
      </p:sp>
      <p:graphicFrame>
        <p:nvGraphicFramePr>
          <p:cNvPr id="306176" name="Object 0"/>
          <p:cNvGraphicFramePr>
            <a:graphicFrameLocks noChangeAspect="1"/>
          </p:cNvGraphicFramePr>
          <p:nvPr/>
        </p:nvGraphicFramePr>
        <p:xfrm>
          <a:off x="1157288" y="4800600"/>
          <a:ext cx="4443412" cy="809625"/>
        </p:xfrm>
        <a:graphic>
          <a:graphicData uri="http://schemas.openxmlformats.org/presentationml/2006/ole">
            <mc:AlternateContent xmlns:mc="http://schemas.openxmlformats.org/markup-compatibility/2006">
              <mc:Choice xmlns:v="urn:schemas-microsoft-com:vml" Requires="v">
                <p:oleObj spid="_x0000_s306194" name="Équation" r:id="rId4" imgW="2019300" imgH="368300" progId="">
                  <p:embed/>
                </p:oleObj>
              </mc:Choice>
              <mc:Fallback>
                <p:oleObj name="Équation" r:id="rId4" imgW="2019300" imgH="368300" progId="">
                  <p:embed/>
                  <p:pic>
                    <p:nvPicPr>
                      <p:cNvPr id="0" name="Picture 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7288" y="4800600"/>
                        <a:ext cx="4443412"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Slide Number Placeholder 6"/>
          <p:cNvSpPr>
            <a:spLocks noGrp="1"/>
          </p:cNvSpPr>
          <p:nvPr>
            <p:ph type="sldNum" sz="quarter" idx="11"/>
          </p:nvPr>
        </p:nvSpPr>
        <p:spPr/>
        <p:txBody>
          <a:bodyPr/>
          <a:lstStyle/>
          <a:p>
            <a:fld id="{D82B9CA3-9066-4CA6-8E60-DAB13697FB5A}" type="slidenum">
              <a:rPr lang="en-GB" smtClean="0"/>
              <a:pPr/>
              <a:t>8</a:t>
            </a:fld>
            <a:endParaRPr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5"/>
          <p:cNvSpPr>
            <a:spLocks noGrp="1"/>
          </p:cNvSpPr>
          <p:nvPr>
            <p:ph type="ftr" sz="quarter" idx="12"/>
          </p:nvPr>
        </p:nvSpPr>
        <p:spPr/>
        <p:txBody>
          <a:bodyPr/>
          <a:lstStyle/>
          <a:p>
            <a:r>
              <a:rPr lang="en-GB"/>
              <a:t>A. N. Mitra Memorial Lecture, April 14, 15, 2025</a:t>
            </a:r>
            <a:endParaRPr lang="en-GB" sz="1400">
              <a:latin typeface="Arial" pitchFamily="34" charset="0"/>
            </a:endParaRPr>
          </a:p>
        </p:txBody>
      </p:sp>
      <p:sp>
        <p:nvSpPr>
          <p:cNvPr id="210946" name="Rectangle 2"/>
          <p:cNvSpPr>
            <a:spLocks noGrp="1" noChangeArrowheads="1"/>
          </p:cNvSpPr>
          <p:nvPr>
            <p:ph type="title"/>
          </p:nvPr>
        </p:nvSpPr>
        <p:spPr/>
        <p:txBody>
          <a:bodyPr/>
          <a:lstStyle/>
          <a:p>
            <a:r>
              <a:rPr lang="en-GB"/>
              <a:t>Microscopy of IBM</a:t>
            </a:r>
          </a:p>
        </p:txBody>
      </p:sp>
      <p:sp>
        <p:nvSpPr>
          <p:cNvPr id="210947" name="Rectangle 3"/>
          <p:cNvSpPr>
            <a:spLocks noGrp="1" noChangeArrowheads="1"/>
          </p:cNvSpPr>
          <p:nvPr>
            <p:ph type="body" idx="1"/>
          </p:nvPr>
        </p:nvSpPr>
        <p:spPr/>
        <p:txBody>
          <a:bodyPr/>
          <a:lstStyle/>
          <a:p>
            <a:r>
              <a:rPr lang="en-GB" dirty="0"/>
              <a:t>In a boson mapping, fermion pairs are represented as bosons:</a:t>
            </a:r>
          </a:p>
          <a:p>
            <a:endParaRPr lang="en-GB" dirty="0"/>
          </a:p>
          <a:p>
            <a:r>
              <a:rPr lang="en-GB" dirty="0"/>
              <a:t>Mapping of operators (such as Hamiltonian) should take account of Pauli effects.</a:t>
            </a:r>
          </a:p>
          <a:p>
            <a:r>
              <a:rPr lang="en-GB" dirty="0"/>
              <a:t>Two different methods by</a:t>
            </a:r>
          </a:p>
          <a:p>
            <a:pPr lvl="1"/>
            <a:r>
              <a:rPr lang="en-GB" dirty="0"/>
              <a:t>requiring same commutation relations;</a:t>
            </a:r>
          </a:p>
          <a:p>
            <a:pPr lvl="1"/>
            <a:r>
              <a:rPr lang="en-GB" dirty="0"/>
              <a:t>associating state vectors.</a:t>
            </a:r>
          </a:p>
          <a:p>
            <a:endParaRPr lang="en-GB" dirty="0"/>
          </a:p>
        </p:txBody>
      </p:sp>
      <p:graphicFrame>
        <p:nvGraphicFramePr>
          <p:cNvPr id="307200" name="Object 0"/>
          <p:cNvGraphicFramePr>
            <a:graphicFrameLocks noChangeAspect="1"/>
          </p:cNvGraphicFramePr>
          <p:nvPr/>
        </p:nvGraphicFramePr>
        <p:xfrm>
          <a:off x="1066800" y="2209800"/>
          <a:ext cx="8029575" cy="682625"/>
        </p:xfrm>
        <a:graphic>
          <a:graphicData uri="http://schemas.openxmlformats.org/presentationml/2006/ole">
            <mc:AlternateContent xmlns:mc="http://schemas.openxmlformats.org/markup-compatibility/2006">
              <mc:Choice xmlns:v="urn:schemas-microsoft-com:vml" Requires="v">
                <p:oleObj spid="_x0000_s307218" name="Équation" r:id="rId4" imgW="3759200" imgH="317500" progId="">
                  <p:embed/>
                </p:oleObj>
              </mc:Choice>
              <mc:Fallback>
                <p:oleObj name="Équation" r:id="rId4" imgW="3759200" imgH="317500" progId="">
                  <p:embed/>
                  <p:pic>
                    <p:nvPicPr>
                      <p:cNvPr id="0" name="Picture 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2209800"/>
                        <a:ext cx="8029575" cy="68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0949" name="Text Box 5"/>
          <p:cNvSpPr txBox="1">
            <a:spLocks noChangeArrowheads="1"/>
          </p:cNvSpPr>
          <p:nvPr/>
        </p:nvSpPr>
        <p:spPr bwMode="auto">
          <a:xfrm>
            <a:off x="5943600" y="6019800"/>
            <a:ext cx="3155950" cy="274638"/>
          </a:xfrm>
          <a:prstGeom prst="rect">
            <a:avLst/>
          </a:prstGeom>
          <a:noFill/>
          <a:ln w="9525">
            <a:noFill/>
            <a:miter lim="800000"/>
            <a:headEnd/>
            <a:tailEnd/>
          </a:ln>
          <a:effectLst/>
        </p:spPr>
        <p:txBody>
          <a:bodyPr>
            <a:spAutoFit/>
          </a:bodyPr>
          <a:lstStyle/>
          <a:p>
            <a:r>
              <a:rPr lang="en-GB" sz="1200">
                <a:solidFill>
                  <a:srgbClr val="CC0099"/>
                </a:solidFill>
                <a:latin typeface="Times New Roman" pitchFamily="18" charset="0"/>
              </a:rPr>
              <a:t>T. Otsuka </a:t>
            </a:r>
            <a:r>
              <a:rPr lang="en-GB" sz="1200" i="1">
                <a:solidFill>
                  <a:srgbClr val="CC0099"/>
                </a:solidFill>
                <a:latin typeface="Times New Roman" pitchFamily="18" charset="0"/>
              </a:rPr>
              <a:t>et al.</a:t>
            </a:r>
            <a:r>
              <a:rPr lang="en-GB" sz="1200">
                <a:solidFill>
                  <a:srgbClr val="CC0099"/>
                </a:solidFill>
                <a:latin typeface="Times New Roman" pitchFamily="18" charset="0"/>
              </a:rPr>
              <a:t>, Nucl. Phys. A </a:t>
            </a:r>
            <a:r>
              <a:rPr lang="en-GB" sz="1200" b="1">
                <a:solidFill>
                  <a:srgbClr val="CC0099"/>
                </a:solidFill>
                <a:latin typeface="Times New Roman" pitchFamily="18" charset="0"/>
              </a:rPr>
              <a:t>309</a:t>
            </a:r>
            <a:r>
              <a:rPr lang="en-GB" sz="1200">
                <a:solidFill>
                  <a:srgbClr val="CC0099"/>
                </a:solidFill>
                <a:latin typeface="Times New Roman" pitchFamily="18" charset="0"/>
              </a:rPr>
              <a:t> (1978)  1</a:t>
            </a:r>
          </a:p>
        </p:txBody>
      </p:sp>
      <p:sp>
        <p:nvSpPr>
          <p:cNvPr id="8" name="Slide Number Placeholder 7"/>
          <p:cNvSpPr>
            <a:spLocks noGrp="1"/>
          </p:cNvSpPr>
          <p:nvPr>
            <p:ph type="sldNum" sz="quarter" idx="11"/>
          </p:nvPr>
        </p:nvSpPr>
        <p:spPr/>
        <p:txBody>
          <a:bodyPr/>
          <a:lstStyle/>
          <a:p>
            <a:fld id="{D82B9CA3-9066-4CA6-8E60-DAB13697FB5A}" type="slidenum">
              <a:rPr lang="en-GB" smtClean="0"/>
              <a:pPr/>
              <a:t>9</a:t>
            </a:fld>
            <a:endParaRPr lang="en-GB"/>
          </a:p>
        </p:txBody>
      </p:sp>
    </p:spTree>
  </p:cSld>
  <p:clrMapOvr>
    <a:masterClrMapping/>
  </p:clrMapOvr>
</p:sld>
</file>

<file path=ppt/theme/theme1.xml><?xml version="1.0" encoding="utf-8"?>
<a:theme xmlns:a="http://schemas.openxmlformats.org/drawingml/2006/main" name="Nouvelle présentation">
  <a:themeElements>
    <a:clrScheme name="Nouvelle pré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Nouvelle présentation">
      <a:majorFont>
        <a:latin typeface="Chalkboard"/>
        <a:ea typeface="MS PGothic"/>
        <a:cs typeface=""/>
      </a:majorFont>
      <a:minorFont>
        <a:latin typeface="Chalkboard"/>
        <a:ea typeface="MS P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pitchFamily="34" charset="0"/>
            <a:ea typeface="MS PGothic"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pitchFamily="34" charset="0"/>
            <a:ea typeface="MS PGothic" pitchFamily="34" charset="-128"/>
          </a:defRPr>
        </a:defPPr>
      </a:lstStyle>
    </a:lnDef>
  </a:objectDefaults>
  <a:extraClrSchemeLst>
    <a:extraClrScheme>
      <a:clrScheme name="Nouvelle pré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ouvelle pré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ouvelle pré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ouvelle pré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ouvelle pré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ouvelle pré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ouvelle pré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ouvelle pré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ouvelle pré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ouvelle pré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ouvelle pré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ouvelle pré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2946</TotalTime>
  <Words>4026</Words>
  <Application>Microsoft Office PowerPoint</Application>
  <PresentationFormat>On-screen Show (4:3)</PresentationFormat>
  <Paragraphs>292</Paragraphs>
  <Slides>36</Slides>
  <Notes>17</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4" baseType="lpstr">
      <vt:lpstr>Arial</vt:lpstr>
      <vt:lpstr>Brush Script MT</vt:lpstr>
      <vt:lpstr>Calibri</vt:lpstr>
      <vt:lpstr>Cambria</vt:lpstr>
      <vt:lpstr>Chalkboard</vt:lpstr>
      <vt:lpstr>Times New Roman</vt:lpstr>
      <vt:lpstr>Nouvelle présentation</vt:lpstr>
      <vt:lpstr>Équation</vt:lpstr>
      <vt:lpstr>Nuclear Structure and IBM Satendra Sharma Professor and Dean, Faculty of Science Yobe State University, Damaturu, Nigeria</vt:lpstr>
      <vt:lpstr>2. Shell Model: This is a simple, yet powerful, model for describing the structure of the nucleus. It treats protons and neutrons as moving in discrete energy levels or shells, much like electrons in atomic shells. The shell model helps explain the stability of certain isotopes and the properties of the nucleus, such as spin and parity.  3.Collective Model: This model describes the nucleus as a system that can exhibit collective behavior, like rotations and vibrations, due to the collective motion of nucleons. It accounts for phenomena such as nuclear deformation (spherical, prolate, or oblate shapes) and nuclear excitations.  4.Deformation and Shape: Nuclei may not be spherical; they can take on prolate (elongated) or oblate (flattened) shapes. This deformation is particularly important for heavier nuclei and can lead to unique phenomena such as nuclear rotations. </vt:lpstr>
      <vt:lpstr>PowerPoint Presentation</vt:lpstr>
      <vt:lpstr>5. Pairing and Collective Excitations: In certain nuclei, pairs of protons or neutrons interact in a correlated way, leading to collective excitations. These correlations are a key feature in nuclear structure and can result in behaviors such as superfluidity and the formation of collective vibrational states.  Interacting Boson Model (IBM):  The IBM is a theoretical framework used to describe the collective aspects of nuclear structure, particularly the low-energy excitations in atomic nuclei. It was developed by F. Iachello and A. Arima in the 1970s. The IBM has become an essential tool for understanding collective motion, such as vibrations and rotations, in even-even nuclei (nuclei with an even number of protons and neutrons). </vt:lpstr>
      <vt:lpstr>  1.Key Concepts of the IBM:  Boson Representation: The IBM treats nucleons (protons and neutrons) as collective excitations that can be represented by bosons. A boson is a particle that obeys Bose-Einstein statistics, and in the IBM, the nucleons are approximated as bosonic pairs. These pairs can be of two types: S-bosons: These represent pairing of nucleons in the s-state (orbital angular momentum L=0). D-bosons: These represent pairing of nucleons in the d-state (orbital angular momentum L=2). </vt:lpstr>
      <vt:lpstr>2. Hamiltonian: The dynamics of the IBM are described by an effective Hamiltonian that includes terms representing the interactions between the bosons. These interactions can be modeled by terms such as: Boson-boson interaction: Describes the attractive forces between pairs of nucleons, leading to collective motion. Single-particle excitations: Models the transition between different collective states.  3. Symmetry Groups: The IBM uses group theoretical methods to classify nuclear states. The two main symmetries in the IBM are: U(6) Symmetry: This is the fundamental symmetry group of the IBM, describing the full space of bosonic configurations. SU(3) Symmetry: For certain nuclei, the IBM can reduce to SU(3) symmetry, which describes the rotational behavior of deformed nuclei. This symmetry is often associated with the rotation of a deformed, ellipsoidal shape of the nucleus. </vt:lpstr>
      <vt:lpstr>4. Phases of Nuclear Collective Motion:  The IBM describes various phases of nuclear collective motion:  U(5) limit: This corresponds to spherical nuclei and represents a vibrational model where the nucleus undergoes collective vibrational excitations.  SU(3) limit: This corresponds to prolate or oblate deformed nuclei and represents a rotational model where the nucleus undergoes collective rotational motion.  O(6) limit: This corresponds to nuclei with soft shapes, where the transition between vibrational and rotational modes is more flexible. </vt:lpstr>
      <vt:lpstr>Interacting boson approximation</vt:lpstr>
      <vt:lpstr>Microscopy of IBM</vt:lpstr>
      <vt:lpstr>The interacting boson model</vt:lpstr>
      <vt:lpstr>U(6) algebra and symmetry</vt:lpstr>
      <vt:lpstr>The IBM Hamiltonian</vt:lpstr>
      <vt:lpstr>Dynamical symmetries of the IBM</vt:lpstr>
      <vt:lpstr>Dynamical symmetries of the IBM</vt:lpstr>
      <vt:lpstr>The solvable IBM Hamiltonians</vt:lpstr>
      <vt:lpstr>The U(5) vibrational limit</vt:lpstr>
      <vt:lpstr>The features of SU(5) limit:      [Iachello and Arima, (1987) and Iachello and Arima (1976)]  a) The triplet of 02+, 22+, 41+ states in neighbourhood of twice the energy of the first excited 2+ state (=E2g+). b) The quadrupole moment of the first excited state, denoted as Q(2g+)= 0. c) The energy ratio R42 (= E4g+ /E2g+)= 2.0   d) The γ-band exhibits a staggering pattern in its energy levels with states like 2γ+, (3γ+, 4γ+), (5γ+, 6γ+), and so on. In contrast, the tri-axial rotor with an asymmetry parameter (γ0) displays a different staggering pattern with states like (2γ+, 3γ+), (4γ+, 5γ+), and so on. e)Two nuclei that serve as excellent examples of SU(5) type nuclei are 64Zn and 76Se. </vt:lpstr>
      <vt:lpstr>The U(5) vibrational limit</vt:lpstr>
      <vt:lpstr>The SU(3) rotational limit</vt:lpstr>
      <vt:lpstr>The SU(3) rotational limit</vt:lpstr>
      <vt:lpstr> The features of the SU(3) limit:  [Iachello &amp; Arima (1987) and (1978)]   A) The energy ratio R42 = 10/3. B) The energy gap between the two neighbouring levels of the ground state rotational band and the β-vibrational band remains consistent. C) The energy levels of states with identical spin values (I) are equivalent for both the γ-vibrational and β-vibrational bands. This means that these γ- and β- bands exhibit degeneracy for the same spin states. D) There exist many bands with different properties: the ground state rotational (g-)band with Kπ =01+, the β-vibrational band with Kπ =02+, the γ-vibrational band with Kπ =21+, the β2-vibrational band with Kπ =03+, the βγ-vibrational band with Kπ =22+, +, the γγ-vibrational band with Kπ =41+, etc. E) The band mixing parameter Zγ, which relates to the B(E2) values between the γ-band and the g-band, has a value of zero. F) The ratio of B(E2; 0β+→2g+) / B (E2; 2γ+→0g+) = 1/6.  G) The ratio of B(E2; 2γ+→0g+) / B (E2; 2g+→0g+) = 0. </vt:lpstr>
      <vt:lpstr>The SO(6) -unstable limit</vt:lpstr>
      <vt:lpstr>The SO(6) -unstable limit</vt:lpstr>
      <vt:lpstr>In the O(6) limit, the nuclei exhibit the following characteristics:  A)The ground state (g-) band is denoted as |N, σ = N, τ, L = 2τ &gt;. B)The γ- band exhibits an energy level pattern that shows staggering, with states like 2γ+, (3γ+, 4γ+), (5γ+, 6γ+), and so on. In contrast, the tri-axial rotor with the asymmetry parameter (γ0) displays a different staggering pattern, with states like (2γ+, 3γ+), (4γ+, 5γ+), and so on. C)The β- band follows a sequence of 0+(τ=3) - 2+(τ=4) - 2+(τ=5) with significant energy gaps between these states. D)The 0β+ state is positioned at a lower energy level than the 3γ+ state. E)The operator E(2), represented by Q2(χ = 0), follows a selection rule: Δσ = 0, Δτ = ±1. Consequently, the 0β+ state tends to decay primarily to the 22+ state. F)  The 134Ba and 196Pt are the most notable instances of nuclei that adhere to the O(6) limiting type characteristics. G)The energy ratio R42 = 2.5.        [Iachello &amp; Arima (1987) and (1979)]</vt:lpstr>
      <vt:lpstr>Applications of IBM</vt:lpstr>
      <vt:lpstr>The Ratio R42</vt:lpstr>
      <vt:lpstr>Casten (2006)</vt:lpstr>
      <vt:lpstr>SYMMETRY TRIANGLE FOR NUCLEAR STRUCTURE.   (a) Showing the traditional paradigms at the vertices (along with mini-level schemes), and the two critical point symmetries, E(5) and X(5), at the termini of the phase-transitional region between spherical and deformed nuclei. Note that there are two systems for labelling these paradigms: the geometric language of vibrator, rotor, γ-soft, E(5), and X(5), which are solutions to the Bohr Hamiltonian, and symmetry-based labels from the IBA (U(5), SU(3) and O(6)). This distinction should be borne in mind and is the reason, for example, that E(5) and X(5) are shown in open circles, to distinguish them from the dynamical symmetries at the vertices. Also, even solutions such as U(5) and the vibrator, which appear in both algebraic and geometric approaches, although similar, are not identical.  (b) Extended triangle incorporating oblate shapes interpreted according to Landau theory. t represents a nuclear triple point. </vt:lpstr>
      <vt:lpstr>      The Interacting Boson Model and Calculations The two body effective Hamiltonian for a system of s- and d- bosons can be written as Eq.1:      </vt:lpstr>
      <vt:lpstr>The optimized values of these four boson- boson interaction parameters with E2SD (= α2) and E2DD (= √5β2) are the input for the FBEM programme (Scholten, 1979b). The E2 transition operator depends upon two parameters α2 and  β2 as given below:   T(E2) = α2 [d†  + s† ](2)  + β2[d† ](2)   where, α2 is called the boson effective charge, simply the scaling parameter and affecting the B(E2) values and  β2 accounts for nuclear shape transition.  The ratio E2DD/ E2SD =2.958 in the SU(3) limit and reduced to zero in the O(6) limit. The FBEM program (Scholten, 1979b) gives the B(E2) values and ratios.  ------------------------------------------- A. Arima and F. Iachello , Advances in Nuclear Physics, edited by J. W. Negela and E. Vogts (Plenum Press, New York), Vol. 13, 1984. F. Iachello and A. Arima, The Interacting Boson Model (Cambridge University Press, Cambridge), 1987. R. F. Casten, Nuclear Structure from a Simple Perspective, (Oxford University Press, New York) 1990.  O. Scholten, Programme PHINT, KVI internal report 63 (1979a). O. Scholten, Programme FBEM, KVI internal report 63 (1979b).   </vt:lpstr>
      <vt:lpstr>Old References:</vt:lpstr>
      <vt:lpstr>New References:</vt:lpstr>
      <vt:lpstr> Partial Energy level spectrum of N = 96-108Os in EXPT and IBM-1. [Gupta- Katoch -Sharma, NPA 1041 (2024) 122765] </vt:lpstr>
      <vt:lpstr>Variation of B(E2) ratios for Os [Gupta- Katoch -Sharma, NPA 1041 (2024) 122765]</vt:lpstr>
      <vt:lpstr>The B(E2; 2γ→2g/4g) vs. N. Fitted parameters (in keV). EPS=Ɛ, QQ=2k, ELL=k’, PAIR=k”/2. </vt:lpstr>
      <vt:lpstr>Thank you.</vt:lpstr>
    </vt:vector>
  </TitlesOfParts>
  <Company>Pieter Van Isacker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Pieter Van Isacker</dc:creator>
  <cp:lastModifiedBy>PROF. SATENDRA SHARMA</cp:lastModifiedBy>
  <cp:revision>173</cp:revision>
  <dcterms:created xsi:type="dcterms:W3CDTF">2006-10-22T08:59:57Z</dcterms:created>
  <dcterms:modified xsi:type="dcterms:W3CDTF">2025-04-14T09:33:02Z</dcterms:modified>
</cp:coreProperties>
</file>