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9" r:id="rId3"/>
    <p:sldId id="261" r:id="rId4"/>
    <p:sldId id="260" r:id="rId5"/>
    <p:sldId id="257" r:id="rId6"/>
    <p:sldId id="269" r:id="rId7"/>
    <p:sldId id="262" r:id="rId8"/>
    <p:sldId id="264" r:id="rId9"/>
    <p:sldId id="267" r:id="rId10"/>
    <p:sldId id="266" r:id="rId11"/>
    <p:sldId id="258" r:id="rId12"/>
    <p:sldId id="263"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73185"/>
  </p:normalViewPr>
  <p:slideViewPr>
    <p:cSldViewPr snapToGrid="0" snapToObjects="1">
      <p:cViewPr varScale="1">
        <p:scale>
          <a:sx n="108" d="100"/>
          <a:sy n="108" d="100"/>
        </p:scale>
        <p:origin x="25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90307-E673-9243-BFB7-D0FEB2DC52D7}" type="datetimeFigureOut">
              <a:rPr lang="en-US" smtClean="0"/>
              <a:t>11/16/20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78E072-24B1-364B-BD04-F4EA6C808705}" type="slidenum">
              <a:rPr lang="en-US" smtClean="0"/>
              <a:t>‹#›</a:t>
            </a:fld>
            <a:endParaRPr lang="en-US"/>
          </a:p>
        </p:txBody>
      </p:sp>
    </p:spTree>
    <p:extLst>
      <p:ext uri="{BB962C8B-B14F-4D97-AF65-F5344CB8AC3E}">
        <p14:creationId xmlns:p14="http://schemas.microsoft.com/office/powerpoint/2010/main" val="95507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present a short literature review of this paper published on nature, and as well what can we learn from it. This hopefully can help us generate some new ideas of our project</a:t>
            </a:r>
          </a:p>
        </p:txBody>
      </p:sp>
      <p:sp>
        <p:nvSpPr>
          <p:cNvPr id="4" name="Slide Number Placeholder 3"/>
          <p:cNvSpPr>
            <a:spLocks noGrp="1"/>
          </p:cNvSpPr>
          <p:nvPr>
            <p:ph type="sldNum" sz="quarter" idx="5"/>
          </p:nvPr>
        </p:nvSpPr>
        <p:spPr/>
        <p:txBody>
          <a:bodyPr/>
          <a:lstStyle/>
          <a:p>
            <a:fld id="{5C78E072-24B1-364B-BD04-F4EA6C808705}" type="slidenum">
              <a:rPr lang="en-US" smtClean="0"/>
              <a:t>1</a:t>
            </a:fld>
            <a:endParaRPr lang="en-US"/>
          </a:p>
        </p:txBody>
      </p:sp>
    </p:spTree>
    <p:extLst>
      <p:ext uri="{BB962C8B-B14F-4D97-AF65-F5344CB8AC3E}">
        <p14:creationId xmlns:p14="http://schemas.microsoft.com/office/powerpoint/2010/main" val="1117725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Reopening full-service restaurants has the largest predicted impact on infections, due to the large number of restaurants as well as their high visit densities and long dwell times</a:t>
            </a:r>
          </a:p>
        </p:txBody>
      </p:sp>
      <p:sp>
        <p:nvSpPr>
          <p:cNvPr id="4" name="Slide Number Placeholder 3"/>
          <p:cNvSpPr>
            <a:spLocks noGrp="1"/>
          </p:cNvSpPr>
          <p:nvPr>
            <p:ph type="sldNum" sz="quarter" idx="5"/>
          </p:nvPr>
        </p:nvSpPr>
        <p:spPr/>
        <p:txBody>
          <a:bodyPr/>
          <a:lstStyle/>
          <a:p>
            <a:fld id="{5C78E072-24B1-364B-BD04-F4EA6C808705}" type="slidenum">
              <a:rPr lang="en-US" smtClean="0"/>
              <a:t>10</a:t>
            </a:fld>
            <a:endParaRPr lang="en-US"/>
          </a:p>
        </p:txBody>
      </p:sp>
    </p:spTree>
    <p:extLst>
      <p:ext uri="{BB962C8B-B14F-4D97-AF65-F5344CB8AC3E}">
        <p14:creationId xmlns:p14="http://schemas.microsoft.com/office/powerpoint/2010/main" val="1594780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have data from census track</a:t>
            </a:r>
          </a:p>
          <a:p>
            <a:endParaRPr lang="en-US" dirty="0"/>
          </a:p>
          <a:p>
            <a:r>
              <a:rPr lang="en-US" dirty="0"/>
              <a:t>10% 20% 30% capacity control vs RL model that learns the level of reduction</a:t>
            </a:r>
          </a:p>
          <a:p>
            <a:endParaRPr lang="en-US" dirty="0"/>
          </a:p>
          <a:p>
            <a:r>
              <a:rPr lang="en-US" dirty="0"/>
              <a:t>Real data vs hypothetical data</a:t>
            </a:r>
          </a:p>
        </p:txBody>
      </p:sp>
      <p:sp>
        <p:nvSpPr>
          <p:cNvPr id="4" name="Slide Number Placeholder 3"/>
          <p:cNvSpPr>
            <a:spLocks noGrp="1"/>
          </p:cNvSpPr>
          <p:nvPr>
            <p:ph type="sldNum" sz="quarter" idx="5"/>
          </p:nvPr>
        </p:nvSpPr>
        <p:spPr/>
        <p:txBody>
          <a:bodyPr/>
          <a:lstStyle/>
          <a:p>
            <a:fld id="{5C78E072-24B1-364B-BD04-F4EA6C808705}" type="slidenum">
              <a:rPr lang="en-US" smtClean="0"/>
              <a:t>13</a:t>
            </a:fld>
            <a:endParaRPr lang="en-US"/>
          </a:p>
        </p:txBody>
      </p:sp>
    </p:spTree>
    <p:extLst>
      <p:ext uri="{BB962C8B-B14F-4D97-AF65-F5344CB8AC3E}">
        <p14:creationId xmlns:p14="http://schemas.microsoft.com/office/powerpoint/2010/main" val="414527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start with a quick summary of the key ideas. The first point is that among all locations, there are </a:t>
            </a:r>
            <a:r>
              <a:rPr lang="en-US" dirty="0" err="1"/>
              <a:t>superspreaders</a:t>
            </a:r>
            <a:r>
              <a:rPr lang="en-US" dirty="0"/>
              <a:t> that account for the majority of infections. The scale is roughly 20%-80%</a:t>
            </a:r>
          </a:p>
          <a:p>
            <a:endParaRPr lang="en-US" dirty="0"/>
          </a:p>
          <a:p>
            <a:r>
              <a:rPr lang="en-US" dirty="0"/>
              <a:t>They also concluded that restricting maximum occupancy at each location is better than uniformly reducing visit</a:t>
            </a:r>
          </a:p>
          <a:p>
            <a:endParaRPr lang="en-US" dirty="0"/>
          </a:p>
          <a:p>
            <a:r>
              <a:rPr lang="en-US" dirty="0"/>
              <a:t>The third point is .... The reason is that those groups usually have less decrease </a:t>
            </a:r>
            <a:r>
              <a:rPr lang="en-US"/>
              <a:t>in mobility, and the places they visit are often more crowded</a:t>
            </a:r>
            <a:endParaRPr lang="en-US" dirty="0"/>
          </a:p>
        </p:txBody>
      </p:sp>
      <p:sp>
        <p:nvSpPr>
          <p:cNvPr id="4" name="Slide Number Placeholder 3"/>
          <p:cNvSpPr>
            <a:spLocks noGrp="1"/>
          </p:cNvSpPr>
          <p:nvPr>
            <p:ph type="sldNum" sz="quarter" idx="5"/>
          </p:nvPr>
        </p:nvSpPr>
        <p:spPr/>
        <p:txBody>
          <a:bodyPr/>
          <a:lstStyle/>
          <a:p>
            <a:fld id="{5C78E072-24B1-364B-BD04-F4EA6C808705}" type="slidenum">
              <a:rPr lang="en-US" smtClean="0"/>
              <a:t>2</a:t>
            </a:fld>
            <a:endParaRPr lang="en-US"/>
          </a:p>
        </p:txBody>
      </p:sp>
    </p:spTree>
    <p:extLst>
      <p:ext uri="{BB962C8B-B14F-4D97-AF65-F5344CB8AC3E}">
        <p14:creationId xmlns:p14="http://schemas.microsoft.com/office/powerpoint/2010/main" val="281707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POIs are non-residential locations that people visit , such as restaurants, grocery stores, religious establishments and so on. </a:t>
            </a:r>
          </a:p>
          <a:p>
            <a:r>
              <a:rPr lang="en-US" dirty="0"/>
              <a:t>SEIR model can track the trajectory of both CBG and POI</a:t>
            </a:r>
          </a:p>
        </p:txBody>
      </p:sp>
      <p:sp>
        <p:nvSpPr>
          <p:cNvPr id="4" name="Slide Number Placeholder 3"/>
          <p:cNvSpPr>
            <a:spLocks noGrp="1"/>
          </p:cNvSpPr>
          <p:nvPr>
            <p:ph type="sldNum" sz="quarter" idx="5"/>
          </p:nvPr>
        </p:nvSpPr>
        <p:spPr/>
        <p:txBody>
          <a:bodyPr/>
          <a:lstStyle/>
          <a:p>
            <a:fld id="{5C78E072-24B1-364B-BD04-F4EA6C808705}" type="slidenum">
              <a:rPr lang="en-US" smtClean="0"/>
              <a:t>3</a:t>
            </a:fld>
            <a:endParaRPr lang="en-US"/>
          </a:p>
        </p:txBody>
      </p:sp>
    </p:spTree>
    <p:extLst>
      <p:ext uri="{BB962C8B-B14F-4D97-AF65-F5344CB8AC3E}">
        <p14:creationId xmlns:p14="http://schemas.microsoft.com/office/powerpoint/2010/main" val="2827992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US Census data, each CBG ci is labeled with its population </a:t>
            </a:r>
            <a:r>
              <a:rPr lang="en-US" dirty="0" err="1"/>
              <a:t>Nci</a:t>
            </a:r>
            <a:r>
              <a:rPr lang="en-US" dirty="0"/>
              <a:t> , income distribution, and racial and age demographics</a:t>
            </a:r>
          </a:p>
          <a:p>
            <a:r>
              <a:rPr lang="en-US" dirty="0"/>
              <a:t>North American Industry Classification System (NAICS) category (e.g., fitness center, full-service restaurant)</a:t>
            </a:r>
          </a:p>
          <a:p>
            <a:r>
              <a:rPr lang="en-US" dirty="0"/>
              <a:t>5-year ACS (2013–2017) to extract the median household income, proportion of white residents, and proportion of black residents of each CBG</a:t>
            </a:r>
          </a:p>
          <a:p>
            <a:r>
              <a:rPr lang="en-US" dirty="0"/>
              <a:t>For the total population of each CBG, we use the most recent one-year estimates (2018)</a:t>
            </a:r>
          </a:p>
          <a:p>
            <a:endParaRPr lang="en-US" dirty="0"/>
          </a:p>
        </p:txBody>
      </p:sp>
      <p:sp>
        <p:nvSpPr>
          <p:cNvPr id="4" name="Slide Number Placeholder 3"/>
          <p:cNvSpPr>
            <a:spLocks noGrp="1"/>
          </p:cNvSpPr>
          <p:nvPr>
            <p:ph type="sldNum" sz="quarter" idx="5"/>
          </p:nvPr>
        </p:nvSpPr>
        <p:spPr/>
        <p:txBody>
          <a:bodyPr/>
          <a:lstStyle/>
          <a:p>
            <a:fld id="{5C78E072-24B1-364B-BD04-F4EA6C808705}" type="slidenum">
              <a:rPr lang="en-US" smtClean="0"/>
              <a:t>4</a:t>
            </a:fld>
            <a:endParaRPr lang="en-US"/>
          </a:p>
        </p:txBody>
      </p:sp>
    </p:spTree>
    <p:extLst>
      <p:ext uri="{BB962C8B-B14F-4D97-AF65-F5344CB8AC3E}">
        <p14:creationId xmlns:p14="http://schemas.microsoft.com/office/powerpoint/2010/main" val="12906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infections occur at both pois and </a:t>
            </a:r>
            <a:r>
              <a:rPr lang="en-US" dirty="0" err="1"/>
              <a:t>cbgs</a:t>
            </a:r>
            <a:r>
              <a:rPr lang="en-US" dirty="0"/>
              <a:t>, with the mobility network governing how subpopulations from different CBGs interact as they visit POIs</a:t>
            </a:r>
          </a:p>
        </p:txBody>
      </p:sp>
      <p:sp>
        <p:nvSpPr>
          <p:cNvPr id="4" name="Slide Number Placeholder 3"/>
          <p:cNvSpPr>
            <a:spLocks noGrp="1"/>
          </p:cNvSpPr>
          <p:nvPr>
            <p:ph type="sldNum" sz="quarter" idx="5"/>
          </p:nvPr>
        </p:nvSpPr>
        <p:spPr/>
        <p:txBody>
          <a:bodyPr/>
          <a:lstStyle/>
          <a:p>
            <a:fld id="{5C78E072-24B1-364B-BD04-F4EA6C808705}" type="slidenum">
              <a:rPr lang="en-US" smtClean="0"/>
              <a:t>5</a:t>
            </a:fld>
            <a:endParaRPr lang="en-US"/>
          </a:p>
        </p:txBody>
      </p:sp>
    </p:spTree>
    <p:extLst>
      <p:ext uri="{BB962C8B-B14F-4D97-AF65-F5344CB8AC3E}">
        <p14:creationId xmlns:p14="http://schemas.microsoft.com/office/powerpoint/2010/main" val="340371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78E072-24B1-364B-BD04-F4EA6C808705}" type="slidenum">
              <a:rPr lang="en-US" smtClean="0"/>
              <a:t>6</a:t>
            </a:fld>
            <a:endParaRPr lang="en-US"/>
          </a:p>
        </p:txBody>
      </p:sp>
    </p:spTree>
    <p:extLst>
      <p:ext uri="{BB962C8B-B14F-4D97-AF65-F5344CB8AC3E}">
        <p14:creationId xmlns:p14="http://schemas.microsoft.com/office/powerpoint/2010/main" val="1806045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did some calibration and </a:t>
            </a:r>
            <a:r>
              <a:rPr lang="en-US" dirty="0" err="1"/>
              <a:t>predicton</a:t>
            </a:r>
            <a:r>
              <a:rPr lang="en-US" dirty="0"/>
              <a:t> to validate the models </a:t>
            </a:r>
          </a:p>
        </p:txBody>
      </p:sp>
      <p:sp>
        <p:nvSpPr>
          <p:cNvPr id="4" name="Slide Number Placeholder 3"/>
          <p:cNvSpPr>
            <a:spLocks noGrp="1"/>
          </p:cNvSpPr>
          <p:nvPr>
            <p:ph type="sldNum" sz="quarter" idx="5"/>
          </p:nvPr>
        </p:nvSpPr>
        <p:spPr/>
        <p:txBody>
          <a:bodyPr/>
          <a:lstStyle/>
          <a:p>
            <a:fld id="{5C78E072-24B1-364B-BD04-F4EA6C808705}" type="slidenum">
              <a:rPr lang="en-US" smtClean="0"/>
              <a:t>7</a:t>
            </a:fld>
            <a:endParaRPr lang="en-US"/>
          </a:p>
        </p:txBody>
      </p:sp>
    </p:spTree>
    <p:extLst>
      <p:ext uri="{BB962C8B-B14F-4D97-AF65-F5344CB8AC3E}">
        <p14:creationId xmlns:p14="http://schemas.microsoft.com/office/powerpoint/2010/main" val="152954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85% (95% CI, 83%–87%) </a:t>
            </a:r>
          </a:p>
          <a:p>
            <a:r>
              <a:rPr lang="en-US" dirty="0"/>
              <a:t>restaurants and fitness centers contributed less to predicted infections over time, likely due to lockdown orders closing these POIs, while grocery stores remained steady or even grew in their contribution, which concords with their status as essential businesses. </a:t>
            </a:r>
          </a:p>
          <a:p>
            <a:endParaRPr lang="en-US" dirty="0"/>
          </a:p>
          <a:p>
            <a:r>
              <a:rPr lang="en-US" dirty="0"/>
              <a:t>one can achieve a disproportionately large reduction in infections with a small reduction in visits. The trade off between infection and economic is not linear</a:t>
            </a:r>
          </a:p>
          <a:p>
            <a:endParaRPr lang="en-US" dirty="0"/>
          </a:p>
          <a:p>
            <a:r>
              <a:rPr lang="en-US" dirty="0"/>
              <a:t>reduced maximum occupancy takes advantage of the time-varying visit density within each POI, disproportionately reducing visits to the POI during the most risky high-density periods, but leaving visit counts unchanged during less risky periods. </a:t>
            </a:r>
          </a:p>
          <a:p>
            <a:endParaRPr lang="en-US" dirty="0"/>
          </a:p>
          <a:p>
            <a:r>
              <a:rPr lang="en-US" dirty="0"/>
              <a:t>These risks are summed over all POIs in the category, but the relative risks after normalizing by the number of POIs were broadly similar (ED Figure 5c). These categories were predicted to more be dangerous because, in the mobility data, their POIs tended to have higher visit densities and/or visitors stayed there longer </a:t>
            </a:r>
          </a:p>
          <a:p>
            <a:endParaRPr lang="en-US" dirty="0"/>
          </a:p>
          <a:p>
            <a:endParaRPr lang="en-US" dirty="0"/>
          </a:p>
        </p:txBody>
      </p:sp>
      <p:sp>
        <p:nvSpPr>
          <p:cNvPr id="4" name="Slide Number Placeholder 3"/>
          <p:cNvSpPr>
            <a:spLocks noGrp="1"/>
          </p:cNvSpPr>
          <p:nvPr>
            <p:ph type="sldNum" sz="quarter" idx="5"/>
          </p:nvPr>
        </p:nvSpPr>
        <p:spPr/>
        <p:txBody>
          <a:bodyPr/>
          <a:lstStyle/>
          <a:p>
            <a:fld id="{5C78E072-24B1-364B-BD04-F4EA6C808705}" type="slidenum">
              <a:rPr lang="en-US" smtClean="0"/>
              <a:t>8</a:t>
            </a:fld>
            <a:endParaRPr lang="en-US"/>
          </a:p>
        </p:txBody>
      </p:sp>
    </p:spTree>
    <p:extLst>
      <p:ext uri="{BB962C8B-B14F-4D97-AF65-F5344CB8AC3E}">
        <p14:creationId xmlns:p14="http://schemas.microsoft.com/office/powerpoint/2010/main" val="2868404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predicts that most infections at POIs occur at a small fraction of “super-spreader” POIs</a:t>
            </a:r>
          </a:p>
        </p:txBody>
      </p:sp>
      <p:sp>
        <p:nvSpPr>
          <p:cNvPr id="4" name="Slide Number Placeholder 3"/>
          <p:cNvSpPr>
            <a:spLocks noGrp="1"/>
          </p:cNvSpPr>
          <p:nvPr>
            <p:ph type="sldNum" sz="quarter" idx="5"/>
          </p:nvPr>
        </p:nvSpPr>
        <p:spPr/>
        <p:txBody>
          <a:bodyPr/>
          <a:lstStyle/>
          <a:p>
            <a:fld id="{5C78E072-24B1-364B-BD04-F4EA6C808705}" type="slidenum">
              <a:rPr lang="en-US" smtClean="0"/>
              <a:t>9</a:t>
            </a:fld>
            <a:endParaRPr lang="en-US"/>
          </a:p>
        </p:txBody>
      </p:sp>
    </p:spTree>
    <p:extLst>
      <p:ext uri="{BB962C8B-B14F-4D97-AF65-F5344CB8AC3E}">
        <p14:creationId xmlns:p14="http://schemas.microsoft.com/office/powerpoint/2010/main" val="245438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620D-47A6-0341-A31E-D95F747188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B31269-028E-9A4E-84CC-CAE65A7D4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682C9B-0F4A-B64F-925E-83CCB8FDC3A9}"/>
              </a:ext>
            </a:extLst>
          </p:cNvPr>
          <p:cNvSpPr>
            <a:spLocks noGrp="1"/>
          </p:cNvSpPr>
          <p:nvPr>
            <p:ph type="dt" sz="half" idx="10"/>
          </p:nvPr>
        </p:nvSpPr>
        <p:spPr/>
        <p:txBody>
          <a:bodyPr/>
          <a:lstStyle/>
          <a:p>
            <a:fld id="{5A9E227F-BF10-9448-BE48-B26CF2E5BF50}" type="datetimeFigureOut">
              <a:rPr lang="en-US" smtClean="0"/>
              <a:t>11/16/20</a:t>
            </a:fld>
            <a:endParaRPr lang="en-US"/>
          </a:p>
        </p:txBody>
      </p:sp>
      <p:sp>
        <p:nvSpPr>
          <p:cNvPr id="5" name="Footer Placeholder 4">
            <a:extLst>
              <a:ext uri="{FF2B5EF4-FFF2-40B4-BE49-F238E27FC236}">
                <a16:creationId xmlns:a16="http://schemas.microsoft.com/office/drawing/2014/main" id="{B80AB986-F57F-0F44-A976-82FC9473A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297F9-4858-2245-927D-B4B76EF4644D}"/>
              </a:ext>
            </a:extLst>
          </p:cNvPr>
          <p:cNvSpPr>
            <a:spLocks noGrp="1"/>
          </p:cNvSpPr>
          <p:nvPr>
            <p:ph type="sldNum" sz="quarter" idx="12"/>
          </p:nvPr>
        </p:nvSpPr>
        <p:spPr/>
        <p:txBody>
          <a:bodyPr/>
          <a:lstStyle/>
          <a:p>
            <a:fld id="{D96231A9-D5AA-654D-889D-CE3D63BA21E2}" type="slidenum">
              <a:rPr lang="en-US" smtClean="0"/>
              <a:t>‹#›</a:t>
            </a:fld>
            <a:endParaRPr lang="en-US"/>
          </a:p>
        </p:txBody>
      </p:sp>
    </p:spTree>
    <p:extLst>
      <p:ext uri="{BB962C8B-B14F-4D97-AF65-F5344CB8AC3E}">
        <p14:creationId xmlns:p14="http://schemas.microsoft.com/office/powerpoint/2010/main" val="261730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351F-B3FB-3E4A-A8E9-7D42FD7BB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CBD560-5F3E-6C40-A105-8EE11B149D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CA47C-9357-0D4A-BE72-F38D00059B7F}"/>
              </a:ext>
            </a:extLst>
          </p:cNvPr>
          <p:cNvSpPr>
            <a:spLocks noGrp="1"/>
          </p:cNvSpPr>
          <p:nvPr>
            <p:ph type="dt" sz="half" idx="10"/>
          </p:nvPr>
        </p:nvSpPr>
        <p:spPr/>
        <p:txBody>
          <a:bodyPr/>
          <a:lstStyle/>
          <a:p>
            <a:fld id="{5A9E227F-BF10-9448-BE48-B26CF2E5BF50}" type="datetimeFigureOut">
              <a:rPr lang="en-US" smtClean="0"/>
              <a:t>11/16/20</a:t>
            </a:fld>
            <a:endParaRPr lang="en-US"/>
          </a:p>
        </p:txBody>
      </p:sp>
      <p:sp>
        <p:nvSpPr>
          <p:cNvPr id="5" name="Footer Placeholder 4">
            <a:extLst>
              <a:ext uri="{FF2B5EF4-FFF2-40B4-BE49-F238E27FC236}">
                <a16:creationId xmlns:a16="http://schemas.microsoft.com/office/drawing/2014/main" id="{C8C64D91-9FBD-D347-A353-6FD6E323B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4025B-20D7-AF48-BF00-EEA701F09C89}"/>
              </a:ext>
            </a:extLst>
          </p:cNvPr>
          <p:cNvSpPr>
            <a:spLocks noGrp="1"/>
          </p:cNvSpPr>
          <p:nvPr>
            <p:ph type="sldNum" sz="quarter" idx="12"/>
          </p:nvPr>
        </p:nvSpPr>
        <p:spPr/>
        <p:txBody>
          <a:bodyPr/>
          <a:lstStyle/>
          <a:p>
            <a:fld id="{D96231A9-D5AA-654D-889D-CE3D63BA21E2}" type="slidenum">
              <a:rPr lang="en-US" smtClean="0"/>
              <a:t>‹#›</a:t>
            </a:fld>
            <a:endParaRPr lang="en-US"/>
          </a:p>
        </p:txBody>
      </p:sp>
    </p:spTree>
    <p:extLst>
      <p:ext uri="{BB962C8B-B14F-4D97-AF65-F5344CB8AC3E}">
        <p14:creationId xmlns:p14="http://schemas.microsoft.com/office/powerpoint/2010/main" val="272885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F31E0-8F2E-384A-AFDF-7633F0279F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FD2133-FAF5-C046-9D22-5AC1F63763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EEC08-4B0D-334E-94CD-FE8F71833438}"/>
              </a:ext>
            </a:extLst>
          </p:cNvPr>
          <p:cNvSpPr>
            <a:spLocks noGrp="1"/>
          </p:cNvSpPr>
          <p:nvPr>
            <p:ph type="dt" sz="half" idx="10"/>
          </p:nvPr>
        </p:nvSpPr>
        <p:spPr/>
        <p:txBody>
          <a:bodyPr/>
          <a:lstStyle/>
          <a:p>
            <a:fld id="{5A9E227F-BF10-9448-BE48-B26CF2E5BF50}" type="datetimeFigureOut">
              <a:rPr lang="en-US" smtClean="0"/>
              <a:t>11/16/20</a:t>
            </a:fld>
            <a:endParaRPr lang="en-US"/>
          </a:p>
        </p:txBody>
      </p:sp>
      <p:sp>
        <p:nvSpPr>
          <p:cNvPr id="5" name="Footer Placeholder 4">
            <a:extLst>
              <a:ext uri="{FF2B5EF4-FFF2-40B4-BE49-F238E27FC236}">
                <a16:creationId xmlns:a16="http://schemas.microsoft.com/office/drawing/2014/main" id="{F5692C36-0003-1840-B207-3E935629A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AD64D-38C9-464B-81C2-051D5AFCD18D}"/>
              </a:ext>
            </a:extLst>
          </p:cNvPr>
          <p:cNvSpPr>
            <a:spLocks noGrp="1"/>
          </p:cNvSpPr>
          <p:nvPr>
            <p:ph type="sldNum" sz="quarter" idx="12"/>
          </p:nvPr>
        </p:nvSpPr>
        <p:spPr/>
        <p:txBody>
          <a:bodyPr/>
          <a:lstStyle/>
          <a:p>
            <a:fld id="{D96231A9-D5AA-654D-889D-CE3D63BA21E2}" type="slidenum">
              <a:rPr lang="en-US" smtClean="0"/>
              <a:t>‹#›</a:t>
            </a:fld>
            <a:endParaRPr lang="en-US"/>
          </a:p>
        </p:txBody>
      </p:sp>
    </p:spTree>
    <p:extLst>
      <p:ext uri="{BB962C8B-B14F-4D97-AF65-F5344CB8AC3E}">
        <p14:creationId xmlns:p14="http://schemas.microsoft.com/office/powerpoint/2010/main" val="426161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5DA7-33E9-0E49-B06F-00FBCB447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1A9DB7-8FB0-7E43-80E0-14260431A0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E437B-26DF-3A48-9BB3-91060902C0F8}"/>
              </a:ext>
            </a:extLst>
          </p:cNvPr>
          <p:cNvSpPr>
            <a:spLocks noGrp="1"/>
          </p:cNvSpPr>
          <p:nvPr>
            <p:ph type="dt" sz="half" idx="10"/>
          </p:nvPr>
        </p:nvSpPr>
        <p:spPr/>
        <p:txBody>
          <a:bodyPr/>
          <a:lstStyle/>
          <a:p>
            <a:fld id="{5A9E227F-BF10-9448-BE48-B26CF2E5BF50}" type="datetimeFigureOut">
              <a:rPr lang="en-US" smtClean="0"/>
              <a:t>11/16/20</a:t>
            </a:fld>
            <a:endParaRPr lang="en-US"/>
          </a:p>
        </p:txBody>
      </p:sp>
      <p:sp>
        <p:nvSpPr>
          <p:cNvPr id="5" name="Footer Placeholder 4">
            <a:extLst>
              <a:ext uri="{FF2B5EF4-FFF2-40B4-BE49-F238E27FC236}">
                <a16:creationId xmlns:a16="http://schemas.microsoft.com/office/drawing/2014/main" id="{DA48EF38-D689-1E4A-B0AD-808323986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B9675-F2FC-F044-A14D-9D84AEF69AE4}"/>
              </a:ext>
            </a:extLst>
          </p:cNvPr>
          <p:cNvSpPr>
            <a:spLocks noGrp="1"/>
          </p:cNvSpPr>
          <p:nvPr>
            <p:ph type="sldNum" sz="quarter" idx="12"/>
          </p:nvPr>
        </p:nvSpPr>
        <p:spPr/>
        <p:txBody>
          <a:bodyPr/>
          <a:lstStyle/>
          <a:p>
            <a:fld id="{D96231A9-D5AA-654D-889D-CE3D63BA21E2}" type="slidenum">
              <a:rPr lang="en-US" smtClean="0"/>
              <a:t>‹#›</a:t>
            </a:fld>
            <a:endParaRPr lang="en-US"/>
          </a:p>
        </p:txBody>
      </p:sp>
    </p:spTree>
    <p:extLst>
      <p:ext uri="{BB962C8B-B14F-4D97-AF65-F5344CB8AC3E}">
        <p14:creationId xmlns:p14="http://schemas.microsoft.com/office/powerpoint/2010/main" val="356168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4AD7-7E6F-6F41-87EE-8CB6C210CC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5ED09B-9636-2247-A60F-99F12973FC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55C2A4-F772-8247-B526-89EC9A74176F}"/>
              </a:ext>
            </a:extLst>
          </p:cNvPr>
          <p:cNvSpPr>
            <a:spLocks noGrp="1"/>
          </p:cNvSpPr>
          <p:nvPr>
            <p:ph type="dt" sz="half" idx="10"/>
          </p:nvPr>
        </p:nvSpPr>
        <p:spPr/>
        <p:txBody>
          <a:bodyPr/>
          <a:lstStyle/>
          <a:p>
            <a:fld id="{5A9E227F-BF10-9448-BE48-B26CF2E5BF50}" type="datetimeFigureOut">
              <a:rPr lang="en-US" smtClean="0"/>
              <a:t>11/16/20</a:t>
            </a:fld>
            <a:endParaRPr lang="en-US"/>
          </a:p>
        </p:txBody>
      </p:sp>
      <p:sp>
        <p:nvSpPr>
          <p:cNvPr id="5" name="Footer Placeholder 4">
            <a:extLst>
              <a:ext uri="{FF2B5EF4-FFF2-40B4-BE49-F238E27FC236}">
                <a16:creationId xmlns:a16="http://schemas.microsoft.com/office/drawing/2014/main" id="{466F0F2F-4EBA-D440-B8FB-EC461011A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9DEA4-AA47-0848-BE1D-343C34FC31C5}"/>
              </a:ext>
            </a:extLst>
          </p:cNvPr>
          <p:cNvSpPr>
            <a:spLocks noGrp="1"/>
          </p:cNvSpPr>
          <p:nvPr>
            <p:ph type="sldNum" sz="quarter" idx="12"/>
          </p:nvPr>
        </p:nvSpPr>
        <p:spPr/>
        <p:txBody>
          <a:bodyPr/>
          <a:lstStyle/>
          <a:p>
            <a:fld id="{D96231A9-D5AA-654D-889D-CE3D63BA21E2}" type="slidenum">
              <a:rPr lang="en-US" smtClean="0"/>
              <a:t>‹#›</a:t>
            </a:fld>
            <a:endParaRPr lang="en-US"/>
          </a:p>
        </p:txBody>
      </p:sp>
    </p:spTree>
    <p:extLst>
      <p:ext uri="{BB962C8B-B14F-4D97-AF65-F5344CB8AC3E}">
        <p14:creationId xmlns:p14="http://schemas.microsoft.com/office/powerpoint/2010/main" val="175253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1622-4A15-AE46-AF8B-C2E1712CB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8BDF0-AE52-7645-8A36-9C11B641CE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51CF6C-620A-5742-9A67-A3B73CA457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1916D3-A1EF-A544-9142-1B35632995C3}"/>
              </a:ext>
            </a:extLst>
          </p:cNvPr>
          <p:cNvSpPr>
            <a:spLocks noGrp="1"/>
          </p:cNvSpPr>
          <p:nvPr>
            <p:ph type="dt" sz="half" idx="10"/>
          </p:nvPr>
        </p:nvSpPr>
        <p:spPr/>
        <p:txBody>
          <a:bodyPr/>
          <a:lstStyle/>
          <a:p>
            <a:fld id="{5A9E227F-BF10-9448-BE48-B26CF2E5BF50}" type="datetimeFigureOut">
              <a:rPr lang="en-US" smtClean="0"/>
              <a:t>11/16/20</a:t>
            </a:fld>
            <a:endParaRPr lang="en-US"/>
          </a:p>
        </p:txBody>
      </p:sp>
      <p:sp>
        <p:nvSpPr>
          <p:cNvPr id="6" name="Footer Placeholder 5">
            <a:extLst>
              <a:ext uri="{FF2B5EF4-FFF2-40B4-BE49-F238E27FC236}">
                <a16:creationId xmlns:a16="http://schemas.microsoft.com/office/drawing/2014/main" id="{49440EFF-A59D-CF4B-9E03-B6E5B7DFE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C9887-D80E-5149-9B95-7381C733292A}"/>
              </a:ext>
            </a:extLst>
          </p:cNvPr>
          <p:cNvSpPr>
            <a:spLocks noGrp="1"/>
          </p:cNvSpPr>
          <p:nvPr>
            <p:ph type="sldNum" sz="quarter" idx="12"/>
          </p:nvPr>
        </p:nvSpPr>
        <p:spPr/>
        <p:txBody>
          <a:bodyPr/>
          <a:lstStyle/>
          <a:p>
            <a:fld id="{D96231A9-D5AA-654D-889D-CE3D63BA21E2}" type="slidenum">
              <a:rPr lang="en-US" smtClean="0"/>
              <a:t>‹#›</a:t>
            </a:fld>
            <a:endParaRPr lang="en-US"/>
          </a:p>
        </p:txBody>
      </p:sp>
    </p:spTree>
    <p:extLst>
      <p:ext uri="{BB962C8B-B14F-4D97-AF65-F5344CB8AC3E}">
        <p14:creationId xmlns:p14="http://schemas.microsoft.com/office/powerpoint/2010/main" val="303934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4198-C008-2747-B4F2-67D842C2BB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5CEA5-B4C5-7543-894D-F513ED0994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84F578-A0F2-1D43-8FAB-4C8AD2B403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FAF98A-143B-DC4B-A54E-DB2C5FBBC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883F5D-7312-B440-A99A-9B58F85480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2F89D9-DA08-E947-B027-1AB12B287A2E}"/>
              </a:ext>
            </a:extLst>
          </p:cNvPr>
          <p:cNvSpPr>
            <a:spLocks noGrp="1"/>
          </p:cNvSpPr>
          <p:nvPr>
            <p:ph type="dt" sz="half" idx="10"/>
          </p:nvPr>
        </p:nvSpPr>
        <p:spPr/>
        <p:txBody>
          <a:bodyPr/>
          <a:lstStyle/>
          <a:p>
            <a:fld id="{5A9E227F-BF10-9448-BE48-B26CF2E5BF50}" type="datetimeFigureOut">
              <a:rPr lang="en-US" smtClean="0"/>
              <a:t>11/16/20</a:t>
            </a:fld>
            <a:endParaRPr lang="en-US"/>
          </a:p>
        </p:txBody>
      </p:sp>
      <p:sp>
        <p:nvSpPr>
          <p:cNvPr id="8" name="Footer Placeholder 7">
            <a:extLst>
              <a:ext uri="{FF2B5EF4-FFF2-40B4-BE49-F238E27FC236}">
                <a16:creationId xmlns:a16="http://schemas.microsoft.com/office/drawing/2014/main" id="{77351063-ED08-9D41-8BA2-52B7561117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D50635-15A6-A64E-BEEE-B48193644FE8}"/>
              </a:ext>
            </a:extLst>
          </p:cNvPr>
          <p:cNvSpPr>
            <a:spLocks noGrp="1"/>
          </p:cNvSpPr>
          <p:nvPr>
            <p:ph type="sldNum" sz="quarter" idx="12"/>
          </p:nvPr>
        </p:nvSpPr>
        <p:spPr/>
        <p:txBody>
          <a:bodyPr/>
          <a:lstStyle/>
          <a:p>
            <a:fld id="{D96231A9-D5AA-654D-889D-CE3D63BA21E2}" type="slidenum">
              <a:rPr lang="en-US" smtClean="0"/>
              <a:t>‹#›</a:t>
            </a:fld>
            <a:endParaRPr lang="en-US"/>
          </a:p>
        </p:txBody>
      </p:sp>
    </p:spTree>
    <p:extLst>
      <p:ext uri="{BB962C8B-B14F-4D97-AF65-F5344CB8AC3E}">
        <p14:creationId xmlns:p14="http://schemas.microsoft.com/office/powerpoint/2010/main" val="18448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0206-0581-0342-8047-48C27AB6A2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EB5754-6A4E-024D-8164-E30811652A5A}"/>
              </a:ext>
            </a:extLst>
          </p:cNvPr>
          <p:cNvSpPr>
            <a:spLocks noGrp="1"/>
          </p:cNvSpPr>
          <p:nvPr>
            <p:ph type="dt" sz="half" idx="10"/>
          </p:nvPr>
        </p:nvSpPr>
        <p:spPr/>
        <p:txBody>
          <a:bodyPr/>
          <a:lstStyle/>
          <a:p>
            <a:fld id="{5A9E227F-BF10-9448-BE48-B26CF2E5BF50}" type="datetimeFigureOut">
              <a:rPr lang="en-US" smtClean="0"/>
              <a:t>11/16/20</a:t>
            </a:fld>
            <a:endParaRPr lang="en-US"/>
          </a:p>
        </p:txBody>
      </p:sp>
      <p:sp>
        <p:nvSpPr>
          <p:cNvPr id="4" name="Footer Placeholder 3">
            <a:extLst>
              <a:ext uri="{FF2B5EF4-FFF2-40B4-BE49-F238E27FC236}">
                <a16:creationId xmlns:a16="http://schemas.microsoft.com/office/drawing/2014/main" id="{1287722C-9EE5-CE44-8BCE-78506E9ACA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2254C-25A2-D549-8BF2-0A72629A52AC}"/>
              </a:ext>
            </a:extLst>
          </p:cNvPr>
          <p:cNvSpPr>
            <a:spLocks noGrp="1"/>
          </p:cNvSpPr>
          <p:nvPr>
            <p:ph type="sldNum" sz="quarter" idx="12"/>
          </p:nvPr>
        </p:nvSpPr>
        <p:spPr/>
        <p:txBody>
          <a:bodyPr/>
          <a:lstStyle/>
          <a:p>
            <a:fld id="{D96231A9-D5AA-654D-889D-CE3D63BA21E2}" type="slidenum">
              <a:rPr lang="en-US" smtClean="0"/>
              <a:t>‹#›</a:t>
            </a:fld>
            <a:endParaRPr lang="en-US"/>
          </a:p>
        </p:txBody>
      </p:sp>
    </p:spTree>
    <p:extLst>
      <p:ext uri="{BB962C8B-B14F-4D97-AF65-F5344CB8AC3E}">
        <p14:creationId xmlns:p14="http://schemas.microsoft.com/office/powerpoint/2010/main" val="322779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8BC60-D717-1B43-9AC4-AE3476E7C181}"/>
              </a:ext>
            </a:extLst>
          </p:cNvPr>
          <p:cNvSpPr>
            <a:spLocks noGrp="1"/>
          </p:cNvSpPr>
          <p:nvPr>
            <p:ph type="dt" sz="half" idx="10"/>
          </p:nvPr>
        </p:nvSpPr>
        <p:spPr/>
        <p:txBody>
          <a:bodyPr/>
          <a:lstStyle/>
          <a:p>
            <a:fld id="{5A9E227F-BF10-9448-BE48-B26CF2E5BF50}" type="datetimeFigureOut">
              <a:rPr lang="en-US" smtClean="0"/>
              <a:t>11/16/20</a:t>
            </a:fld>
            <a:endParaRPr lang="en-US"/>
          </a:p>
        </p:txBody>
      </p:sp>
      <p:sp>
        <p:nvSpPr>
          <p:cNvPr id="3" name="Footer Placeholder 2">
            <a:extLst>
              <a:ext uri="{FF2B5EF4-FFF2-40B4-BE49-F238E27FC236}">
                <a16:creationId xmlns:a16="http://schemas.microsoft.com/office/drawing/2014/main" id="{855792D7-5ED0-BA40-8113-8D84955FF9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987AC9-D2B1-2041-AA87-F939790B59BF}"/>
              </a:ext>
            </a:extLst>
          </p:cNvPr>
          <p:cNvSpPr>
            <a:spLocks noGrp="1"/>
          </p:cNvSpPr>
          <p:nvPr>
            <p:ph type="sldNum" sz="quarter" idx="12"/>
          </p:nvPr>
        </p:nvSpPr>
        <p:spPr/>
        <p:txBody>
          <a:bodyPr/>
          <a:lstStyle/>
          <a:p>
            <a:fld id="{D96231A9-D5AA-654D-889D-CE3D63BA21E2}" type="slidenum">
              <a:rPr lang="en-US" smtClean="0"/>
              <a:t>‹#›</a:t>
            </a:fld>
            <a:endParaRPr lang="en-US"/>
          </a:p>
        </p:txBody>
      </p:sp>
    </p:spTree>
    <p:extLst>
      <p:ext uri="{BB962C8B-B14F-4D97-AF65-F5344CB8AC3E}">
        <p14:creationId xmlns:p14="http://schemas.microsoft.com/office/powerpoint/2010/main" val="144192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F2AA-B99C-2E40-82AE-159C211BA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FA9B45-1420-214A-A09F-285A687C45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E41385-1DE1-0046-9780-CAE3A42B4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60766-A599-6E4D-802F-E45436BFD8CF}"/>
              </a:ext>
            </a:extLst>
          </p:cNvPr>
          <p:cNvSpPr>
            <a:spLocks noGrp="1"/>
          </p:cNvSpPr>
          <p:nvPr>
            <p:ph type="dt" sz="half" idx="10"/>
          </p:nvPr>
        </p:nvSpPr>
        <p:spPr/>
        <p:txBody>
          <a:bodyPr/>
          <a:lstStyle/>
          <a:p>
            <a:fld id="{5A9E227F-BF10-9448-BE48-B26CF2E5BF50}" type="datetimeFigureOut">
              <a:rPr lang="en-US" smtClean="0"/>
              <a:t>11/16/20</a:t>
            </a:fld>
            <a:endParaRPr lang="en-US"/>
          </a:p>
        </p:txBody>
      </p:sp>
      <p:sp>
        <p:nvSpPr>
          <p:cNvPr id="6" name="Footer Placeholder 5">
            <a:extLst>
              <a:ext uri="{FF2B5EF4-FFF2-40B4-BE49-F238E27FC236}">
                <a16:creationId xmlns:a16="http://schemas.microsoft.com/office/drawing/2014/main" id="{8A26CC44-0629-0E47-862F-1BE9A8860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FB4D03-FF16-CC41-9B18-1D92B18AEA38}"/>
              </a:ext>
            </a:extLst>
          </p:cNvPr>
          <p:cNvSpPr>
            <a:spLocks noGrp="1"/>
          </p:cNvSpPr>
          <p:nvPr>
            <p:ph type="sldNum" sz="quarter" idx="12"/>
          </p:nvPr>
        </p:nvSpPr>
        <p:spPr/>
        <p:txBody>
          <a:bodyPr/>
          <a:lstStyle/>
          <a:p>
            <a:fld id="{D96231A9-D5AA-654D-889D-CE3D63BA21E2}" type="slidenum">
              <a:rPr lang="en-US" smtClean="0"/>
              <a:t>‹#›</a:t>
            </a:fld>
            <a:endParaRPr lang="en-US"/>
          </a:p>
        </p:txBody>
      </p:sp>
    </p:spTree>
    <p:extLst>
      <p:ext uri="{BB962C8B-B14F-4D97-AF65-F5344CB8AC3E}">
        <p14:creationId xmlns:p14="http://schemas.microsoft.com/office/powerpoint/2010/main" val="88418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4490-CEF0-DF4A-8F14-D8F88A465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D35404-C9E3-9C4E-8E33-9C8A5DB0EB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7A438C-9D6D-D244-BBC9-C65DB8A02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C056B-95AD-B546-A44A-A9DF25F7E909}"/>
              </a:ext>
            </a:extLst>
          </p:cNvPr>
          <p:cNvSpPr>
            <a:spLocks noGrp="1"/>
          </p:cNvSpPr>
          <p:nvPr>
            <p:ph type="dt" sz="half" idx="10"/>
          </p:nvPr>
        </p:nvSpPr>
        <p:spPr/>
        <p:txBody>
          <a:bodyPr/>
          <a:lstStyle/>
          <a:p>
            <a:fld id="{5A9E227F-BF10-9448-BE48-B26CF2E5BF50}" type="datetimeFigureOut">
              <a:rPr lang="en-US" smtClean="0"/>
              <a:t>11/16/20</a:t>
            </a:fld>
            <a:endParaRPr lang="en-US"/>
          </a:p>
        </p:txBody>
      </p:sp>
      <p:sp>
        <p:nvSpPr>
          <p:cNvPr id="6" name="Footer Placeholder 5">
            <a:extLst>
              <a:ext uri="{FF2B5EF4-FFF2-40B4-BE49-F238E27FC236}">
                <a16:creationId xmlns:a16="http://schemas.microsoft.com/office/drawing/2014/main" id="{9E4913A7-249C-CD48-B7EA-57F8200F7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A298B-79FB-1A45-B523-8684B1E2FA20}"/>
              </a:ext>
            </a:extLst>
          </p:cNvPr>
          <p:cNvSpPr>
            <a:spLocks noGrp="1"/>
          </p:cNvSpPr>
          <p:nvPr>
            <p:ph type="sldNum" sz="quarter" idx="12"/>
          </p:nvPr>
        </p:nvSpPr>
        <p:spPr/>
        <p:txBody>
          <a:bodyPr/>
          <a:lstStyle/>
          <a:p>
            <a:fld id="{D96231A9-D5AA-654D-889D-CE3D63BA21E2}" type="slidenum">
              <a:rPr lang="en-US" smtClean="0"/>
              <a:t>‹#›</a:t>
            </a:fld>
            <a:endParaRPr lang="en-US"/>
          </a:p>
        </p:txBody>
      </p:sp>
    </p:spTree>
    <p:extLst>
      <p:ext uri="{BB962C8B-B14F-4D97-AF65-F5344CB8AC3E}">
        <p14:creationId xmlns:p14="http://schemas.microsoft.com/office/powerpoint/2010/main" val="239997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49AA1-BB18-E742-843A-D61874DFA8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43C6F3-6ABE-E742-B23F-D904345C4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66941-30F4-BB46-8A3B-B72E8F7F6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E227F-BF10-9448-BE48-B26CF2E5BF50}" type="datetimeFigureOut">
              <a:rPr lang="en-US" smtClean="0"/>
              <a:t>11/16/20</a:t>
            </a:fld>
            <a:endParaRPr lang="en-US"/>
          </a:p>
        </p:txBody>
      </p:sp>
      <p:sp>
        <p:nvSpPr>
          <p:cNvPr id="5" name="Footer Placeholder 4">
            <a:extLst>
              <a:ext uri="{FF2B5EF4-FFF2-40B4-BE49-F238E27FC236}">
                <a16:creationId xmlns:a16="http://schemas.microsoft.com/office/drawing/2014/main" id="{E25316B8-33C6-754A-9BF9-72E748690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5EDE93-07E0-0A44-9B31-193DADA05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231A9-D5AA-654D-889D-CE3D63BA21E2}" type="slidenum">
              <a:rPr lang="en-US" smtClean="0"/>
              <a:t>‹#›</a:t>
            </a:fld>
            <a:endParaRPr lang="en-US"/>
          </a:p>
        </p:txBody>
      </p:sp>
    </p:spTree>
    <p:extLst>
      <p:ext uri="{BB962C8B-B14F-4D97-AF65-F5344CB8AC3E}">
        <p14:creationId xmlns:p14="http://schemas.microsoft.com/office/powerpoint/2010/main" val="1005607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7354BD-4F9F-F74D-8D51-7545F78E36D3}"/>
              </a:ext>
            </a:extLst>
          </p:cNvPr>
          <p:cNvSpPr>
            <a:spLocks noGrp="1"/>
          </p:cNvSpPr>
          <p:nvPr>
            <p:ph type="ctrTitle"/>
          </p:nvPr>
        </p:nvSpPr>
        <p:spPr/>
        <p:txBody>
          <a:bodyPr>
            <a:normAutofit fontScale="90000"/>
          </a:bodyPr>
          <a:lstStyle/>
          <a:p>
            <a:r>
              <a:rPr lang="en-US" dirty="0">
                <a:latin typeface="Arial" panose="020B0604020202020204" pitchFamily="34" charset="0"/>
                <a:cs typeface="Arial" panose="020B0604020202020204" pitchFamily="34" charset="0"/>
              </a:rPr>
              <a:t>Mobility network models of COVID-19 explain inequities and inform reopening</a:t>
            </a:r>
          </a:p>
        </p:txBody>
      </p:sp>
      <p:sp>
        <p:nvSpPr>
          <p:cNvPr id="5" name="Subtitle 4">
            <a:extLst>
              <a:ext uri="{FF2B5EF4-FFF2-40B4-BE49-F238E27FC236}">
                <a16:creationId xmlns:a16="http://schemas.microsoft.com/office/drawing/2014/main" id="{4B5EE786-C70A-7148-8677-F55FC8E3C97F}"/>
              </a:ext>
            </a:extLst>
          </p:cNvPr>
          <p:cNvSpPr>
            <a:spLocks noGrp="1"/>
          </p:cNvSpPr>
          <p:nvPr>
            <p:ph type="subTitle" idx="1"/>
          </p:nvPr>
        </p:nvSpPr>
        <p:spPr/>
        <p:txBody>
          <a:bodyPr/>
          <a:lstStyle/>
          <a:p>
            <a:endParaRPr lang="en-US" dirty="0"/>
          </a:p>
          <a:p>
            <a:r>
              <a:rPr lang="en-US" dirty="0"/>
              <a:t>A literature review and what can we learn from it</a:t>
            </a:r>
          </a:p>
        </p:txBody>
      </p:sp>
    </p:spTree>
    <p:extLst>
      <p:ext uri="{BB962C8B-B14F-4D97-AF65-F5344CB8AC3E}">
        <p14:creationId xmlns:p14="http://schemas.microsoft.com/office/powerpoint/2010/main" val="2417555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10F5AC-D64D-5549-B48E-E15634F38FA5}"/>
              </a:ext>
            </a:extLst>
          </p:cNvPr>
          <p:cNvPicPr>
            <a:picLocks noChangeAspect="1"/>
          </p:cNvPicPr>
          <p:nvPr/>
        </p:nvPicPr>
        <p:blipFill>
          <a:blip r:embed="rId3"/>
          <a:stretch>
            <a:fillRect/>
          </a:stretch>
        </p:blipFill>
        <p:spPr>
          <a:xfrm>
            <a:off x="1406451" y="379309"/>
            <a:ext cx="9379098" cy="6099382"/>
          </a:xfrm>
          <a:prstGeom prst="rect">
            <a:avLst/>
          </a:prstGeom>
        </p:spPr>
      </p:pic>
    </p:spTree>
    <p:extLst>
      <p:ext uri="{BB962C8B-B14F-4D97-AF65-F5344CB8AC3E}">
        <p14:creationId xmlns:p14="http://schemas.microsoft.com/office/powerpoint/2010/main" val="349009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76B3DF-0F4B-4D46-ADA9-BE6F591A5012}"/>
              </a:ext>
            </a:extLst>
          </p:cNvPr>
          <p:cNvSpPr>
            <a:spLocks noGrp="1"/>
          </p:cNvSpPr>
          <p:nvPr>
            <p:ph type="title"/>
          </p:nvPr>
        </p:nvSpPr>
        <p:spPr/>
        <p:txBody>
          <a:bodyPr/>
          <a:lstStyle/>
          <a:p>
            <a:r>
              <a:rPr lang="en-US" dirty="0"/>
              <a:t>Findings cont.</a:t>
            </a:r>
          </a:p>
        </p:txBody>
      </p:sp>
      <p:sp>
        <p:nvSpPr>
          <p:cNvPr id="4" name="Content Placeholder 3">
            <a:extLst>
              <a:ext uri="{FF2B5EF4-FFF2-40B4-BE49-F238E27FC236}">
                <a16:creationId xmlns:a16="http://schemas.microsoft.com/office/drawing/2014/main" id="{AF08253A-BA05-D548-997B-2FB806D0A125}"/>
              </a:ext>
            </a:extLst>
          </p:cNvPr>
          <p:cNvSpPr>
            <a:spLocks noGrp="1"/>
          </p:cNvSpPr>
          <p:nvPr>
            <p:ph idx="1"/>
          </p:nvPr>
        </p:nvSpPr>
        <p:spPr/>
        <p:txBody>
          <a:bodyPr/>
          <a:lstStyle/>
          <a:p>
            <a:r>
              <a:rPr lang="en-US" dirty="0"/>
              <a:t>Demographic disparities : racial composition and median income of CBG</a:t>
            </a:r>
          </a:p>
          <a:p>
            <a:pPr lvl="1"/>
            <a:r>
              <a:rPr lang="en-US" dirty="0"/>
              <a:t>Bottom decile for income have higher risk of infection </a:t>
            </a:r>
          </a:p>
          <a:p>
            <a:pPr lvl="1"/>
            <a:r>
              <a:rPr lang="en-US" dirty="0"/>
              <a:t>CBGs with fewer white residents have higher risk of infection</a:t>
            </a:r>
          </a:p>
          <a:p>
            <a:r>
              <a:rPr lang="en-US" dirty="0"/>
              <a:t>Low income</a:t>
            </a:r>
          </a:p>
          <a:p>
            <a:pPr lvl="1"/>
            <a:r>
              <a:rPr lang="en-US" dirty="0"/>
              <a:t>Smaller reduction in mobility </a:t>
            </a:r>
            <a:r>
              <a:rPr lang="en-US" dirty="0">
                <a:sym typeface="Wingdings" pitchFamily="2" charset="2"/>
              </a:rPr>
              <a:t> not able to work from home</a:t>
            </a:r>
            <a:endParaRPr lang="en-US" dirty="0"/>
          </a:p>
          <a:p>
            <a:pPr lvl="1"/>
            <a:r>
              <a:rPr lang="en-US" dirty="0"/>
              <a:t>POIs visited are smaller in area and more crowed, visits are also longer</a:t>
            </a:r>
          </a:p>
        </p:txBody>
      </p:sp>
    </p:spTree>
    <p:extLst>
      <p:ext uri="{BB962C8B-B14F-4D97-AF65-F5344CB8AC3E}">
        <p14:creationId xmlns:p14="http://schemas.microsoft.com/office/powerpoint/2010/main" val="2134513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1879A8-E727-824D-A03E-AA0DAF7E8430}"/>
              </a:ext>
            </a:extLst>
          </p:cNvPr>
          <p:cNvPicPr>
            <a:picLocks noChangeAspect="1"/>
          </p:cNvPicPr>
          <p:nvPr/>
        </p:nvPicPr>
        <p:blipFill>
          <a:blip r:embed="rId2"/>
          <a:stretch>
            <a:fillRect/>
          </a:stretch>
        </p:blipFill>
        <p:spPr>
          <a:xfrm>
            <a:off x="6377910" y="952500"/>
            <a:ext cx="5092700" cy="4953000"/>
          </a:xfrm>
          <a:prstGeom prst="rect">
            <a:avLst/>
          </a:prstGeom>
        </p:spPr>
      </p:pic>
      <p:pic>
        <p:nvPicPr>
          <p:cNvPr id="4" name="Picture 3">
            <a:extLst>
              <a:ext uri="{FF2B5EF4-FFF2-40B4-BE49-F238E27FC236}">
                <a16:creationId xmlns:a16="http://schemas.microsoft.com/office/drawing/2014/main" id="{5D6E1F07-A06B-C74A-86F9-28C486E13986}"/>
              </a:ext>
            </a:extLst>
          </p:cNvPr>
          <p:cNvPicPr>
            <a:picLocks noChangeAspect="1"/>
          </p:cNvPicPr>
          <p:nvPr/>
        </p:nvPicPr>
        <p:blipFill>
          <a:blip r:embed="rId3"/>
          <a:stretch>
            <a:fillRect/>
          </a:stretch>
        </p:blipFill>
        <p:spPr>
          <a:xfrm>
            <a:off x="489098" y="952500"/>
            <a:ext cx="5143500" cy="4851400"/>
          </a:xfrm>
          <a:prstGeom prst="rect">
            <a:avLst/>
          </a:prstGeom>
        </p:spPr>
      </p:pic>
    </p:spTree>
    <p:extLst>
      <p:ext uri="{BB962C8B-B14F-4D97-AF65-F5344CB8AC3E}">
        <p14:creationId xmlns:p14="http://schemas.microsoft.com/office/powerpoint/2010/main" val="662306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7435-0190-294C-B4FA-E08D61079972}"/>
              </a:ext>
            </a:extLst>
          </p:cNvPr>
          <p:cNvSpPr>
            <a:spLocks noGrp="1"/>
          </p:cNvSpPr>
          <p:nvPr>
            <p:ph type="title"/>
          </p:nvPr>
        </p:nvSpPr>
        <p:spPr/>
        <p:txBody>
          <a:bodyPr/>
          <a:lstStyle/>
          <a:p>
            <a:r>
              <a:rPr lang="en-US" dirty="0"/>
              <a:t>Ideas in Common</a:t>
            </a:r>
          </a:p>
        </p:txBody>
      </p:sp>
      <p:sp>
        <p:nvSpPr>
          <p:cNvPr id="3" name="Content Placeholder 2">
            <a:extLst>
              <a:ext uri="{FF2B5EF4-FFF2-40B4-BE49-F238E27FC236}">
                <a16:creationId xmlns:a16="http://schemas.microsoft.com/office/drawing/2014/main" id="{ADBFC431-6144-A64F-9692-A54E70C81324}"/>
              </a:ext>
            </a:extLst>
          </p:cNvPr>
          <p:cNvSpPr>
            <a:spLocks noGrp="1"/>
          </p:cNvSpPr>
          <p:nvPr>
            <p:ph idx="1"/>
          </p:nvPr>
        </p:nvSpPr>
        <p:spPr/>
        <p:txBody>
          <a:bodyPr/>
          <a:lstStyle/>
          <a:p>
            <a:r>
              <a:rPr lang="en-US" dirty="0"/>
              <a:t>Geographic Heterogeneity </a:t>
            </a:r>
          </a:p>
          <a:p>
            <a:r>
              <a:rPr lang="en-US" dirty="0"/>
              <a:t>SEIR model in prediction</a:t>
            </a:r>
          </a:p>
          <a:p>
            <a:endParaRPr lang="en-US" dirty="0"/>
          </a:p>
          <a:p>
            <a:r>
              <a:rPr lang="en-US" dirty="0"/>
              <a:t>But lots of differences……</a:t>
            </a:r>
          </a:p>
        </p:txBody>
      </p:sp>
    </p:spTree>
    <p:extLst>
      <p:ext uri="{BB962C8B-B14F-4D97-AF65-F5344CB8AC3E}">
        <p14:creationId xmlns:p14="http://schemas.microsoft.com/office/powerpoint/2010/main" val="2740438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718D-DD83-2745-99B7-BA6CEB49B668}"/>
              </a:ext>
            </a:extLst>
          </p:cNvPr>
          <p:cNvSpPr>
            <a:spLocks noGrp="1"/>
          </p:cNvSpPr>
          <p:nvPr>
            <p:ph type="title"/>
          </p:nvPr>
        </p:nvSpPr>
        <p:spPr/>
        <p:txBody>
          <a:bodyPr/>
          <a:lstStyle/>
          <a:p>
            <a:r>
              <a:rPr lang="en-US" dirty="0"/>
              <a:t>New ideas?</a:t>
            </a:r>
          </a:p>
        </p:txBody>
      </p:sp>
      <p:sp>
        <p:nvSpPr>
          <p:cNvPr id="3" name="Content Placeholder 2">
            <a:extLst>
              <a:ext uri="{FF2B5EF4-FFF2-40B4-BE49-F238E27FC236}">
                <a16:creationId xmlns:a16="http://schemas.microsoft.com/office/drawing/2014/main" id="{C724021B-8533-1F42-AA1B-97842FE4D0D8}"/>
              </a:ext>
            </a:extLst>
          </p:cNvPr>
          <p:cNvSpPr>
            <a:spLocks noGrp="1"/>
          </p:cNvSpPr>
          <p:nvPr>
            <p:ph idx="1"/>
          </p:nvPr>
        </p:nvSpPr>
        <p:spPr/>
        <p:txBody>
          <a:bodyPr/>
          <a:lstStyle/>
          <a:p>
            <a:r>
              <a:rPr lang="en-US" dirty="0"/>
              <a:t>A dynamic/evolving SEIR model and Mobility pattern</a:t>
            </a:r>
          </a:p>
          <a:p>
            <a:r>
              <a:rPr lang="en-US" dirty="0"/>
              <a:t>Grouping similar POIs</a:t>
            </a:r>
          </a:p>
        </p:txBody>
      </p:sp>
    </p:spTree>
    <p:extLst>
      <p:ext uri="{BB962C8B-B14F-4D97-AF65-F5344CB8AC3E}">
        <p14:creationId xmlns:p14="http://schemas.microsoft.com/office/powerpoint/2010/main" val="92070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7BFB-9A04-B04F-A638-65F4AD41E998}"/>
              </a:ext>
            </a:extLst>
          </p:cNvPr>
          <p:cNvSpPr>
            <a:spLocks noGrp="1"/>
          </p:cNvSpPr>
          <p:nvPr>
            <p:ph type="title"/>
          </p:nvPr>
        </p:nvSpPr>
        <p:spPr/>
        <p:txBody>
          <a:bodyPr/>
          <a:lstStyle/>
          <a:p>
            <a:r>
              <a:rPr lang="en-US" dirty="0"/>
              <a:t>Brief Summary</a:t>
            </a:r>
          </a:p>
        </p:txBody>
      </p:sp>
      <p:sp>
        <p:nvSpPr>
          <p:cNvPr id="3" name="Content Placeholder 2">
            <a:extLst>
              <a:ext uri="{FF2B5EF4-FFF2-40B4-BE49-F238E27FC236}">
                <a16:creationId xmlns:a16="http://schemas.microsoft.com/office/drawing/2014/main" id="{A2BBEF9B-52DF-5F47-B0BB-C8159970E161}"/>
              </a:ext>
            </a:extLst>
          </p:cNvPr>
          <p:cNvSpPr>
            <a:spLocks noGrp="1"/>
          </p:cNvSpPr>
          <p:nvPr>
            <p:ph idx="1"/>
          </p:nvPr>
        </p:nvSpPr>
        <p:spPr/>
        <p:txBody>
          <a:bodyPr/>
          <a:lstStyle/>
          <a:p>
            <a:r>
              <a:rPr lang="en-US" dirty="0"/>
              <a:t>“</a:t>
            </a:r>
            <a:r>
              <a:rPr lang="en-US" dirty="0" err="1"/>
              <a:t>Superspreader</a:t>
            </a:r>
            <a:r>
              <a:rPr lang="en-US" dirty="0"/>
              <a:t>” locations account for majority of infections (20% - 80% rule)</a:t>
            </a:r>
          </a:p>
          <a:p>
            <a:r>
              <a:rPr lang="en-US" dirty="0"/>
              <a:t>Restricting maximum occupancy at each location is recommended (over uniformly reducing visit to other places)</a:t>
            </a:r>
          </a:p>
          <a:p>
            <a:r>
              <a:rPr lang="en-US" dirty="0"/>
              <a:t>Disadvantaged racial and socioeconomic groups faces higher infection rates (less decrease in mobility, and often visit more crowded places)</a:t>
            </a:r>
          </a:p>
        </p:txBody>
      </p:sp>
    </p:spTree>
    <p:extLst>
      <p:ext uri="{BB962C8B-B14F-4D97-AF65-F5344CB8AC3E}">
        <p14:creationId xmlns:p14="http://schemas.microsoft.com/office/powerpoint/2010/main" val="6758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DFCE-9C2E-6E41-9751-F93521359ABE}"/>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8DB4632C-5DDC-2945-A7B8-D6FA71C4804A}"/>
              </a:ext>
            </a:extLst>
          </p:cNvPr>
          <p:cNvSpPr>
            <a:spLocks noGrp="1"/>
          </p:cNvSpPr>
          <p:nvPr>
            <p:ph idx="1"/>
          </p:nvPr>
        </p:nvSpPr>
        <p:spPr/>
        <p:txBody>
          <a:bodyPr/>
          <a:lstStyle/>
          <a:p>
            <a:pPr>
              <a:lnSpc>
                <a:spcPct val="200000"/>
              </a:lnSpc>
            </a:pPr>
            <a:r>
              <a:rPr lang="en-US" dirty="0"/>
              <a:t>Points of interest (POIs)</a:t>
            </a:r>
          </a:p>
          <a:p>
            <a:pPr lvl="1">
              <a:lnSpc>
                <a:spcPct val="200000"/>
              </a:lnSpc>
            </a:pPr>
            <a:r>
              <a:rPr lang="en-US" dirty="0"/>
              <a:t>Non residential locations</a:t>
            </a:r>
          </a:p>
          <a:p>
            <a:pPr>
              <a:lnSpc>
                <a:spcPct val="200000"/>
              </a:lnSpc>
            </a:pPr>
            <a:r>
              <a:rPr lang="en-US" dirty="0"/>
              <a:t>Census Block Groups (CBGs)</a:t>
            </a:r>
          </a:p>
          <a:p>
            <a:pPr>
              <a:lnSpc>
                <a:spcPct val="200000"/>
              </a:lnSpc>
            </a:pPr>
            <a:r>
              <a:rPr lang="en-US" dirty="0"/>
              <a:t>SEIR model </a:t>
            </a:r>
          </a:p>
          <a:p>
            <a:pPr lvl="1"/>
            <a:endParaRPr lang="en-US" dirty="0"/>
          </a:p>
          <a:p>
            <a:pPr lvl="1"/>
            <a:endParaRPr lang="en-US" dirty="0"/>
          </a:p>
        </p:txBody>
      </p:sp>
      <p:pic>
        <p:nvPicPr>
          <p:cNvPr id="4" name="Picture 3">
            <a:extLst>
              <a:ext uri="{FF2B5EF4-FFF2-40B4-BE49-F238E27FC236}">
                <a16:creationId xmlns:a16="http://schemas.microsoft.com/office/drawing/2014/main" id="{CAEC14FF-36B7-B141-A012-C24EFAD49D8C}"/>
              </a:ext>
            </a:extLst>
          </p:cNvPr>
          <p:cNvPicPr>
            <a:picLocks noChangeAspect="1"/>
          </p:cNvPicPr>
          <p:nvPr/>
        </p:nvPicPr>
        <p:blipFill>
          <a:blip r:embed="rId3"/>
          <a:stretch>
            <a:fillRect/>
          </a:stretch>
        </p:blipFill>
        <p:spPr>
          <a:xfrm>
            <a:off x="7017764" y="1690688"/>
            <a:ext cx="3263900" cy="2565400"/>
          </a:xfrm>
          <a:prstGeom prst="rect">
            <a:avLst/>
          </a:prstGeom>
        </p:spPr>
      </p:pic>
    </p:spTree>
    <p:extLst>
      <p:ext uri="{BB962C8B-B14F-4D97-AF65-F5344CB8AC3E}">
        <p14:creationId xmlns:p14="http://schemas.microsoft.com/office/powerpoint/2010/main" val="142784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5659-2079-D04F-86A6-77039611B20C}"/>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653A6381-D7B8-4849-9B63-F7B66610CFEC}"/>
              </a:ext>
            </a:extLst>
          </p:cNvPr>
          <p:cNvSpPr>
            <a:spLocks noGrp="1"/>
          </p:cNvSpPr>
          <p:nvPr>
            <p:ph idx="1"/>
          </p:nvPr>
        </p:nvSpPr>
        <p:spPr/>
        <p:txBody>
          <a:bodyPr/>
          <a:lstStyle/>
          <a:p>
            <a:r>
              <a:rPr lang="en-US" dirty="0"/>
              <a:t>Description</a:t>
            </a:r>
          </a:p>
          <a:p>
            <a:pPr lvl="1"/>
            <a:r>
              <a:rPr lang="en-US" dirty="0"/>
              <a:t>cell phone geolocation data from </a:t>
            </a:r>
            <a:r>
              <a:rPr lang="en-US" dirty="0" err="1"/>
              <a:t>SafeGraph</a:t>
            </a:r>
            <a:endParaRPr lang="en-US" dirty="0"/>
          </a:p>
          <a:p>
            <a:pPr lvl="1"/>
            <a:r>
              <a:rPr lang="en-US" dirty="0"/>
              <a:t>Census block groups</a:t>
            </a:r>
          </a:p>
          <a:p>
            <a:pPr lvl="1"/>
            <a:r>
              <a:rPr lang="en-US" dirty="0"/>
              <a:t>at 10 of the most largest metropolitan areas</a:t>
            </a:r>
          </a:p>
          <a:p>
            <a:pPr lvl="1"/>
            <a:r>
              <a:rPr lang="en-US" dirty="0"/>
              <a:t>From March 1- May 2, 2020</a:t>
            </a:r>
          </a:p>
          <a:p>
            <a:r>
              <a:rPr lang="en-US" dirty="0"/>
              <a:t>Construct fine-grained dynamic mobility networks</a:t>
            </a:r>
          </a:p>
          <a:p>
            <a:r>
              <a:rPr lang="en-US" dirty="0"/>
              <a:t>From each POIs:</a:t>
            </a:r>
          </a:p>
          <a:p>
            <a:pPr lvl="1"/>
            <a:r>
              <a:rPr lang="en-US" dirty="0"/>
              <a:t>Hourly number of visitors, median visit duration …</a:t>
            </a:r>
          </a:p>
          <a:p>
            <a:pPr lvl="1"/>
            <a:r>
              <a:rPr lang="en-US" dirty="0"/>
              <a:t>Areas in square feet, NAICS category …</a:t>
            </a:r>
          </a:p>
          <a:p>
            <a:pPr lvl="1"/>
            <a:endParaRPr lang="en-US" dirty="0"/>
          </a:p>
          <a:p>
            <a:endParaRPr lang="en-US" dirty="0"/>
          </a:p>
          <a:p>
            <a:endParaRPr lang="en-US" dirty="0"/>
          </a:p>
        </p:txBody>
      </p:sp>
    </p:spTree>
    <p:extLst>
      <p:ext uri="{BB962C8B-B14F-4D97-AF65-F5344CB8AC3E}">
        <p14:creationId xmlns:p14="http://schemas.microsoft.com/office/powerpoint/2010/main" val="333374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10E036-6EF8-5148-8141-BC63EE31E5F7}"/>
              </a:ext>
            </a:extLst>
          </p:cNvPr>
          <p:cNvSpPr>
            <a:spLocks noGrp="1"/>
          </p:cNvSpPr>
          <p:nvPr>
            <p:ph type="title"/>
          </p:nvPr>
        </p:nvSpPr>
        <p:spPr/>
        <p:txBody>
          <a:bodyPr/>
          <a:lstStyle/>
          <a:p>
            <a:r>
              <a:rPr lang="en-US" dirty="0"/>
              <a:t>Models</a:t>
            </a:r>
          </a:p>
        </p:txBody>
      </p:sp>
      <p:sp>
        <p:nvSpPr>
          <p:cNvPr id="5" name="Content Placeholder 4">
            <a:extLst>
              <a:ext uri="{FF2B5EF4-FFF2-40B4-BE49-F238E27FC236}">
                <a16:creationId xmlns:a16="http://schemas.microsoft.com/office/drawing/2014/main" id="{4671A45F-42AB-314C-B5DA-31AC2A04D7A7}"/>
              </a:ext>
            </a:extLst>
          </p:cNvPr>
          <p:cNvSpPr>
            <a:spLocks noGrp="1"/>
          </p:cNvSpPr>
          <p:nvPr>
            <p:ph idx="1"/>
          </p:nvPr>
        </p:nvSpPr>
        <p:spPr/>
        <p:txBody>
          <a:bodyPr/>
          <a:lstStyle/>
          <a:p>
            <a:r>
              <a:rPr lang="en-US" dirty="0"/>
              <a:t>For each of the 10 metro area, study mobility patterns of individual between CBGs and POIs  --&gt; mobility networks</a:t>
            </a:r>
          </a:p>
          <a:p>
            <a:r>
              <a:rPr lang="en-US" dirty="0"/>
              <a:t>Overlay a SEIR model on each mobility network : each CBG maintains a [S,E,I,R] state</a:t>
            </a:r>
          </a:p>
          <a:p>
            <a:r>
              <a:rPr lang="en-US" dirty="0"/>
              <a:t>Only three free/constant parameters: </a:t>
            </a:r>
          </a:p>
          <a:p>
            <a:pPr lvl="1"/>
            <a:r>
              <a:rPr lang="en-US" dirty="0"/>
              <a:t> (1) transmission rates at POIs, </a:t>
            </a:r>
          </a:p>
          <a:p>
            <a:pPr lvl="1"/>
            <a:r>
              <a:rPr lang="en-US" dirty="0"/>
              <a:t> (2) transmission rates at CBGs, and </a:t>
            </a:r>
          </a:p>
          <a:p>
            <a:pPr lvl="1"/>
            <a:r>
              <a:rPr lang="en-US" dirty="0"/>
              <a:t> (3) the initial proportion of exposed individuals</a:t>
            </a:r>
          </a:p>
          <a:p>
            <a:r>
              <a:rPr lang="en-US" dirty="0"/>
              <a:t>Another SEIR model for each metro area</a:t>
            </a:r>
          </a:p>
        </p:txBody>
      </p:sp>
    </p:spTree>
    <p:extLst>
      <p:ext uri="{BB962C8B-B14F-4D97-AF65-F5344CB8AC3E}">
        <p14:creationId xmlns:p14="http://schemas.microsoft.com/office/powerpoint/2010/main" val="25914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3BC1C8-5F39-7842-9D1C-790F887B986F}"/>
              </a:ext>
            </a:extLst>
          </p:cNvPr>
          <p:cNvPicPr>
            <a:picLocks noChangeAspect="1"/>
          </p:cNvPicPr>
          <p:nvPr/>
        </p:nvPicPr>
        <p:blipFill>
          <a:blip r:embed="rId3"/>
          <a:stretch>
            <a:fillRect/>
          </a:stretch>
        </p:blipFill>
        <p:spPr>
          <a:xfrm>
            <a:off x="3238500" y="374650"/>
            <a:ext cx="5715000" cy="6108700"/>
          </a:xfrm>
          <a:prstGeom prst="rect">
            <a:avLst/>
          </a:prstGeom>
        </p:spPr>
      </p:pic>
    </p:spTree>
    <p:extLst>
      <p:ext uri="{BB962C8B-B14F-4D97-AF65-F5344CB8AC3E}">
        <p14:creationId xmlns:p14="http://schemas.microsoft.com/office/powerpoint/2010/main" val="66755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02E928-2C58-E84B-BF98-3D000D87943E}"/>
              </a:ext>
            </a:extLst>
          </p:cNvPr>
          <p:cNvPicPr>
            <a:picLocks noChangeAspect="1"/>
          </p:cNvPicPr>
          <p:nvPr/>
        </p:nvPicPr>
        <p:blipFill>
          <a:blip r:embed="rId3"/>
          <a:stretch>
            <a:fillRect/>
          </a:stretch>
        </p:blipFill>
        <p:spPr>
          <a:xfrm>
            <a:off x="1028700" y="708133"/>
            <a:ext cx="9897379" cy="5441733"/>
          </a:xfrm>
          <a:prstGeom prst="rect">
            <a:avLst/>
          </a:prstGeom>
        </p:spPr>
      </p:pic>
    </p:spTree>
    <p:extLst>
      <p:ext uri="{BB962C8B-B14F-4D97-AF65-F5344CB8AC3E}">
        <p14:creationId xmlns:p14="http://schemas.microsoft.com/office/powerpoint/2010/main" val="356484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307B-A283-694E-A25D-959E9AD276CF}"/>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36E5B5D2-40F5-B044-AAF1-FEADF410C5DE}"/>
              </a:ext>
            </a:extLst>
          </p:cNvPr>
          <p:cNvSpPr>
            <a:spLocks noGrp="1"/>
          </p:cNvSpPr>
          <p:nvPr>
            <p:ph idx="1"/>
          </p:nvPr>
        </p:nvSpPr>
        <p:spPr/>
        <p:txBody>
          <a:bodyPr/>
          <a:lstStyle/>
          <a:p>
            <a:r>
              <a:rPr lang="en-US" dirty="0"/>
              <a:t>Magnitude of mobility reduction and its timing are important</a:t>
            </a:r>
          </a:p>
          <a:p>
            <a:r>
              <a:rPr lang="en-US" dirty="0"/>
              <a:t>Small number of POIs account for a majority of predicted infections</a:t>
            </a:r>
          </a:p>
          <a:p>
            <a:pPr lvl="1"/>
            <a:r>
              <a:rPr lang="en-US" dirty="0"/>
              <a:t>Chicago: 10% of POIs accounted for 85% of the predicted infections at POIs</a:t>
            </a:r>
          </a:p>
          <a:p>
            <a:pPr lvl="1"/>
            <a:r>
              <a:rPr lang="en-US" dirty="0"/>
              <a:t>But the impact is time-dependent </a:t>
            </a:r>
          </a:p>
          <a:p>
            <a:r>
              <a:rPr lang="en-US" dirty="0"/>
              <a:t>Reopening and risk of reopening </a:t>
            </a:r>
          </a:p>
          <a:p>
            <a:pPr lvl="1"/>
            <a:r>
              <a:rPr lang="en-US" dirty="0"/>
              <a:t>Reopening with reduced maximum occupancy is recommended</a:t>
            </a:r>
          </a:p>
          <a:p>
            <a:pPr lvl="2"/>
            <a:r>
              <a:rPr lang="en-US" dirty="0"/>
              <a:t>Pros: capping at 20% max occupancy in Chicago cut down &gt;80% infections, lost only 42% of over all visit</a:t>
            </a:r>
          </a:p>
          <a:p>
            <a:pPr lvl="2"/>
            <a:r>
              <a:rPr lang="en-US" dirty="0"/>
              <a:t>Where to reopen? Full-service restaurants, gyms, hotels, cafes, religious organizations, and limited-service restaurants are risky</a:t>
            </a:r>
          </a:p>
          <a:p>
            <a:pPr marL="457200" lvl="1" indent="0">
              <a:buNone/>
            </a:pPr>
            <a:endParaRPr lang="en-US" dirty="0"/>
          </a:p>
        </p:txBody>
      </p:sp>
    </p:spTree>
    <p:extLst>
      <p:ext uri="{BB962C8B-B14F-4D97-AF65-F5344CB8AC3E}">
        <p14:creationId xmlns:p14="http://schemas.microsoft.com/office/powerpoint/2010/main" val="160274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17F9A2-2AC1-1942-BB47-B78EF617DD88}"/>
              </a:ext>
            </a:extLst>
          </p:cNvPr>
          <p:cNvPicPr>
            <a:picLocks noChangeAspect="1"/>
          </p:cNvPicPr>
          <p:nvPr/>
        </p:nvPicPr>
        <p:blipFill>
          <a:blip r:embed="rId3"/>
          <a:stretch>
            <a:fillRect/>
          </a:stretch>
        </p:blipFill>
        <p:spPr>
          <a:xfrm>
            <a:off x="3327400" y="965200"/>
            <a:ext cx="5537200" cy="4927600"/>
          </a:xfrm>
          <a:prstGeom prst="rect">
            <a:avLst/>
          </a:prstGeom>
        </p:spPr>
      </p:pic>
    </p:spTree>
    <p:extLst>
      <p:ext uri="{BB962C8B-B14F-4D97-AF65-F5344CB8AC3E}">
        <p14:creationId xmlns:p14="http://schemas.microsoft.com/office/powerpoint/2010/main" val="4169045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2346</TotalTime>
  <Words>958</Words>
  <Application>Microsoft Macintosh PowerPoint</Application>
  <PresentationFormat>Widescreen</PresentationFormat>
  <Paragraphs>95</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Mobility network models of COVID-19 explain inequities and inform reopening</vt:lpstr>
      <vt:lpstr>Brief Summary</vt:lpstr>
      <vt:lpstr>Terminology</vt:lpstr>
      <vt:lpstr>Data </vt:lpstr>
      <vt:lpstr>Models</vt:lpstr>
      <vt:lpstr>PowerPoint Presentation</vt:lpstr>
      <vt:lpstr>PowerPoint Presentation</vt:lpstr>
      <vt:lpstr>Findings</vt:lpstr>
      <vt:lpstr>PowerPoint Presentation</vt:lpstr>
      <vt:lpstr>PowerPoint Presentation</vt:lpstr>
      <vt:lpstr>Findings cont.</vt:lpstr>
      <vt:lpstr>PowerPoint Presentation</vt:lpstr>
      <vt:lpstr>Ideas in Common</vt:lpstr>
      <vt:lpstr>New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Mobility network models of COVID-19 explain inequities and inform reopening</dc:title>
  <dc:creator>Grace Jia</dc:creator>
  <cp:lastModifiedBy>Grace Jia</cp:lastModifiedBy>
  <cp:revision>15</cp:revision>
  <dcterms:created xsi:type="dcterms:W3CDTF">2020-11-16T07:34:58Z</dcterms:created>
  <dcterms:modified xsi:type="dcterms:W3CDTF">2020-11-18T20:28:45Z</dcterms:modified>
</cp:coreProperties>
</file>