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303" r:id="rId2"/>
    <p:sldId id="273" r:id="rId3"/>
    <p:sldId id="272" r:id="rId4"/>
    <p:sldId id="306" r:id="rId5"/>
    <p:sldId id="268" r:id="rId6"/>
    <p:sldId id="269" r:id="rId7"/>
    <p:sldId id="271" r:id="rId8"/>
    <p:sldId id="270" r:id="rId9"/>
    <p:sldId id="275" r:id="rId10"/>
    <p:sldId id="260" r:id="rId11"/>
    <p:sldId id="267" r:id="rId12"/>
    <p:sldId id="304" r:id="rId13"/>
    <p:sldId id="265" r:id="rId14"/>
    <p:sldId id="262" r:id="rId15"/>
    <p:sldId id="266" r:id="rId16"/>
    <p:sldId id="261" r:id="rId17"/>
    <p:sldId id="263" r:id="rId18"/>
    <p:sldId id="264" r:id="rId19"/>
    <p:sldId id="305" r:id="rId20"/>
    <p:sldId id="257" r:id="rId21"/>
  </p:sldIdLst>
  <p:sldSz cx="12239625" cy="68405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99EBD-1DBC-4DA1-9DBA-391D3574366E}" v="1" dt="2022-07-18T14:09:02.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9100"/>
  </p:normalViewPr>
  <p:slideViewPr>
    <p:cSldViewPr showGuides="1">
      <p:cViewPr varScale="1">
        <p:scale>
          <a:sx n="103" d="100"/>
          <a:sy n="103" d="100"/>
        </p:scale>
        <p:origin x="138" y="432"/>
      </p:cViewPr>
      <p:guideLst/>
    </p:cSldViewPr>
  </p:slideViewPr>
  <p:notesTextViewPr>
    <p:cViewPr>
      <p:scale>
        <a:sx n="85" d="100"/>
        <a:sy n="85" d="100"/>
      </p:scale>
      <p:origin x="0" y="0"/>
    </p:cViewPr>
  </p:notesTextViewPr>
  <p:notesViewPr>
    <p:cSldViewPr>
      <p:cViewPr varScale="1">
        <p:scale>
          <a:sx n="148" d="100"/>
          <a:sy n="148" d="100"/>
        </p:scale>
        <p:origin x="535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uck,DD,Detlef,TUS3 R" userId="aaca4f01-aab3-47be-b504-9ac65f634aac" providerId="ADAL" clId="{95D99EBD-1DBC-4DA1-9DBA-391D3574366E}"/>
    <pc:docChg chg="custSel addSld modSld">
      <pc:chgData name="Nauck,DD,Detlef,TUS3 R" userId="aaca4f01-aab3-47be-b504-9ac65f634aac" providerId="ADAL" clId="{95D99EBD-1DBC-4DA1-9DBA-391D3574366E}" dt="2022-08-03T17:12:37.717" v="1049" actId="20577"/>
      <pc:docMkLst>
        <pc:docMk/>
      </pc:docMkLst>
      <pc:sldChg chg="addSp delSp modSp new mod modClrScheme chgLayout">
        <pc:chgData name="Nauck,DD,Detlef,TUS3 R" userId="aaca4f01-aab3-47be-b504-9ac65f634aac" providerId="ADAL" clId="{95D99EBD-1DBC-4DA1-9DBA-391D3574366E}" dt="2022-08-03T16:58:40.437" v="171" actId="20577"/>
        <pc:sldMkLst>
          <pc:docMk/>
          <pc:sldMk cId="3177005330" sldId="305"/>
        </pc:sldMkLst>
        <pc:spChg chg="del">
          <ac:chgData name="Nauck,DD,Detlef,TUS3 R" userId="aaca4f01-aab3-47be-b504-9ac65f634aac" providerId="ADAL" clId="{95D99EBD-1DBC-4DA1-9DBA-391D3574366E}" dt="2022-08-03T16:57:00.327" v="1" actId="700"/>
          <ac:spMkLst>
            <pc:docMk/>
            <pc:sldMk cId="3177005330" sldId="305"/>
            <ac:spMk id="2" creationId="{3410F167-D260-42F9-98CB-7345437BBE74}"/>
          </ac:spMkLst>
        </pc:spChg>
        <pc:spChg chg="del mod ord">
          <ac:chgData name="Nauck,DD,Detlef,TUS3 R" userId="aaca4f01-aab3-47be-b504-9ac65f634aac" providerId="ADAL" clId="{95D99EBD-1DBC-4DA1-9DBA-391D3574366E}" dt="2022-08-03T16:57:00.327" v="1" actId="700"/>
          <ac:spMkLst>
            <pc:docMk/>
            <pc:sldMk cId="3177005330" sldId="305"/>
            <ac:spMk id="3" creationId="{21052CDE-4FB6-4310-9764-FC09590FF13E}"/>
          </ac:spMkLst>
        </pc:spChg>
        <pc:spChg chg="mod ord">
          <ac:chgData name="Nauck,DD,Detlef,TUS3 R" userId="aaca4f01-aab3-47be-b504-9ac65f634aac" providerId="ADAL" clId="{95D99EBD-1DBC-4DA1-9DBA-391D3574366E}" dt="2022-08-03T16:57:15.064" v="32" actId="404"/>
          <ac:spMkLst>
            <pc:docMk/>
            <pc:sldMk cId="3177005330" sldId="305"/>
            <ac:spMk id="4" creationId="{412B335B-4AA0-4F42-94C3-3D738F9C2766}"/>
          </ac:spMkLst>
        </pc:spChg>
        <pc:spChg chg="mod ord">
          <ac:chgData name="Nauck,DD,Detlef,TUS3 R" userId="aaca4f01-aab3-47be-b504-9ac65f634aac" providerId="ADAL" clId="{95D99EBD-1DBC-4DA1-9DBA-391D3574366E}" dt="2022-08-03T16:57:15.064" v="32" actId="404"/>
          <ac:spMkLst>
            <pc:docMk/>
            <pc:sldMk cId="3177005330" sldId="305"/>
            <ac:spMk id="5" creationId="{DE8D4CBE-6EE0-4335-B8FC-548CAF0A28DC}"/>
          </ac:spMkLst>
        </pc:spChg>
        <pc:spChg chg="mod ord">
          <ac:chgData name="Nauck,DD,Detlef,TUS3 R" userId="aaca4f01-aab3-47be-b504-9ac65f634aac" providerId="ADAL" clId="{95D99EBD-1DBC-4DA1-9DBA-391D3574366E}" dt="2022-08-03T16:57:15.064" v="32" actId="404"/>
          <ac:spMkLst>
            <pc:docMk/>
            <pc:sldMk cId="3177005330" sldId="305"/>
            <ac:spMk id="6" creationId="{17E22C60-CBAD-466E-B7AF-50F2F46A448E}"/>
          </ac:spMkLst>
        </pc:spChg>
        <pc:spChg chg="add mod ord">
          <ac:chgData name="Nauck,DD,Detlef,TUS3 R" userId="aaca4f01-aab3-47be-b504-9ac65f634aac" providerId="ADAL" clId="{95D99EBD-1DBC-4DA1-9DBA-391D3574366E}" dt="2022-08-03T16:58:40.437" v="171" actId="20577"/>
          <ac:spMkLst>
            <pc:docMk/>
            <pc:sldMk cId="3177005330" sldId="305"/>
            <ac:spMk id="7" creationId="{9B90B813-CB94-4B53-B05B-B936794CBFD4}"/>
          </ac:spMkLst>
        </pc:spChg>
      </pc:sldChg>
      <pc:sldChg chg="modSp new mod">
        <pc:chgData name="Nauck,DD,Detlef,TUS3 R" userId="aaca4f01-aab3-47be-b504-9ac65f634aac" providerId="ADAL" clId="{95D99EBD-1DBC-4DA1-9DBA-391D3574366E}" dt="2022-08-03T17:12:37.717" v="1049" actId="20577"/>
        <pc:sldMkLst>
          <pc:docMk/>
          <pc:sldMk cId="3467581963" sldId="306"/>
        </pc:sldMkLst>
        <pc:spChg chg="mod">
          <ac:chgData name="Nauck,DD,Detlef,TUS3 R" userId="aaca4f01-aab3-47be-b504-9ac65f634aac" providerId="ADAL" clId="{95D99EBD-1DBC-4DA1-9DBA-391D3574366E}" dt="2022-08-03T17:12:37.717" v="1049" actId="20577"/>
          <ac:spMkLst>
            <pc:docMk/>
            <pc:sldMk cId="3467581963" sldId="306"/>
            <ac:spMk id="2" creationId="{84B44530-9029-47A9-BC24-463B47C0A84B}"/>
          </ac:spMkLst>
        </pc:spChg>
        <pc:spChg chg="mod">
          <ac:chgData name="Nauck,DD,Detlef,TUS3 R" userId="aaca4f01-aab3-47be-b504-9ac65f634aac" providerId="ADAL" clId="{95D99EBD-1DBC-4DA1-9DBA-391D3574366E}" dt="2022-08-03T17:07:31.049" v="200" actId="20577"/>
          <ac:spMkLst>
            <pc:docMk/>
            <pc:sldMk cId="3467581963" sldId="306"/>
            <ac:spMk id="3" creationId="{ED68852E-9BFB-4B1D-8C1D-571BAF2574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66EBB-0E58-47B2-8EA8-A694003FD0F2}" type="datetimeFigureOut">
              <a:rPr lang="en-GB" smtClean="0"/>
              <a:t>03/08/2022</a:t>
            </a:fld>
            <a:endParaRPr lang="en-GB"/>
          </a:p>
        </p:txBody>
      </p:sp>
      <p:sp>
        <p:nvSpPr>
          <p:cNvPr id="4" name="Slide Image Placeholder 3"/>
          <p:cNvSpPr>
            <a:spLocks noGrp="1" noRot="1" noChangeAspect="1"/>
          </p:cNvSpPr>
          <p:nvPr>
            <p:ph type="sldImg" idx="2"/>
          </p:nvPr>
        </p:nvSpPr>
        <p:spPr>
          <a:xfrm>
            <a:off x="668338" y="1143000"/>
            <a:ext cx="55213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50299-5D49-4341-93C4-E56654763289}" type="slidenum">
              <a:rPr lang="en-GB" smtClean="0"/>
              <a:t>‹#›</a:t>
            </a:fld>
            <a:endParaRPr lang="en-GB"/>
          </a:p>
        </p:txBody>
      </p:sp>
    </p:spTree>
    <p:extLst>
      <p:ext uri="{BB962C8B-B14F-4D97-AF65-F5344CB8AC3E}">
        <p14:creationId xmlns:p14="http://schemas.microsoft.com/office/powerpoint/2010/main" val="88943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a:solidFill>
                  <a:schemeClr val="tx1"/>
                </a:solidFill>
                <a:effectLst/>
                <a:latin typeface="+mn-lt"/>
                <a:ea typeface="+mn-ea"/>
                <a:cs typeface="+mn-cs"/>
              </a:rPr>
              <a:t>Security </a:t>
            </a:r>
            <a:r>
              <a:rPr lang="en-GB" sz="1200" b="0" i="0" u="none" strike="noStrike" kern="1200" dirty="0">
                <a:solidFill>
                  <a:schemeClr val="tx1"/>
                </a:solidFill>
                <a:effectLst/>
                <a:latin typeface="+mn-lt"/>
                <a:ea typeface="+mn-ea"/>
                <a:cs typeface="+mn-cs"/>
              </a:rPr>
              <a:t>classification options:</a:t>
            </a:r>
            <a:br>
              <a:rPr lang="en-GB" sz="1200" b="0" i="0" u="none" strike="noStrike" kern="1200" dirty="0">
                <a:solidFill>
                  <a:schemeClr val="tx1"/>
                </a:solidFill>
                <a:effectLst/>
                <a:latin typeface="+mn-lt"/>
                <a:ea typeface="+mn-ea"/>
                <a:cs typeface="+mn-cs"/>
              </a:rPr>
            </a:br>
            <a:r>
              <a:rPr lang="en-GB" sz="1200" b="0" i="0" u="none" strike="noStrike" kern="1200" dirty="0">
                <a:solidFill>
                  <a:schemeClr val="tx1"/>
                </a:solidFill>
                <a:effectLst/>
                <a:latin typeface="+mn-lt"/>
                <a:ea typeface="+mn-ea"/>
                <a:cs typeface="+mn-cs"/>
              </a:rPr>
              <a:t>– Public</a:t>
            </a:r>
          </a:p>
          <a:p>
            <a:r>
              <a:rPr lang="en-GB" sz="1200" b="0" i="0" u="none" strike="noStrike" kern="1200" dirty="0">
                <a:solidFill>
                  <a:schemeClr val="tx1"/>
                </a:solidFill>
                <a:effectLst/>
                <a:latin typeface="+mn-lt"/>
                <a:ea typeface="+mn-ea"/>
                <a:cs typeface="+mn-cs"/>
              </a:rPr>
              <a:t>– Internal</a:t>
            </a:r>
          </a:p>
          <a:p>
            <a:r>
              <a:rPr lang="en-GB" sz="1200" b="0" i="0" u="none" strike="noStrike" kern="1200" dirty="0">
                <a:solidFill>
                  <a:schemeClr val="tx1"/>
                </a:solidFill>
                <a:effectLst/>
                <a:latin typeface="+mn-lt"/>
                <a:ea typeface="+mn-ea"/>
                <a:cs typeface="+mn-cs"/>
              </a:rPr>
              <a:t>– Confidential</a:t>
            </a:r>
          </a:p>
          <a:p>
            <a:r>
              <a:rPr lang="en-GB" sz="1200" b="0" i="0" u="none" strike="noStrike" kern="1200" dirty="0">
                <a:solidFill>
                  <a:schemeClr val="tx1"/>
                </a:solidFill>
                <a:effectLst/>
                <a:latin typeface="+mn-lt"/>
                <a:ea typeface="+mn-ea"/>
                <a:cs typeface="+mn-cs"/>
              </a:rPr>
              <a:t>– Highly Confidential</a:t>
            </a:r>
          </a:p>
          <a:p>
            <a:br>
              <a:rPr lang="en-GB" sz="1200" b="0" i="0" u="none" strike="noStrike"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EFC50299-5D49-4341-93C4-E56654763289}" type="slidenum">
              <a:rPr lang="en-GB" smtClean="0"/>
              <a:t>1</a:t>
            </a:fld>
            <a:endParaRPr lang="en-GB"/>
          </a:p>
        </p:txBody>
      </p:sp>
    </p:spTree>
    <p:extLst>
      <p:ext uri="{BB962C8B-B14F-4D97-AF65-F5344CB8AC3E}">
        <p14:creationId xmlns:p14="http://schemas.microsoft.com/office/powerpoint/2010/main" val="2379645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2BC81-3EAC-DA4E-9F56-1A98C4684631}" type="slidenum">
              <a:rPr lang="en-US"/>
              <a:pPr/>
              <a:t>12</a:t>
            </a:fld>
            <a:endParaRPr lang="en-US"/>
          </a:p>
        </p:txBody>
      </p:sp>
      <p:sp>
        <p:nvSpPr>
          <p:cNvPr id="13314" name="Rectangle 2"/>
          <p:cNvSpPr>
            <a:spLocks noGrp="1" noRot="1" noChangeAspect="1" noChangeArrowheads="1" noTextEdit="1"/>
          </p:cNvSpPr>
          <p:nvPr>
            <p:ph type="sldImg"/>
          </p:nvPr>
        </p:nvSpPr>
        <p:spPr>
          <a:xfrm>
            <a:off x="361950" y="685800"/>
            <a:ext cx="6134100" cy="3429000"/>
          </a:xfrm>
          <a:ln/>
          <a:extLst>
            <a:ext uri="{FAA26D3D-D897-4be2-8F04-BA451C77F1D7}">
              <ma14:placeholderFlag xmlns="" xmlns:ma14="http://schemas.microsoft.com/office/mac/drawingml/2011/main" xmlns:mv="urn:schemas-microsoft-com:mac:vml" xmlns:mc="http://schemas.openxmlformats.org/markup-compatibility/2006" val="1"/>
            </a:ext>
          </a:extLst>
        </p:spPr>
      </p:sp>
      <p:sp>
        <p:nvSpPr>
          <p:cNvPr id="13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3571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0000" y="1938444"/>
            <a:ext cx="7127964" cy="1193793"/>
          </a:xfrm>
        </p:spPr>
        <p:txBody>
          <a:bodyPr/>
          <a:lstStyle>
            <a:lvl1pPr algn="l">
              <a:lnSpc>
                <a:spcPct val="85000"/>
              </a:lnSpc>
              <a:defRPr sz="5000" b="1" i="0">
                <a:solidFill>
                  <a:srgbClr val="7030A0"/>
                </a:solidFill>
                <a:latin typeface="Calibri" panose="020F0502020204030204" pitchFamily="34" charset="0"/>
                <a:cs typeface="Calibri" panose="020F0502020204030204" pitchFamily="34" charset="0"/>
              </a:defRPr>
            </a:lvl1pPr>
          </a:lstStyle>
          <a:p>
            <a:r>
              <a:rPr lang="en-US" dirty="0"/>
              <a:t>Title slide</a:t>
            </a:r>
            <a:endParaRPr lang="en-GB" dirty="0"/>
          </a:p>
        </p:txBody>
      </p:sp>
      <p:pic>
        <p:nvPicPr>
          <p:cNvPr id="8" name="Picture 7" descr="A picture containing drawing&#10;&#10;Description automatically generated">
            <a:extLst>
              <a:ext uri="{FF2B5EF4-FFF2-40B4-BE49-F238E27FC236}">
                <a16:creationId xmlns:a16="http://schemas.microsoft.com/office/drawing/2014/main" id="{259D7C47-FFCF-49A1-916C-F796888B8A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08" y="215627"/>
            <a:ext cx="1476000" cy="1476450"/>
          </a:xfrm>
          <a:prstGeom prst="rect">
            <a:avLst/>
          </a:prstGeom>
        </p:spPr>
      </p:pic>
      <p:sp>
        <p:nvSpPr>
          <p:cNvPr id="10" name="TextBox 9">
            <a:extLst>
              <a:ext uri="{FF2B5EF4-FFF2-40B4-BE49-F238E27FC236}">
                <a16:creationId xmlns:a16="http://schemas.microsoft.com/office/drawing/2014/main" id="{DABD8ACC-0457-4B03-8545-9492728F497D}"/>
              </a:ext>
            </a:extLst>
          </p:cNvPr>
          <p:cNvSpPr txBox="1"/>
          <p:nvPr userDrawn="1"/>
        </p:nvSpPr>
        <p:spPr>
          <a:xfrm>
            <a:off x="359172" y="3564284"/>
            <a:ext cx="4536504" cy="1440161"/>
          </a:xfrm>
          <a:prstGeom prst="rect">
            <a:avLst/>
          </a:prstGeom>
        </p:spPr>
        <p:txBody>
          <a:bodyPr vert="horz" wrap="square" lIns="0" tIns="0" rIns="0" bIns="0" rtlCol="0" anchor="t" anchorCtr="0">
            <a:noAutofit/>
          </a:bodyPr>
          <a:lstStyle/>
          <a:p>
            <a:pPr algn="l"/>
            <a:r>
              <a:rPr lang="en-GB" sz="2000" b="1" dirty="0">
                <a:solidFill>
                  <a:srgbClr val="7030A0"/>
                </a:solidFill>
                <a:latin typeface="Calibri" panose="020F0502020204030204" pitchFamily="34" charset="0"/>
                <a:cs typeface="Calibri" panose="020F0502020204030204" pitchFamily="34" charset="0"/>
              </a:rPr>
              <a:t>Dr Detlef Nauck</a:t>
            </a:r>
          </a:p>
          <a:p>
            <a:pPr algn="l"/>
            <a:r>
              <a:rPr lang="en-GB" sz="1600" b="1" dirty="0">
                <a:solidFill>
                  <a:srgbClr val="7030A0"/>
                </a:solidFill>
                <a:latin typeface="Calibri" panose="020F0502020204030204" pitchFamily="34" charset="0"/>
                <a:cs typeface="Calibri" panose="020F0502020204030204" pitchFamily="34" charset="0"/>
              </a:rPr>
              <a:t>Head of AI &amp; Data Science Research</a:t>
            </a:r>
            <a:endParaRPr lang="en-GB" sz="2000" b="1"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641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9238C0E5-76E2-44B2-900A-4BCE4DD0EF6A}"/>
              </a:ext>
            </a:extLst>
          </p:cNvPr>
          <p:cNvSpPr>
            <a:spLocks noGrp="1"/>
          </p:cNvSpPr>
          <p:nvPr>
            <p:ph type="sldNum" sz="quarter" idx="12"/>
          </p:nvPr>
        </p:nvSpPr>
        <p:spPr>
          <a:xfrm>
            <a:off x="360000" y="6318000"/>
            <a:ext cx="360000" cy="262800"/>
          </a:xfrm>
          <a:prstGeom prst="rect">
            <a:avLst/>
          </a:prstGeom>
        </p:spPr>
        <p:txBody>
          <a:bodyPr/>
          <a:lstStyle>
            <a:lvl1pPr algn="l">
              <a:defRPr sz="1000" b="1" i="0">
                <a:solidFill>
                  <a:srgbClr val="7030A0"/>
                </a:solidFill>
                <a:latin typeface="Calibri" panose="020F0502020204030204" pitchFamily="34" charset="0"/>
                <a:cs typeface="Calibri" panose="020F0502020204030204" pitchFamily="34" charset="0"/>
              </a:defRPr>
            </a:lvl1pPr>
          </a:lstStyle>
          <a:p>
            <a:fld id="{0B868178-02AE-42FC-958D-6B8F13B60175}" type="slidenum">
              <a:rPr lang="en-GB" smtClean="0"/>
              <a:pPr/>
              <a:t>‹#›</a:t>
            </a:fld>
            <a:endParaRPr lang="en-GB" dirty="0"/>
          </a:p>
        </p:txBody>
      </p:sp>
      <p:sp>
        <p:nvSpPr>
          <p:cNvPr id="7" name="Footer Placeholder 4">
            <a:extLst>
              <a:ext uri="{FF2B5EF4-FFF2-40B4-BE49-F238E27FC236}">
                <a16:creationId xmlns:a16="http://schemas.microsoft.com/office/drawing/2014/main" id="{FE02274C-DE1D-499D-821B-E33C15F8AA4F}"/>
              </a:ext>
            </a:extLst>
          </p:cNvPr>
          <p:cNvSpPr>
            <a:spLocks noGrp="1"/>
          </p:cNvSpPr>
          <p:nvPr>
            <p:ph type="ftr" sz="quarter" idx="13"/>
          </p:nvPr>
        </p:nvSpPr>
        <p:spPr>
          <a:xfrm>
            <a:off x="3671540" y="6318000"/>
            <a:ext cx="7056384" cy="262800"/>
          </a:xfrm>
          <a:prstGeom prst="rect">
            <a:avLst/>
          </a:prstGeom>
        </p:spPr>
        <p:txBody>
          <a:bodyPr/>
          <a:lstStyle>
            <a:lvl1pPr algn="r">
              <a:defRPr sz="1000">
                <a:solidFill>
                  <a:srgbClr val="7030A0"/>
                </a:solidFill>
                <a:latin typeface="Calibri" panose="020F0502020204030204" pitchFamily="34" charset="0"/>
                <a:cs typeface="Calibri" panose="020F0502020204030204" pitchFamily="34" charset="0"/>
              </a:defRPr>
            </a:lvl1pPr>
          </a:lstStyle>
          <a:p>
            <a:r>
              <a:rPr lang="en-GB"/>
              <a:t>Best Practice Analytics (Detlef Nauck, BT)</a:t>
            </a:r>
            <a:endParaRPr lang="en-GB" dirty="0"/>
          </a:p>
        </p:txBody>
      </p:sp>
      <p:sp>
        <p:nvSpPr>
          <p:cNvPr id="8" name="Date Placeholder 9">
            <a:extLst>
              <a:ext uri="{FF2B5EF4-FFF2-40B4-BE49-F238E27FC236}">
                <a16:creationId xmlns:a16="http://schemas.microsoft.com/office/drawing/2014/main" id="{C38CCC54-16AF-4055-812E-309F1F0D3D2B}"/>
              </a:ext>
            </a:extLst>
          </p:cNvPr>
          <p:cNvSpPr>
            <a:spLocks noGrp="1"/>
          </p:cNvSpPr>
          <p:nvPr>
            <p:ph type="dt" sz="half" idx="14"/>
          </p:nvPr>
        </p:nvSpPr>
        <p:spPr>
          <a:xfrm>
            <a:off x="1511300" y="6318001"/>
            <a:ext cx="1868364" cy="262800"/>
          </a:xfrm>
          <a:prstGeom prst="rect">
            <a:avLst/>
          </a:prstGeom>
        </p:spPr>
        <p:txBody>
          <a:bodyPr/>
          <a:lstStyle>
            <a:lvl1pPr>
              <a:defRPr sz="1000">
                <a:solidFill>
                  <a:srgbClr val="7030A0"/>
                </a:solidFill>
                <a:latin typeface="Calibri" panose="020F0502020204030204" pitchFamily="34" charset="0"/>
                <a:cs typeface="Calibri" panose="020F0502020204030204" pitchFamily="34" charset="0"/>
              </a:defRPr>
            </a:lvl1pPr>
          </a:lstStyle>
          <a:p>
            <a:r>
              <a:rPr lang="en-US"/>
              <a:t>4th August 2022</a:t>
            </a:r>
            <a:endParaRPr lang="en-GB" dirty="0"/>
          </a:p>
        </p:txBody>
      </p:sp>
    </p:spTree>
    <p:extLst>
      <p:ext uri="{BB962C8B-B14F-4D97-AF65-F5344CB8AC3E}">
        <p14:creationId xmlns:p14="http://schemas.microsoft.com/office/powerpoint/2010/main" val="378028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ECA2DA-C317-CB40-89FE-CBD5A23397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624" cy="6840538"/>
          </a:xfrm>
          <a:prstGeom prst="rect">
            <a:avLst/>
          </a:prstGeom>
        </p:spPr>
      </p:pic>
      <p:pic>
        <p:nvPicPr>
          <p:cNvPr id="3" name="Picture 2">
            <a:extLst>
              <a:ext uri="{FF2B5EF4-FFF2-40B4-BE49-F238E27FC236}">
                <a16:creationId xmlns:a16="http://schemas.microsoft.com/office/drawing/2014/main" id="{4FD2530A-56F5-44CF-9F8B-0651CCF6D0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251" y="2710800"/>
            <a:ext cx="1447392" cy="1422000"/>
          </a:xfrm>
          <a:prstGeom prst="rect">
            <a:avLst/>
          </a:prstGeom>
        </p:spPr>
      </p:pic>
      <p:sp>
        <p:nvSpPr>
          <p:cNvPr id="11" name="TextBox 10">
            <a:extLst>
              <a:ext uri="{FF2B5EF4-FFF2-40B4-BE49-F238E27FC236}">
                <a16:creationId xmlns:a16="http://schemas.microsoft.com/office/drawing/2014/main" id="{D1B30074-3AA9-914C-AD7C-4672820CE5E3}"/>
              </a:ext>
            </a:extLst>
          </p:cNvPr>
          <p:cNvSpPr txBox="1"/>
          <p:nvPr userDrawn="1"/>
        </p:nvSpPr>
        <p:spPr>
          <a:xfrm>
            <a:off x="9933186" y="6316691"/>
            <a:ext cx="2160000" cy="261818"/>
          </a:xfrm>
          <a:prstGeom prst="rect">
            <a:avLst/>
          </a:prstGeom>
          <a:noFill/>
        </p:spPr>
        <p:txBody>
          <a:bodyPr wrap="square" lIns="0" tIns="0" rIns="0" bIns="0" rtlCol="0" anchor="b" anchorCtr="0">
            <a:noAutofit/>
          </a:bodyPr>
          <a:lstStyle/>
          <a:p>
            <a:r>
              <a:rPr lang="en-GB" sz="1000" b="1" i="0" dirty="0">
                <a:solidFill>
                  <a:schemeClr val="bg1"/>
                </a:solidFill>
                <a:latin typeface="Century Gothic" panose="020B0502020202020204" pitchFamily="34" charset="0"/>
              </a:rPr>
              <a:t>© British Telecommunications plc</a:t>
            </a:r>
          </a:p>
        </p:txBody>
      </p:sp>
    </p:spTree>
    <p:extLst>
      <p:ext uri="{BB962C8B-B14F-4D97-AF65-F5344CB8AC3E}">
        <p14:creationId xmlns:p14="http://schemas.microsoft.com/office/powerpoint/2010/main" val="369572881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urpl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E4EA6B-1F4E-1748-9DFB-842B8DC29E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927" b="12444"/>
          <a:stretch/>
        </p:blipFill>
        <p:spPr>
          <a:xfrm>
            <a:off x="0" y="-1"/>
            <a:ext cx="12600534" cy="6840539"/>
          </a:xfrm>
          <a:prstGeom prst="rect">
            <a:avLst/>
          </a:prstGeom>
        </p:spPr>
      </p:pic>
      <p:sp>
        <p:nvSpPr>
          <p:cNvPr id="2" name="Title 1"/>
          <p:cNvSpPr>
            <a:spLocks noGrp="1"/>
          </p:cNvSpPr>
          <p:nvPr>
            <p:ph type="ctrTitle" hasCustomPrompt="1"/>
          </p:nvPr>
        </p:nvSpPr>
        <p:spPr>
          <a:xfrm>
            <a:off x="360000" y="1938443"/>
            <a:ext cx="7776036" cy="1193793"/>
          </a:xfrm>
        </p:spPr>
        <p:txBody>
          <a:bodyPr/>
          <a:lstStyle>
            <a:lvl1pPr algn="l">
              <a:lnSpc>
                <a:spcPct val="85000"/>
              </a:lnSpc>
              <a:defRPr sz="5000" b="1" i="0">
                <a:solidFill>
                  <a:schemeClr val="bg1"/>
                </a:solidFill>
                <a:latin typeface="Calibri" panose="020F0502020204030204" pitchFamily="34" charset="0"/>
                <a:cs typeface="Calibri" panose="020F0502020204030204" pitchFamily="34" charset="0"/>
              </a:defRPr>
            </a:lvl1pPr>
          </a:lstStyle>
          <a:p>
            <a:r>
              <a:rPr lang="en-US" dirty="0"/>
              <a:t>Title slide</a:t>
            </a:r>
            <a:endParaRPr lang="en-GB" dirty="0"/>
          </a:p>
        </p:txBody>
      </p:sp>
      <p:pic>
        <p:nvPicPr>
          <p:cNvPr id="7" name="Picture 6">
            <a:extLst>
              <a:ext uri="{FF2B5EF4-FFF2-40B4-BE49-F238E27FC236}">
                <a16:creationId xmlns:a16="http://schemas.microsoft.com/office/drawing/2014/main" id="{D7FC4421-71DD-44B2-B3F2-5C65C035B48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9172" y="466353"/>
            <a:ext cx="1007678" cy="990000"/>
          </a:xfrm>
          <a:prstGeom prst="rect">
            <a:avLst/>
          </a:prstGeom>
        </p:spPr>
      </p:pic>
      <p:sp>
        <p:nvSpPr>
          <p:cNvPr id="3" name="TextBox 2">
            <a:extLst>
              <a:ext uri="{FF2B5EF4-FFF2-40B4-BE49-F238E27FC236}">
                <a16:creationId xmlns:a16="http://schemas.microsoft.com/office/drawing/2014/main" id="{9A702B9C-1DEB-4A32-B39B-65F64FE2A441}"/>
              </a:ext>
            </a:extLst>
          </p:cNvPr>
          <p:cNvSpPr txBox="1"/>
          <p:nvPr userDrawn="1"/>
        </p:nvSpPr>
        <p:spPr>
          <a:xfrm>
            <a:off x="6983908" y="3852317"/>
            <a:ext cx="3456384" cy="1296144"/>
          </a:xfrm>
          <a:prstGeom prst="rect">
            <a:avLst/>
          </a:prstGeom>
        </p:spPr>
        <p:txBody>
          <a:bodyPr vert="horz" wrap="none" lIns="0" tIns="0" rIns="0" bIns="0" rtlCol="0" anchor="b" anchorCtr="0">
            <a:noAutofit/>
          </a:bodyPr>
          <a:lstStyle/>
          <a:p>
            <a:pPr algn="l"/>
            <a:endParaRPr lang="en-GB" dirty="0"/>
          </a:p>
        </p:txBody>
      </p:sp>
      <p:sp>
        <p:nvSpPr>
          <p:cNvPr id="6" name="TextBox 5">
            <a:extLst>
              <a:ext uri="{FF2B5EF4-FFF2-40B4-BE49-F238E27FC236}">
                <a16:creationId xmlns:a16="http://schemas.microsoft.com/office/drawing/2014/main" id="{209A9637-3F17-40A7-A404-FFB917243BE8}"/>
              </a:ext>
            </a:extLst>
          </p:cNvPr>
          <p:cNvSpPr txBox="1"/>
          <p:nvPr userDrawn="1"/>
        </p:nvSpPr>
        <p:spPr>
          <a:xfrm>
            <a:off x="359172" y="3564284"/>
            <a:ext cx="4536504" cy="1440161"/>
          </a:xfrm>
          <a:prstGeom prst="rect">
            <a:avLst/>
          </a:prstGeom>
        </p:spPr>
        <p:txBody>
          <a:bodyPr vert="horz" wrap="square" lIns="0" tIns="0" rIns="0" bIns="0" rtlCol="0" anchor="t" anchorCtr="0">
            <a:noAutofit/>
          </a:bodyPr>
          <a:lstStyle/>
          <a:p>
            <a:pPr algn="l"/>
            <a:r>
              <a:rPr lang="en-GB" sz="2000" b="1" dirty="0">
                <a:solidFill>
                  <a:schemeClr val="bg1"/>
                </a:solidFill>
                <a:latin typeface="Calibri" panose="020F0502020204030204" pitchFamily="34" charset="0"/>
                <a:cs typeface="Calibri" panose="020F0502020204030204" pitchFamily="34" charset="0"/>
              </a:rPr>
              <a:t>Dr Detlef Nauck</a:t>
            </a:r>
          </a:p>
          <a:p>
            <a:pPr algn="l"/>
            <a:r>
              <a:rPr lang="en-GB" sz="1600" b="1" dirty="0">
                <a:solidFill>
                  <a:schemeClr val="bg1"/>
                </a:solidFill>
                <a:latin typeface="Calibri" panose="020F0502020204030204" pitchFamily="34" charset="0"/>
                <a:cs typeface="Calibri" panose="020F0502020204030204" pitchFamily="34" charset="0"/>
              </a:rPr>
              <a:t>Head of AI &amp; Data Science Research</a:t>
            </a:r>
            <a:endParaRPr lang="en-GB"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530352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large text) (pink)">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F0A9E4-24A8-CB48-803B-25B8742B5C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39625" cy="6840538"/>
          </a:xfrm>
          <a:prstGeom prst="rect">
            <a:avLst/>
          </a:prstGeom>
        </p:spPr>
      </p:pic>
      <p:sp>
        <p:nvSpPr>
          <p:cNvPr id="7" name="Title 1">
            <a:extLst>
              <a:ext uri="{FF2B5EF4-FFF2-40B4-BE49-F238E27FC236}">
                <a16:creationId xmlns:a16="http://schemas.microsoft.com/office/drawing/2014/main" id="{CFCE3314-74F0-4E41-80CD-73C5CBD2D1DF}"/>
              </a:ext>
            </a:extLst>
          </p:cNvPr>
          <p:cNvSpPr>
            <a:spLocks noGrp="1"/>
          </p:cNvSpPr>
          <p:nvPr>
            <p:ph type="title" hasCustomPrompt="1"/>
          </p:nvPr>
        </p:nvSpPr>
        <p:spPr>
          <a:xfrm>
            <a:off x="360000" y="2016000"/>
            <a:ext cx="7560012" cy="1620000"/>
          </a:xfrm>
        </p:spPr>
        <p:txBody>
          <a:bodyPr anchor="t" anchorCtr="0"/>
          <a:lstStyle>
            <a:lvl1pPr algn="l">
              <a:lnSpc>
                <a:spcPct val="90000"/>
              </a:lnSpc>
              <a:defRPr sz="3200" b="1" i="0"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pic>
        <p:nvPicPr>
          <p:cNvPr id="11" name="Picture 10">
            <a:extLst>
              <a:ext uri="{FF2B5EF4-FFF2-40B4-BE49-F238E27FC236}">
                <a16:creationId xmlns:a16="http://schemas.microsoft.com/office/drawing/2014/main" id="{CD8A876C-4EA0-744A-BEC7-D21189BA57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Tree>
    <p:extLst>
      <p:ext uri="{BB962C8B-B14F-4D97-AF65-F5344CB8AC3E}">
        <p14:creationId xmlns:p14="http://schemas.microsoft.com/office/powerpoint/2010/main" val="331298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large text) (purpl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8D3200-2479-0B46-840C-F1CF4DA77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39624" cy="6840538"/>
          </a:xfrm>
          <a:prstGeom prst="rect">
            <a:avLst/>
          </a:prstGeom>
        </p:spPr>
      </p:pic>
      <p:sp>
        <p:nvSpPr>
          <p:cNvPr id="2" name="Title 1"/>
          <p:cNvSpPr>
            <a:spLocks noGrp="1"/>
          </p:cNvSpPr>
          <p:nvPr>
            <p:ph type="title" hasCustomPrompt="1"/>
          </p:nvPr>
        </p:nvSpPr>
        <p:spPr>
          <a:xfrm>
            <a:off x="360000" y="2016000"/>
            <a:ext cx="7560012" cy="1620000"/>
          </a:xfrm>
        </p:spPr>
        <p:txBody>
          <a:bodyPr anchor="t" anchorCtr="0"/>
          <a:lstStyle>
            <a:lvl1pPr algn="l">
              <a:lnSpc>
                <a:spcPct val="90000"/>
              </a:lnSpc>
              <a:defRPr sz="3200" b="1" i="0"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pic>
        <p:nvPicPr>
          <p:cNvPr id="8" name="Picture 7">
            <a:extLst>
              <a:ext uri="{FF2B5EF4-FFF2-40B4-BE49-F238E27FC236}">
                <a16:creationId xmlns:a16="http://schemas.microsoft.com/office/drawing/2014/main" id="{2848D90A-7108-864A-B81A-ED7B0B9A7E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Tree>
    <p:extLst>
      <p:ext uri="{BB962C8B-B14F-4D97-AF65-F5344CB8AC3E}">
        <p14:creationId xmlns:p14="http://schemas.microsoft.com/office/powerpoint/2010/main" val="328459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large text) (blue)">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94E845-0CA1-2443-A045-12080128E4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39625" cy="6840538"/>
          </a:xfrm>
          <a:prstGeom prst="rect">
            <a:avLst/>
          </a:prstGeom>
        </p:spPr>
      </p:pic>
      <p:sp>
        <p:nvSpPr>
          <p:cNvPr id="7" name="Title 1">
            <a:extLst>
              <a:ext uri="{FF2B5EF4-FFF2-40B4-BE49-F238E27FC236}">
                <a16:creationId xmlns:a16="http://schemas.microsoft.com/office/drawing/2014/main" id="{3B9A7C5A-A4E5-084B-874F-1EBE27C1A2C6}"/>
              </a:ext>
            </a:extLst>
          </p:cNvPr>
          <p:cNvSpPr>
            <a:spLocks noGrp="1"/>
          </p:cNvSpPr>
          <p:nvPr>
            <p:ph type="title" hasCustomPrompt="1"/>
          </p:nvPr>
        </p:nvSpPr>
        <p:spPr>
          <a:xfrm>
            <a:off x="360000" y="2016000"/>
            <a:ext cx="7560012" cy="1620000"/>
          </a:xfrm>
        </p:spPr>
        <p:txBody>
          <a:bodyPr anchor="t" anchorCtr="0"/>
          <a:lstStyle>
            <a:lvl1pPr algn="l">
              <a:lnSpc>
                <a:spcPct val="90000"/>
              </a:lnSpc>
              <a:defRPr sz="3200" b="1" i="0"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pic>
        <p:nvPicPr>
          <p:cNvPr id="8" name="Picture 7">
            <a:extLst>
              <a:ext uri="{FF2B5EF4-FFF2-40B4-BE49-F238E27FC236}">
                <a16:creationId xmlns:a16="http://schemas.microsoft.com/office/drawing/2014/main" id="{969AB210-B4BE-3745-A764-C8A3F4B799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Tree>
    <p:extLst>
      <p:ext uri="{BB962C8B-B14F-4D97-AF65-F5344CB8AC3E}">
        <p14:creationId xmlns:p14="http://schemas.microsoft.com/office/powerpoint/2010/main" val="363524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urpl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908DFE-CFFC-0B49-81C8-88E92473B5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624" cy="6840538"/>
          </a:xfrm>
          <a:prstGeom prst="rect">
            <a:avLst/>
          </a:prstGeom>
        </p:spPr>
      </p:pic>
      <p:sp>
        <p:nvSpPr>
          <p:cNvPr id="2" name="Title 1"/>
          <p:cNvSpPr>
            <a:spLocks noGrp="1"/>
          </p:cNvSpPr>
          <p:nvPr>
            <p:ph type="title" hasCustomPrompt="1"/>
          </p:nvPr>
        </p:nvSpPr>
        <p:spPr>
          <a:xfrm>
            <a:off x="358775" y="2016000"/>
            <a:ext cx="11520000" cy="2700000"/>
          </a:xfrm>
        </p:spPr>
        <p:txBody>
          <a:bodyPr anchor="ctr" anchorCtr="0"/>
          <a:lstStyle>
            <a:lvl1pPr algn="ctr">
              <a:lnSpc>
                <a:spcPct val="90000"/>
              </a:lnSpc>
              <a:defRPr sz="3200" b="1"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pic>
        <p:nvPicPr>
          <p:cNvPr id="5" name="Picture 4">
            <a:extLst>
              <a:ext uri="{FF2B5EF4-FFF2-40B4-BE49-F238E27FC236}">
                <a16:creationId xmlns:a16="http://schemas.microsoft.com/office/drawing/2014/main" id="{20DB4D85-0A02-8543-9160-78A1DEC9DB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Tree>
    <p:extLst>
      <p:ext uri="{BB962C8B-B14F-4D97-AF65-F5344CB8AC3E}">
        <p14:creationId xmlns:p14="http://schemas.microsoft.com/office/powerpoint/2010/main" val="112559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Box 3">
            <a:extLst>
              <a:ext uri="{FF2B5EF4-FFF2-40B4-BE49-F238E27FC236}">
                <a16:creationId xmlns:a16="http://schemas.microsoft.com/office/drawing/2014/main" id="{C4F1F03D-C4F0-AF4D-AFFF-609C4FF4D6D3}"/>
              </a:ext>
            </a:extLst>
          </p:cNvPr>
          <p:cNvSpPr txBox="1"/>
          <p:nvPr userDrawn="1"/>
        </p:nvSpPr>
        <p:spPr>
          <a:xfrm>
            <a:off x="11613823" y="6485641"/>
            <a:ext cx="0" cy="0"/>
          </a:xfrm>
          <a:prstGeom prst="rect">
            <a:avLst/>
          </a:prstGeom>
          <a:noFill/>
        </p:spPr>
        <p:txBody>
          <a:bodyPr wrap="none" lIns="0" tIns="0" rIns="0" bIns="0" rtlCol="0">
            <a:noAutofit/>
          </a:bodyPr>
          <a:lstStyle/>
          <a:p>
            <a:endParaRPr lang="en-US" sz="1500" dirty="0" err="1"/>
          </a:p>
        </p:txBody>
      </p:sp>
      <p:sp>
        <p:nvSpPr>
          <p:cNvPr id="6" name="Title 5">
            <a:extLst>
              <a:ext uri="{FF2B5EF4-FFF2-40B4-BE49-F238E27FC236}">
                <a16:creationId xmlns:a16="http://schemas.microsoft.com/office/drawing/2014/main" id="{6B1B4166-45F0-DA42-B193-E60E5144CA12}"/>
              </a:ext>
            </a:extLst>
          </p:cNvPr>
          <p:cNvSpPr>
            <a:spLocks noGrp="1"/>
          </p:cNvSpPr>
          <p:nvPr>
            <p:ph type="title"/>
          </p:nvPr>
        </p:nvSpPr>
        <p:spPr/>
        <p:txBody>
          <a:bodyPr/>
          <a:lstStyle/>
          <a:p>
            <a:r>
              <a:rPr lang="en-US"/>
              <a:t>Click to edit Master title style</a:t>
            </a:r>
          </a:p>
        </p:txBody>
      </p:sp>
      <p:sp>
        <p:nvSpPr>
          <p:cNvPr id="9" name="Slide Number Placeholder 3">
            <a:extLst>
              <a:ext uri="{FF2B5EF4-FFF2-40B4-BE49-F238E27FC236}">
                <a16:creationId xmlns:a16="http://schemas.microsoft.com/office/drawing/2014/main" id="{726E6DC1-62A3-4E8C-824C-91FE6F0518C3}"/>
              </a:ext>
            </a:extLst>
          </p:cNvPr>
          <p:cNvSpPr>
            <a:spLocks noGrp="1"/>
          </p:cNvSpPr>
          <p:nvPr>
            <p:ph type="sldNum" sz="quarter" idx="12"/>
          </p:nvPr>
        </p:nvSpPr>
        <p:spPr>
          <a:xfrm>
            <a:off x="360000" y="6318000"/>
            <a:ext cx="360000" cy="262800"/>
          </a:xfrm>
          <a:prstGeom prst="rect">
            <a:avLst/>
          </a:prstGeom>
        </p:spPr>
        <p:txBody>
          <a:bodyPr/>
          <a:lstStyle>
            <a:lvl1pPr algn="l">
              <a:defRPr sz="1000" b="1" i="0">
                <a:solidFill>
                  <a:srgbClr val="7030A0"/>
                </a:solidFill>
                <a:latin typeface="Calibri" panose="020F0502020204030204" pitchFamily="34" charset="0"/>
                <a:cs typeface="Calibri" panose="020F0502020204030204" pitchFamily="34" charset="0"/>
              </a:defRPr>
            </a:lvl1pPr>
          </a:lstStyle>
          <a:p>
            <a:fld id="{0B868178-02AE-42FC-958D-6B8F13B60175}" type="slidenum">
              <a:rPr lang="en-GB" smtClean="0"/>
              <a:pPr/>
              <a:t>‹#›</a:t>
            </a:fld>
            <a:endParaRPr lang="en-GB" dirty="0"/>
          </a:p>
        </p:txBody>
      </p:sp>
      <p:sp>
        <p:nvSpPr>
          <p:cNvPr id="11" name="Footer Placeholder 4">
            <a:extLst>
              <a:ext uri="{FF2B5EF4-FFF2-40B4-BE49-F238E27FC236}">
                <a16:creationId xmlns:a16="http://schemas.microsoft.com/office/drawing/2014/main" id="{6D85C2B5-E8C5-481C-92DD-0B418DDFD087}"/>
              </a:ext>
            </a:extLst>
          </p:cNvPr>
          <p:cNvSpPr>
            <a:spLocks noGrp="1"/>
          </p:cNvSpPr>
          <p:nvPr>
            <p:ph type="ftr" sz="quarter" idx="13"/>
          </p:nvPr>
        </p:nvSpPr>
        <p:spPr>
          <a:xfrm>
            <a:off x="3671540" y="6318000"/>
            <a:ext cx="7056384" cy="262800"/>
          </a:xfrm>
          <a:prstGeom prst="rect">
            <a:avLst/>
          </a:prstGeom>
        </p:spPr>
        <p:txBody>
          <a:bodyPr/>
          <a:lstStyle>
            <a:lvl1pPr algn="r">
              <a:defRPr sz="1000">
                <a:solidFill>
                  <a:srgbClr val="7030A0"/>
                </a:solidFill>
                <a:latin typeface="Calibri" panose="020F0502020204030204" pitchFamily="34" charset="0"/>
                <a:cs typeface="Calibri" panose="020F0502020204030204" pitchFamily="34" charset="0"/>
              </a:defRPr>
            </a:lvl1pPr>
          </a:lstStyle>
          <a:p>
            <a:r>
              <a:rPr lang="en-GB"/>
              <a:t>Best Practice Analytics (Detlef Nauck, BT)</a:t>
            </a:r>
            <a:endParaRPr lang="en-GB" dirty="0"/>
          </a:p>
        </p:txBody>
      </p:sp>
      <p:sp>
        <p:nvSpPr>
          <p:cNvPr id="12" name="Date Placeholder 9">
            <a:extLst>
              <a:ext uri="{FF2B5EF4-FFF2-40B4-BE49-F238E27FC236}">
                <a16:creationId xmlns:a16="http://schemas.microsoft.com/office/drawing/2014/main" id="{1768C14E-4041-41AC-8CF5-2590DFF8E538}"/>
              </a:ext>
            </a:extLst>
          </p:cNvPr>
          <p:cNvSpPr>
            <a:spLocks noGrp="1"/>
          </p:cNvSpPr>
          <p:nvPr>
            <p:ph type="dt" sz="half" idx="14"/>
          </p:nvPr>
        </p:nvSpPr>
        <p:spPr>
          <a:xfrm>
            <a:off x="1511300" y="6318001"/>
            <a:ext cx="1868364" cy="262800"/>
          </a:xfrm>
          <a:prstGeom prst="rect">
            <a:avLst/>
          </a:prstGeom>
        </p:spPr>
        <p:txBody>
          <a:bodyPr/>
          <a:lstStyle>
            <a:lvl1pPr>
              <a:defRPr sz="1000">
                <a:solidFill>
                  <a:srgbClr val="7030A0"/>
                </a:solidFill>
                <a:latin typeface="Calibri" panose="020F0502020204030204" pitchFamily="34" charset="0"/>
                <a:cs typeface="Calibri" panose="020F0502020204030204" pitchFamily="34" charset="0"/>
              </a:defRPr>
            </a:lvl1pPr>
          </a:lstStyle>
          <a:p>
            <a:r>
              <a:rPr lang="en-US"/>
              <a:t>4th August 2022</a:t>
            </a:r>
            <a:endParaRPr lang="en-GB" dirty="0"/>
          </a:p>
        </p:txBody>
      </p:sp>
    </p:spTree>
    <p:extLst>
      <p:ext uri="{BB962C8B-B14F-4D97-AF65-F5344CB8AC3E}">
        <p14:creationId xmlns:p14="http://schemas.microsoft.com/office/powerpoint/2010/main" val="89838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1260030"/>
            <a:ext cx="5670000" cy="4896544"/>
          </a:xfrm>
        </p:spPr>
        <p:txBody>
          <a:bodyPr/>
          <a:lstStyle>
            <a:lvl1pPr>
              <a:defRPr sz="2000"/>
            </a:lvl1pPr>
            <a:lvl2pPr>
              <a:defRPr sz="1800"/>
            </a:lvl2pPr>
            <a:lvl3pPr>
              <a:defRPr sz="1600"/>
            </a:lvl3pPr>
            <a:lvl4pPr>
              <a:defRPr sz="1400"/>
            </a:lvl4pPr>
            <a:lvl5pPr>
              <a:defRPr sz="14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10000" y="1260030"/>
            <a:ext cx="5670000" cy="4896544"/>
          </a:xfrm>
        </p:spPr>
        <p:txBody>
          <a:bodyPr/>
          <a:lstStyle>
            <a:lvl1pPr>
              <a:defRPr sz="2000"/>
            </a:lvl1pPr>
            <a:lvl2pPr>
              <a:defRPr sz="1800"/>
            </a:lvl2pPr>
            <a:lvl3pPr>
              <a:defRPr sz="1600"/>
            </a:lvl3pPr>
            <a:lvl4pPr>
              <a:defRPr sz="1400"/>
            </a:lvl4pPr>
            <a:lvl5pPr>
              <a:defRPr sz="12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3">
            <a:extLst>
              <a:ext uri="{FF2B5EF4-FFF2-40B4-BE49-F238E27FC236}">
                <a16:creationId xmlns:a16="http://schemas.microsoft.com/office/drawing/2014/main" id="{5CEA95E9-0C56-4236-837D-5E178B152A5A}"/>
              </a:ext>
            </a:extLst>
          </p:cNvPr>
          <p:cNvSpPr>
            <a:spLocks noGrp="1"/>
          </p:cNvSpPr>
          <p:nvPr>
            <p:ph type="sldNum" sz="quarter" idx="12"/>
          </p:nvPr>
        </p:nvSpPr>
        <p:spPr>
          <a:xfrm>
            <a:off x="360000" y="6318000"/>
            <a:ext cx="360000" cy="262800"/>
          </a:xfrm>
          <a:prstGeom prst="rect">
            <a:avLst/>
          </a:prstGeom>
        </p:spPr>
        <p:txBody>
          <a:bodyPr/>
          <a:lstStyle>
            <a:lvl1pPr algn="l">
              <a:defRPr sz="1000" b="1" i="0">
                <a:solidFill>
                  <a:srgbClr val="7030A0"/>
                </a:solidFill>
                <a:latin typeface="Calibri" panose="020F0502020204030204" pitchFamily="34" charset="0"/>
                <a:cs typeface="Calibri" panose="020F0502020204030204" pitchFamily="34" charset="0"/>
              </a:defRPr>
            </a:lvl1pPr>
          </a:lstStyle>
          <a:p>
            <a:fld id="{0B868178-02AE-42FC-958D-6B8F13B60175}" type="slidenum">
              <a:rPr lang="en-GB" smtClean="0"/>
              <a:pPr/>
              <a:t>‹#›</a:t>
            </a:fld>
            <a:endParaRPr lang="en-GB" dirty="0"/>
          </a:p>
        </p:txBody>
      </p:sp>
      <p:sp>
        <p:nvSpPr>
          <p:cNvPr id="10" name="Footer Placeholder 4">
            <a:extLst>
              <a:ext uri="{FF2B5EF4-FFF2-40B4-BE49-F238E27FC236}">
                <a16:creationId xmlns:a16="http://schemas.microsoft.com/office/drawing/2014/main" id="{3A26101A-2A22-4A2C-9D08-BE883E70C69C}"/>
              </a:ext>
            </a:extLst>
          </p:cNvPr>
          <p:cNvSpPr>
            <a:spLocks noGrp="1"/>
          </p:cNvSpPr>
          <p:nvPr>
            <p:ph type="ftr" sz="quarter" idx="13"/>
          </p:nvPr>
        </p:nvSpPr>
        <p:spPr>
          <a:xfrm>
            <a:off x="3671540" y="6318000"/>
            <a:ext cx="7056384" cy="262800"/>
          </a:xfrm>
          <a:prstGeom prst="rect">
            <a:avLst/>
          </a:prstGeom>
        </p:spPr>
        <p:txBody>
          <a:bodyPr/>
          <a:lstStyle>
            <a:lvl1pPr algn="r">
              <a:defRPr sz="1000">
                <a:solidFill>
                  <a:srgbClr val="7030A0"/>
                </a:solidFill>
                <a:latin typeface="Calibri" panose="020F0502020204030204" pitchFamily="34" charset="0"/>
                <a:cs typeface="Calibri" panose="020F0502020204030204" pitchFamily="34" charset="0"/>
              </a:defRPr>
            </a:lvl1pPr>
          </a:lstStyle>
          <a:p>
            <a:r>
              <a:rPr lang="en-GB"/>
              <a:t>Best Practice Analytics (Detlef Nauck, BT)</a:t>
            </a:r>
            <a:endParaRPr lang="en-GB" dirty="0"/>
          </a:p>
        </p:txBody>
      </p:sp>
      <p:sp>
        <p:nvSpPr>
          <p:cNvPr id="11" name="Date Placeholder 9">
            <a:extLst>
              <a:ext uri="{FF2B5EF4-FFF2-40B4-BE49-F238E27FC236}">
                <a16:creationId xmlns:a16="http://schemas.microsoft.com/office/drawing/2014/main" id="{054CE7E8-1933-40F0-AFC0-8E7D12F1C51B}"/>
              </a:ext>
            </a:extLst>
          </p:cNvPr>
          <p:cNvSpPr>
            <a:spLocks noGrp="1"/>
          </p:cNvSpPr>
          <p:nvPr>
            <p:ph type="dt" sz="half" idx="14"/>
          </p:nvPr>
        </p:nvSpPr>
        <p:spPr>
          <a:xfrm>
            <a:off x="1511300" y="6318001"/>
            <a:ext cx="1868364" cy="262800"/>
          </a:xfrm>
          <a:prstGeom prst="rect">
            <a:avLst/>
          </a:prstGeom>
        </p:spPr>
        <p:txBody>
          <a:bodyPr/>
          <a:lstStyle>
            <a:lvl1pPr>
              <a:defRPr sz="1000">
                <a:solidFill>
                  <a:srgbClr val="7030A0"/>
                </a:solidFill>
                <a:latin typeface="Calibri" panose="020F0502020204030204" pitchFamily="34" charset="0"/>
                <a:cs typeface="Calibri" panose="020F0502020204030204" pitchFamily="34" charset="0"/>
              </a:defRPr>
            </a:lvl1pPr>
          </a:lstStyle>
          <a:p>
            <a:r>
              <a:rPr lang="en-US"/>
              <a:t>4th August 2022</a:t>
            </a:r>
            <a:endParaRPr lang="en-GB" dirty="0"/>
          </a:p>
        </p:txBody>
      </p:sp>
    </p:spTree>
    <p:extLst>
      <p:ext uri="{BB962C8B-B14F-4D97-AF65-F5344CB8AC3E}">
        <p14:creationId xmlns:p14="http://schemas.microsoft.com/office/powerpoint/2010/main" val="177213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3">
            <a:extLst>
              <a:ext uri="{FF2B5EF4-FFF2-40B4-BE49-F238E27FC236}">
                <a16:creationId xmlns:a16="http://schemas.microsoft.com/office/drawing/2014/main" id="{102870A5-D43B-4775-8215-72D9DEB978FD}"/>
              </a:ext>
            </a:extLst>
          </p:cNvPr>
          <p:cNvSpPr>
            <a:spLocks noGrp="1"/>
          </p:cNvSpPr>
          <p:nvPr>
            <p:ph type="sldNum" sz="quarter" idx="12"/>
          </p:nvPr>
        </p:nvSpPr>
        <p:spPr>
          <a:xfrm>
            <a:off x="360000" y="6318000"/>
            <a:ext cx="360000" cy="262800"/>
          </a:xfrm>
          <a:prstGeom prst="rect">
            <a:avLst/>
          </a:prstGeom>
        </p:spPr>
        <p:txBody>
          <a:bodyPr/>
          <a:lstStyle>
            <a:lvl1pPr algn="l">
              <a:defRPr sz="1000" b="1" i="0">
                <a:solidFill>
                  <a:srgbClr val="7030A0"/>
                </a:solidFill>
                <a:latin typeface="Calibri" panose="020F0502020204030204" pitchFamily="34" charset="0"/>
                <a:cs typeface="Calibri" panose="020F0502020204030204" pitchFamily="34" charset="0"/>
              </a:defRPr>
            </a:lvl1pPr>
          </a:lstStyle>
          <a:p>
            <a:fld id="{0B868178-02AE-42FC-958D-6B8F13B60175}" type="slidenum">
              <a:rPr lang="en-GB" smtClean="0"/>
              <a:pPr/>
              <a:t>‹#›</a:t>
            </a:fld>
            <a:endParaRPr lang="en-GB" dirty="0"/>
          </a:p>
        </p:txBody>
      </p:sp>
      <p:sp>
        <p:nvSpPr>
          <p:cNvPr id="8" name="Footer Placeholder 4">
            <a:extLst>
              <a:ext uri="{FF2B5EF4-FFF2-40B4-BE49-F238E27FC236}">
                <a16:creationId xmlns:a16="http://schemas.microsoft.com/office/drawing/2014/main" id="{B91633D8-3DC4-41F7-85C0-412176051A1D}"/>
              </a:ext>
            </a:extLst>
          </p:cNvPr>
          <p:cNvSpPr>
            <a:spLocks noGrp="1"/>
          </p:cNvSpPr>
          <p:nvPr>
            <p:ph type="ftr" sz="quarter" idx="13"/>
          </p:nvPr>
        </p:nvSpPr>
        <p:spPr>
          <a:xfrm>
            <a:off x="3671540" y="6318000"/>
            <a:ext cx="7056384" cy="262800"/>
          </a:xfrm>
          <a:prstGeom prst="rect">
            <a:avLst/>
          </a:prstGeom>
        </p:spPr>
        <p:txBody>
          <a:bodyPr/>
          <a:lstStyle>
            <a:lvl1pPr algn="r">
              <a:defRPr sz="1000">
                <a:solidFill>
                  <a:srgbClr val="7030A0"/>
                </a:solidFill>
                <a:latin typeface="Calibri" panose="020F0502020204030204" pitchFamily="34" charset="0"/>
                <a:cs typeface="Calibri" panose="020F0502020204030204" pitchFamily="34" charset="0"/>
              </a:defRPr>
            </a:lvl1pPr>
          </a:lstStyle>
          <a:p>
            <a:r>
              <a:rPr lang="en-GB"/>
              <a:t>Best Practice Analytics (Detlef Nauck, BT)</a:t>
            </a:r>
            <a:endParaRPr lang="en-GB" dirty="0"/>
          </a:p>
        </p:txBody>
      </p:sp>
      <p:sp>
        <p:nvSpPr>
          <p:cNvPr id="9" name="Date Placeholder 9">
            <a:extLst>
              <a:ext uri="{FF2B5EF4-FFF2-40B4-BE49-F238E27FC236}">
                <a16:creationId xmlns:a16="http://schemas.microsoft.com/office/drawing/2014/main" id="{BCF40FF3-FE20-4F6D-BCF2-182D72EE9BF2}"/>
              </a:ext>
            </a:extLst>
          </p:cNvPr>
          <p:cNvSpPr>
            <a:spLocks noGrp="1"/>
          </p:cNvSpPr>
          <p:nvPr>
            <p:ph type="dt" sz="half" idx="14"/>
          </p:nvPr>
        </p:nvSpPr>
        <p:spPr>
          <a:xfrm>
            <a:off x="1511300" y="6318001"/>
            <a:ext cx="1868364" cy="262800"/>
          </a:xfrm>
          <a:prstGeom prst="rect">
            <a:avLst/>
          </a:prstGeom>
        </p:spPr>
        <p:txBody>
          <a:bodyPr/>
          <a:lstStyle>
            <a:lvl1pPr>
              <a:defRPr sz="1000">
                <a:solidFill>
                  <a:srgbClr val="7030A0"/>
                </a:solidFill>
                <a:latin typeface="Calibri" panose="020F0502020204030204" pitchFamily="34" charset="0"/>
                <a:cs typeface="Calibri" panose="020F0502020204030204" pitchFamily="34" charset="0"/>
              </a:defRPr>
            </a:lvl1pPr>
          </a:lstStyle>
          <a:p>
            <a:r>
              <a:rPr lang="en-US"/>
              <a:t>4th August 2022</a:t>
            </a:r>
            <a:endParaRPr lang="en-GB" dirty="0"/>
          </a:p>
        </p:txBody>
      </p:sp>
    </p:spTree>
    <p:extLst>
      <p:ext uri="{BB962C8B-B14F-4D97-AF65-F5344CB8AC3E}">
        <p14:creationId xmlns:p14="http://schemas.microsoft.com/office/powerpoint/2010/main" val="70233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257420"/>
            <a:ext cx="11527036" cy="792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60000" y="1188021"/>
            <a:ext cx="11527036" cy="4896544"/>
          </a:xfrm>
          <a:prstGeom prst="rect">
            <a:avLst/>
          </a:prstGeom>
        </p:spPr>
        <p:txBody>
          <a:bodyPr vert="horz" lIns="0" tIns="0" rIns="0" bIns="0" rtlCol="0" anchor="t" anchorCtr="0">
            <a:noAutofit/>
          </a:bodyPr>
          <a:lstStyle/>
          <a:p>
            <a:pPr lvl="0"/>
            <a:r>
              <a:rPr lang="en-GB" sz="1800" dirty="0"/>
              <a:t>One</a:t>
            </a:r>
          </a:p>
          <a:p>
            <a:pPr lvl="1"/>
            <a:r>
              <a:rPr lang="en-GB" sz="1800" dirty="0"/>
              <a:t>Two</a:t>
            </a:r>
          </a:p>
          <a:p>
            <a:pPr lvl="2"/>
            <a:r>
              <a:rPr lang="en-GB" sz="1800" dirty="0"/>
              <a:t>Three</a:t>
            </a:r>
          </a:p>
          <a:p>
            <a:pPr lvl="3"/>
            <a:r>
              <a:rPr lang="en-GB" sz="1800" dirty="0"/>
              <a:t>Four</a:t>
            </a:r>
          </a:p>
          <a:p>
            <a:pPr lvl="4"/>
            <a:r>
              <a:rPr lang="en-GB" sz="1800" dirty="0"/>
              <a:t>Five</a:t>
            </a:r>
          </a:p>
          <a:p>
            <a:pPr lvl="1"/>
            <a:endParaRPr lang="en-GB" sz="1800" dirty="0"/>
          </a:p>
        </p:txBody>
      </p:sp>
      <p:pic>
        <p:nvPicPr>
          <p:cNvPr id="10" name="Picture 9">
            <a:extLst>
              <a:ext uri="{FF2B5EF4-FFF2-40B4-BE49-F238E27FC236}">
                <a16:creationId xmlns:a16="http://schemas.microsoft.com/office/drawing/2014/main" id="{3AE9E1D1-80B4-4737-A902-4D72D8F4317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Tree>
    <p:extLst>
      <p:ext uri="{BB962C8B-B14F-4D97-AF65-F5344CB8AC3E}">
        <p14:creationId xmlns:p14="http://schemas.microsoft.com/office/powerpoint/2010/main" val="3743216919"/>
      </p:ext>
    </p:extLst>
  </p:cSld>
  <p:clrMap bg1="lt1" tx1="dk1" bg2="lt2" tx2="dk2" accent1="accent1" accent2="accent2" accent3="accent3" accent4="accent4" accent5="accent5" accent6="accent6" hlink="hlink" folHlink="folHlink"/>
  <p:sldLayoutIdLst>
    <p:sldLayoutId id="2147483696" r:id="rId1"/>
    <p:sldLayoutId id="2147483649" r:id="rId2"/>
    <p:sldLayoutId id="2147483694" r:id="rId3"/>
    <p:sldLayoutId id="2147483651" r:id="rId4"/>
    <p:sldLayoutId id="2147483695" r:id="rId5"/>
    <p:sldLayoutId id="2147483674" r:id="rId6"/>
    <p:sldLayoutId id="2147483650" r:id="rId7"/>
    <p:sldLayoutId id="2147483652" r:id="rId8"/>
    <p:sldLayoutId id="2147483654" r:id="rId9"/>
    <p:sldLayoutId id="2147483655" r:id="rId10"/>
    <p:sldLayoutId id="2147483660" r:id="rId11"/>
  </p:sldLayoutIdLst>
  <p:hf hdr="0"/>
  <p:txStyles>
    <p:titleStyle>
      <a:lvl1pPr algn="l" defTabSz="912114" rtl="0" eaLnBrk="1" latinLnBrk="0" hangingPunct="1">
        <a:spcBef>
          <a:spcPct val="0"/>
        </a:spcBef>
        <a:buNone/>
        <a:defRPr sz="3200" b="1" kern="1200">
          <a:solidFill>
            <a:schemeClr val="accent1"/>
          </a:solidFill>
          <a:latin typeface="Calibri" panose="020F0502020204030204" pitchFamily="34" charset="0"/>
          <a:ea typeface="+mj-ea"/>
          <a:cs typeface="Calibri" panose="020F0502020204030204" pitchFamily="34" charset="0"/>
        </a:defRPr>
      </a:lvl1pPr>
    </p:titleStyle>
    <p:bodyStyle>
      <a:lvl1pPr marL="285750" indent="-285750" algn="l" defTabSz="912114" rtl="0" eaLnBrk="1" latinLnBrk="0" hangingPunct="1">
        <a:lnSpc>
          <a:spcPct val="110000"/>
        </a:lnSpc>
        <a:spcBef>
          <a:spcPts val="0"/>
        </a:spcBef>
        <a:spcAft>
          <a:spcPts val="0"/>
        </a:spcAft>
        <a:buFont typeface="Arial" panose="020B0604020202020204" pitchFamily="34" charset="0"/>
        <a:buChar char="•"/>
        <a:defRPr sz="2000" b="0" i="0" kern="1200" baseline="0">
          <a:solidFill>
            <a:schemeClr val="tx1"/>
          </a:solidFill>
          <a:latin typeface="Calibri" panose="020F0502020204030204" pitchFamily="34" charset="0"/>
          <a:ea typeface="+mn-ea"/>
          <a:cs typeface="Calibri" panose="020F0502020204030204" pitchFamily="34" charset="0"/>
        </a:defRPr>
      </a:lvl1pPr>
      <a:lvl2pPr marL="452438" indent="-276225" algn="l" defTabSz="912114" rtl="0" eaLnBrk="1" latinLnBrk="0" hangingPunct="1">
        <a:lnSpc>
          <a:spcPct val="110000"/>
        </a:lnSpc>
        <a:spcBef>
          <a:spcPts val="0"/>
        </a:spcBef>
        <a:spcAft>
          <a:spcPts val="0"/>
        </a:spcAft>
        <a:buFont typeface="Arial" panose="020B0604020202020204" pitchFamily="34" charset="0"/>
        <a:buChar char="•"/>
        <a:defRPr sz="2000" b="0" i="0" kern="1200">
          <a:solidFill>
            <a:schemeClr val="tx1"/>
          </a:solidFill>
          <a:latin typeface="Calibri" panose="020F0502020204030204" pitchFamily="34" charset="0"/>
          <a:ea typeface="+mn-ea"/>
          <a:cs typeface="Calibri" panose="020F0502020204030204" pitchFamily="34" charset="0"/>
        </a:defRPr>
      </a:lvl2pPr>
      <a:lvl3pPr marL="628650" indent="-265113" algn="l" defTabSz="912114" rtl="0" eaLnBrk="1" latinLnBrk="0" hangingPunct="1">
        <a:lnSpc>
          <a:spcPct val="110000"/>
        </a:lnSpc>
        <a:spcBef>
          <a:spcPts val="0"/>
        </a:spcBef>
        <a:spcAft>
          <a:spcPts val="0"/>
        </a:spcAft>
        <a:buFont typeface="Arial" panose="020B0604020202020204" pitchFamily="34" charset="0"/>
        <a:buChar char="•"/>
        <a:defRPr sz="2000" b="0" i="0" kern="1200">
          <a:solidFill>
            <a:schemeClr val="tx1"/>
          </a:solidFill>
          <a:latin typeface="Calibri" panose="020F0502020204030204" pitchFamily="34" charset="0"/>
          <a:ea typeface="+mn-ea"/>
          <a:cs typeface="Calibri" panose="020F0502020204030204" pitchFamily="34" charset="0"/>
        </a:defRPr>
      </a:lvl3pPr>
      <a:lvl4pPr marL="804863" indent="-265113" algn="l" defTabSz="912114" rtl="0" eaLnBrk="1" latinLnBrk="0" hangingPunct="1">
        <a:lnSpc>
          <a:spcPct val="110000"/>
        </a:lnSpc>
        <a:spcBef>
          <a:spcPts val="0"/>
        </a:spcBef>
        <a:spcAft>
          <a:spcPts val="0"/>
        </a:spcAft>
        <a:buFont typeface="Arial" panose="020B0604020202020204" pitchFamily="34" charset="0"/>
        <a:buChar char="•"/>
        <a:defRPr sz="2000" b="0" i="0" kern="1200">
          <a:solidFill>
            <a:schemeClr val="tx1"/>
          </a:solidFill>
          <a:latin typeface="Calibri" panose="020F0502020204030204" pitchFamily="34" charset="0"/>
          <a:ea typeface="+mn-ea"/>
          <a:cs typeface="Calibri" panose="020F0502020204030204" pitchFamily="34" charset="0"/>
        </a:defRPr>
      </a:lvl4pPr>
      <a:lvl5pPr marL="1001713" indent="-285750" algn="l" defTabSz="912114" rtl="0" eaLnBrk="1" latinLnBrk="0" hangingPunct="1">
        <a:lnSpc>
          <a:spcPct val="110000"/>
        </a:lnSpc>
        <a:spcBef>
          <a:spcPts val="0"/>
        </a:spcBef>
        <a:spcAft>
          <a:spcPts val="0"/>
        </a:spcAft>
        <a:buFont typeface="Arial" panose="020B0604020202020204" pitchFamily="34" charset="0"/>
        <a:buChar char="•"/>
        <a:defRPr sz="2000" b="0" i="0" kern="1200">
          <a:solidFill>
            <a:schemeClr val="tx1"/>
          </a:solidFill>
          <a:latin typeface="Calibri" panose="020F0502020204030204" pitchFamily="34" charset="0"/>
          <a:ea typeface="+mn-ea"/>
          <a:cs typeface="Calibri" panose="020F0502020204030204" pitchFamily="34" charset="0"/>
        </a:defRPr>
      </a:lvl5pPr>
      <a:lvl6pPr marL="2280285" indent="0" algn="l" defTabSz="912114" rtl="0" eaLnBrk="1" latinLnBrk="0" hangingPunct="1">
        <a:spcBef>
          <a:spcPct val="20000"/>
        </a:spcBef>
        <a:buFont typeface="Arial" panose="020B0604020202020204" pitchFamily="34" charset="0"/>
        <a:buNone/>
        <a:defRPr sz="265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27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68" userDrawn="1">
          <p15:clr>
            <a:srgbClr val="F26B43"/>
          </p15:clr>
        </p15:guide>
        <p15:guide id="2" pos="226" userDrawn="1">
          <p15:clr>
            <a:srgbClr val="F26B43"/>
          </p15:clr>
        </p15:guide>
        <p15:guide id="3" pos="7484" userDrawn="1">
          <p15:clr>
            <a:srgbClr val="F26B43"/>
          </p15:clr>
        </p15:guide>
        <p15:guide id="4" orient="horz" pos="52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F253-B1E4-E242-8118-44AF395E4548}"/>
              </a:ext>
            </a:extLst>
          </p:cNvPr>
          <p:cNvSpPr>
            <a:spLocks noGrp="1"/>
          </p:cNvSpPr>
          <p:nvPr>
            <p:ph type="ctrTitle"/>
          </p:nvPr>
        </p:nvSpPr>
        <p:spPr/>
        <p:txBody>
          <a:bodyPr/>
          <a:lstStyle/>
          <a:p>
            <a:r>
              <a:rPr lang="en-US" sz="4000" dirty="0"/>
              <a:t>Best Practice Analytics</a:t>
            </a:r>
            <a:br>
              <a:rPr lang="en-US" dirty="0"/>
            </a:br>
            <a:r>
              <a:rPr lang="en-US" sz="2800" b="0" dirty="0"/>
              <a:t>Part 3 – Machine Learning and Model Selection</a:t>
            </a:r>
            <a:endParaRPr lang="en-US" b="0" dirty="0"/>
          </a:p>
        </p:txBody>
      </p:sp>
    </p:spTree>
    <p:extLst>
      <p:ext uri="{BB962C8B-B14F-4D97-AF65-F5344CB8AC3E}">
        <p14:creationId xmlns:p14="http://schemas.microsoft.com/office/powerpoint/2010/main" val="137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Indicators for Classifiers</a:t>
            </a:r>
          </a:p>
        </p:txBody>
      </p:sp>
      <p:graphicFrame>
        <p:nvGraphicFramePr>
          <p:cNvPr id="6" name="Content Placeholder 5"/>
          <p:cNvGraphicFramePr>
            <a:graphicFrameLocks noGrp="1"/>
          </p:cNvGraphicFramePr>
          <p:nvPr>
            <p:ph idx="1"/>
          </p:nvPr>
        </p:nvGraphicFramePr>
        <p:xfrm>
          <a:off x="2026575" y="1520120"/>
          <a:ext cx="8330572" cy="1523072"/>
        </p:xfrm>
        <a:graphic>
          <a:graphicData uri="http://schemas.openxmlformats.org/drawingml/2006/table">
            <a:tbl>
              <a:tblPr firstRow="1" bandRow="1">
                <a:tableStyleId>{5C22544A-7EE6-4342-B048-85BDC9FD1C3A}</a:tableStyleId>
              </a:tblPr>
              <a:tblGrid>
                <a:gridCol w="822679">
                  <a:extLst>
                    <a:ext uri="{9D8B030D-6E8A-4147-A177-3AD203B41FA5}">
                      <a16:colId xmlns:a16="http://schemas.microsoft.com/office/drawing/2014/main" val="20000"/>
                    </a:ext>
                  </a:extLst>
                </a:gridCol>
                <a:gridCol w="672538">
                  <a:extLst>
                    <a:ext uri="{9D8B030D-6E8A-4147-A177-3AD203B41FA5}">
                      <a16:colId xmlns:a16="http://schemas.microsoft.com/office/drawing/2014/main" val="20001"/>
                    </a:ext>
                  </a:extLst>
                </a:gridCol>
                <a:gridCol w="3427179">
                  <a:extLst>
                    <a:ext uri="{9D8B030D-6E8A-4147-A177-3AD203B41FA5}">
                      <a16:colId xmlns:a16="http://schemas.microsoft.com/office/drawing/2014/main" val="20002"/>
                    </a:ext>
                  </a:extLst>
                </a:gridCol>
                <a:gridCol w="3408176">
                  <a:extLst>
                    <a:ext uri="{9D8B030D-6E8A-4147-A177-3AD203B41FA5}">
                      <a16:colId xmlns:a16="http://schemas.microsoft.com/office/drawing/2014/main" val="20003"/>
                    </a:ext>
                  </a:extLst>
                </a:gridCol>
              </a:tblGrid>
              <a:tr h="374963">
                <a:tc>
                  <a:txBody>
                    <a:bodyPr/>
                    <a:lstStyle/>
                    <a:p>
                      <a:endParaRPr lang="en-GB" sz="1900" dirty="0"/>
                    </a:p>
                  </a:txBody>
                  <a:tcPr marL="91207" marR="91207" marT="45604" marB="45604">
                    <a:solidFill>
                      <a:srgbClr val="FFFFFF"/>
                    </a:solidFill>
                  </a:tcPr>
                </a:tc>
                <a:tc>
                  <a:txBody>
                    <a:bodyPr/>
                    <a:lstStyle/>
                    <a:p>
                      <a:pPr algn="ctr"/>
                      <a:endParaRPr lang="en-GB" sz="1900" dirty="0"/>
                    </a:p>
                  </a:txBody>
                  <a:tcPr marL="91207" marR="91207" marT="45604" marB="45604">
                    <a:solidFill>
                      <a:srgbClr val="FFFFFF"/>
                    </a:solidFill>
                  </a:tcPr>
                </a:tc>
                <a:tc gridSpan="2">
                  <a:txBody>
                    <a:bodyPr/>
                    <a:lstStyle/>
                    <a:p>
                      <a:pPr algn="ctr"/>
                      <a:r>
                        <a:rPr lang="en-GB" sz="1900" dirty="0"/>
                        <a:t>Model</a:t>
                      </a:r>
                    </a:p>
                  </a:txBody>
                  <a:tcPr marL="91207" marR="91207" marT="45604" marB="45604"/>
                </a:tc>
                <a:tc hMerge="1">
                  <a:txBody>
                    <a:bodyPr/>
                    <a:lstStyle/>
                    <a:p>
                      <a:endParaRPr lang="en-GB" dirty="0"/>
                    </a:p>
                  </a:txBody>
                  <a:tcPr/>
                </a:tc>
                <a:extLst>
                  <a:ext uri="{0D108BD9-81ED-4DB2-BD59-A6C34878D82A}">
                    <a16:rowId xmlns:a16="http://schemas.microsoft.com/office/drawing/2014/main" val="10000"/>
                  </a:ext>
                </a:extLst>
              </a:tr>
              <a:tr h="374963">
                <a:tc>
                  <a:txBody>
                    <a:bodyPr/>
                    <a:lstStyle/>
                    <a:p>
                      <a:endParaRPr lang="en-GB" sz="1900" dirty="0"/>
                    </a:p>
                  </a:txBody>
                  <a:tcPr marL="91207" marR="91207" marT="45604" marB="45604" anchor="ctr">
                    <a:solidFill>
                      <a:srgbClr val="FFFFFF"/>
                    </a:solidFill>
                  </a:tcPr>
                </a:tc>
                <a:tc>
                  <a:txBody>
                    <a:bodyPr/>
                    <a:lstStyle/>
                    <a:p>
                      <a:endParaRPr lang="en-GB" sz="1900" dirty="0"/>
                    </a:p>
                  </a:txBody>
                  <a:tcPr marL="91207" marR="91207" marT="45604" marB="45604">
                    <a:solidFill>
                      <a:srgbClr val="FFFFFF"/>
                    </a:solidFill>
                  </a:tcPr>
                </a:tc>
                <a:tc>
                  <a:txBody>
                    <a:bodyPr/>
                    <a:lstStyle/>
                    <a:p>
                      <a:r>
                        <a:rPr lang="en-GB" sz="1900" dirty="0"/>
                        <a:t>Yes</a:t>
                      </a:r>
                    </a:p>
                  </a:txBody>
                  <a:tcPr marL="91207" marR="91207" marT="45604" marB="45604">
                    <a:solidFill>
                      <a:schemeClr val="bg2">
                        <a:lumMod val="20000"/>
                        <a:lumOff val="80000"/>
                      </a:schemeClr>
                    </a:solidFill>
                  </a:tcPr>
                </a:tc>
                <a:tc>
                  <a:txBody>
                    <a:bodyPr/>
                    <a:lstStyle/>
                    <a:p>
                      <a:r>
                        <a:rPr lang="en-GB" sz="1900" dirty="0"/>
                        <a:t>No</a:t>
                      </a:r>
                    </a:p>
                  </a:txBody>
                  <a:tcPr marL="91207" marR="91207" marT="45604" marB="45604">
                    <a:solidFill>
                      <a:schemeClr val="bg2">
                        <a:lumMod val="20000"/>
                        <a:lumOff val="80000"/>
                      </a:schemeClr>
                    </a:solidFill>
                  </a:tcPr>
                </a:tc>
                <a:extLst>
                  <a:ext uri="{0D108BD9-81ED-4DB2-BD59-A6C34878D82A}">
                    <a16:rowId xmlns:a16="http://schemas.microsoft.com/office/drawing/2014/main" val="10001"/>
                  </a:ext>
                </a:extLst>
              </a:tr>
              <a:tr h="374963">
                <a:tc rowSpan="2">
                  <a:txBody>
                    <a:bodyPr/>
                    <a:lstStyle/>
                    <a:p>
                      <a:r>
                        <a:rPr lang="en-GB" sz="1900" b="1" dirty="0">
                          <a:solidFill>
                            <a:schemeClr val="bg1"/>
                          </a:solidFill>
                        </a:rPr>
                        <a:t>Data</a:t>
                      </a:r>
                    </a:p>
                  </a:txBody>
                  <a:tcPr marL="91207" marR="91207" marT="45604" marB="45604" anchor="ctr">
                    <a:solidFill>
                      <a:schemeClr val="accent1"/>
                    </a:solidFill>
                  </a:tcPr>
                </a:tc>
                <a:tc>
                  <a:txBody>
                    <a:bodyPr/>
                    <a:lstStyle/>
                    <a:p>
                      <a:r>
                        <a:rPr lang="en-GB" sz="1900" dirty="0"/>
                        <a:t>Yes</a:t>
                      </a:r>
                    </a:p>
                  </a:txBody>
                  <a:tcPr marL="91207" marR="91207" marT="45604" marB="45604">
                    <a:solidFill>
                      <a:schemeClr val="bg2">
                        <a:lumMod val="20000"/>
                        <a:lumOff val="80000"/>
                      </a:schemeClr>
                    </a:solidFill>
                  </a:tcPr>
                </a:tc>
                <a:tc>
                  <a:txBody>
                    <a:bodyPr/>
                    <a:lstStyle/>
                    <a:p>
                      <a:r>
                        <a:rPr lang="en-GB" sz="1900" dirty="0"/>
                        <a:t>True Positive (TP)</a:t>
                      </a:r>
                    </a:p>
                  </a:txBody>
                  <a:tcPr marL="91207" marR="91207" marT="45604" marB="45604">
                    <a:solidFill>
                      <a:srgbClr val="CCFF99"/>
                    </a:solidFill>
                  </a:tcPr>
                </a:tc>
                <a:tc>
                  <a:txBody>
                    <a:bodyPr/>
                    <a:lstStyle/>
                    <a:p>
                      <a:r>
                        <a:rPr lang="en-GB" sz="1900" dirty="0"/>
                        <a:t>False Negative</a:t>
                      </a:r>
                      <a:r>
                        <a:rPr lang="en-GB" sz="1900" baseline="0" dirty="0"/>
                        <a:t> (FN)</a:t>
                      </a:r>
                      <a:endParaRPr lang="en-GB" sz="1900" dirty="0"/>
                    </a:p>
                  </a:txBody>
                  <a:tcPr marL="91207" marR="91207" marT="45604" marB="45604">
                    <a:solidFill>
                      <a:srgbClr val="FF0000">
                        <a:alpha val="20000"/>
                      </a:srgbClr>
                    </a:solidFill>
                  </a:tcPr>
                </a:tc>
                <a:extLst>
                  <a:ext uri="{0D108BD9-81ED-4DB2-BD59-A6C34878D82A}">
                    <a16:rowId xmlns:a16="http://schemas.microsoft.com/office/drawing/2014/main" val="10002"/>
                  </a:ext>
                </a:extLst>
              </a:tr>
              <a:tr h="374963">
                <a:tc vMerge="1">
                  <a:txBody>
                    <a:bodyPr/>
                    <a:lstStyle/>
                    <a:p>
                      <a:endParaRPr lang="en-GB" dirty="0"/>
                    </a:p>
                  </a:txBody>
                  <a:tcPr anchor="ctr"/>
                </a:tc>
                <a:tc>
                  <a:txBody>
                    <a:bodyPr/>
                    <a:lstStyle/>
                    <a:p>
                      <a:r>
                        <a:rPr lang="en-GB" sz="1900" dirty="0"/>
                        <a:t>No</a:t>
                      </a:r>
                    </a:p>
                  </a:txBody>
                  <a:tcPr marL="91207" marR="91207" marT="45604" marB="45604">
                    <a:solidFill>
                      <a:schemeClr val="bg2">
                        <a:lumMod val="20000"/>
                        <a:lumOff val="80000"/>
                      </a:schemeClr>
                    </a:solidFill>
                  </a:tcPr>
                </a:tc>
                <a:tc>
                  <a:txBody>
                    <a:bodyPr/>
                    <a:lstStyle/>
                    <a:p>
                      <a:r>
                        <a:rPr lang="en-GB" sz="1900" dirty="0"/>
                        <a:t>False Positive (FP)</a:t>
                      </a:r>
                    </a:p>
                  </a:txBody>
                  <a:tcPr marL="91207" marR="91207" marT="45604" marB="45604">
                    <a:solidFill>
                      <a:srgbClr val="FF0000">
                        <a:alpha val="20000"/>
                      </a:srgbClr>
                    </a:solidFill>
                  </a:tcPr>
                </a:tc>
                <a:tc>
                  <a:txBody>
                    <a:bodyPr/>
                    <a:lstStyle/>
                    <a:p>
                      <a:r>
                        <a:rPr lang="en-GB" sz="1900" dirty="0"/>
                        <a:t>True Negative</a:t>
                      </a:r>
                      <a:r>
                        <a:rPr lang="en-GB" sz="1900" baseline="0" dirty="0"/>
                        <a:t> (TN)</a:t>
                      </a:r>
                      <a:endParaRPr lang="en-GB" sz="1900" dirty="0"/>
                    </a:p>
                  </a:txBody>
                  <a:tcPr marL="91207" marR="91207" marT="45604" marB="45604">
                    <a:solidFill>
                      <a:srgbClr val="CCFF99"/>
                    </a:solidFill>
                  </a:tcPr>
                </a:tc>
                <a:extLst>
                  <a:ext uri="{0D108BD9-81ED-4DB2-BD59-A6C34878D82A}">
                    <a16:rowId xmlns:a16="http://schemas.microsoft.com/office/drawing/2014/main" val="10003"/>
                  </a:ext>
                </a:extLst>
              </a:tr>
            </a:tbl>
          </a:graphicData>
        </a:graphic>
      </p:graphicFrame>
      <p:sp>
        <p:nvSpPr>
          <p:cNvPr id="8" name="TextBox 7"/>
          <p:cNvSpPr txBox="1"/>
          <p:nvPr/>
        </p:nvSpPr>
        <p:spPr>
          <a:xfrm>
            <a:off x="2075372" y="3362689"/>
            <a:ext cx="8832749" cy="2561171"/>
          </a:xfrm>
          <a:prstGeom prst="rect">
            <a:avLst/>
          </a:prstGeom>
          <a:noFill/>
        </p:spPr>
        <p:txBody>
          <a:bodyPr wrap="square" rtlCol="0">
            <a:noAutofit/>
          </a:bodyPr>
          <a:lstStyle/>
          <a:p>
            <a:pPr marL="342017" indent="-342017">
              <a:buFont typeface="Arial" pitchFamily="34" charset="0"/>
              <a:buChar char="•"/>
            </a:pPr>
            <a:r>
              <a:rPr lang="en-GB" sz="1795" dirty="0"/>
              <a:t>All Data: N = TP + FN + FP + TN</a:t>
            </a:r>
          </a:p>
          <a:p>
            <a:pPr marL="342017" indent="-342017">
              <a:buFont typeface="Arial" pitchFamily="34" charset="0"/>
              <a:buChar char="•"/>
            </a:pPr>
            <a:r>
              <a:rPr lang="en-GB" sz="1795" dirty="0"/>
              <a:t>Accuracy: (TP + TN) / N</a:t>
            </a:r>
          </a:p>
          <a:p>
            <a:pPr marL="342017" indent="-342017">
              <a:buFont typeface="Arial" pitchFamily="34" charset="0"/>
              <a:buChar char="•"/>
            </a:pPr>
            <a:r>
              <a:rPr lang="en-GB" sz="1795" dirty="0"/>
              <a:t>Error: (FP + FN) / N = 1 - Accuracy</a:t>
            </a:r>
          </a:p>
          <a:p>
            <a:pPr marL="342017" indent="-342017">
              <a:buFont typeface="Arial" pitchFamily="34" charset="0"/>
              <a:buChar char="•"/>
            </a:pPr>
            <a:r>
              <a:rPr lang="en-GB" sz="1795" dirty="0"/>
              <a:t>True Positive Rate (Detection Rate, </a:t>
            </a:r>
            <a:r>
              <a:rPr lang="en-GB" sz="1795" b="1" dirty="0"/>
              <a:t>Sensitivity, Recall</a:t>
            </a:r>
            <a:r>
              <a:rPr lang="en-GB" sz="1795" dirty="0"/>
              <a:t>, </a:t>
            </a:r>
            <a:r>
              <a:rPr lang="en-GB" sz="1795" b="1" dirty="0">
                <a:solidFill>
                  <a:srgbClr val="00B050"/>
                </a:solidFill>
              </a:rPr>
              <a:t>Benefit</a:t>
            </a:r>
            <a:r>
              <a:rPr lang="en-GB" sz="1795" dirty="0"/>
              <a:t>): TP / (TP + FN) </a:t>
            </a:r>
          </a:p>
          <a:p>
            <a:pPr marL="342017" indent="-342017">
              <a:buFont typeface="Arial" pitchFamily="34" charset="0"/>
              <a:buChar char="•"/>
            </a:pPr>
            <a:r>
              <a:rPr lang="en-GB" sz="1795" dirty="0"/>
              <a:t>False Positive Rate (Fall Out, </a:t>
            </a:r>
            <a:r>
              <a:rPr lang="en-GB" sz="1795" b="1" dirty="0">
                <a:solidFill>
                  <a:srgbClr val="FF0000"/>
                </a:solidFill>
              </a:rPr>
              <a:t>Extra Cost</a:t>
            </a:r>
            <a:r>
              <a:rPr lang="en-GB" sz="1795" dirty="0"/>
              <a:t>): FP / (FP +TN)</a:t>
            </a:r>
          </a:p>
          <a:p>
            <a:pPr marL="342017" indent="-342017">
              <a:buFont typeface="Arial" pitchFamily="34" charset="0"/>
              <a:buChar char="•"/>
            </a:pPr>
            <a:r>
              <a:rPr lang="en-GB" sz="1795" dirty="0"/>
              <a:t>True Negative Rate (</a:t>
            </a:r>
            <a:r>
              <a:rPr lang="en-GB" sz="1795" b="1" dirty="0"/>
              <a:t>Specificity</a:t>
            </a:r>
            <a:r>
              <a:rPr lang="en-GB" sz="1795" dirty="0"/>
              <a:t>): TN/(FP+TN) = 1 – FPR</a:t>
            </a:r>
          </a:p>
          <a:p>
            <a:pPr marL="342017" indent="-342017">
              <a:buFont typeface="Arial" pitchFamily="34" charset="0"/>
              <a:buChar char="•"/>
            </a:pPr>
            <a:r>
              <a:rPr lang="en-GB" sz="1795" dirty="0"/>
              <a:t>Positive Predictive Value (</a:t>
            </a:r>
            <a:r>
              <a:rPr lang="en-GB" sz="1795" b="1" dirty="0"/>
              <a:t>Precision</a:t>
            </a:r>
            <a:r>
              <a:rPr lang="en-GB" sz="1795" dirty="0"/>
              <a:t>): TP / (TP + FP)</a:t>
            </a:r>
          </a:p>
          <a:p>
            <a:pPr marL="342017" indent="-342017">
              <a:buFont typeface="Arial" pitchFamily="34" charset="0"/>
              <a:buChar char="•"/>
            </a:pPr>
            <a:r>
              <a:rPr lang="en-GB" sz="1795" dirty="0"/>
              <a:t>Negative Predictive Value: TN / (TN + FN)</a:t>
            </a:r>
          </a:p>
          <a:p>
            <a:pPr marL="342017" indent="-342017">
              <a:buFont typeface="Arial" pitchFamily="34" charset="0"/>
              <a:buChar char="•"/>
            </a:pPr>
            <a:r>
              <a:rPr lang="en-GB" sz="1795" dirty="0"/>
              <a:t>False Discovery Rate: FP / (TP + FP) = 1 – PPV</a:t>
            </a:r>
          </a:p>
        </p:txBody>
      </p:sp>
      <p:sp>
        <p:nvSpPr>
          <p:cNvPr id="4" name="TextBox 3"/>
          <p:cNvSpPr txBox="1"/>
          <p:nvPr/>
        </p:nvSpPr>
        <p:spPr>
          <a:xfrm>
            <a:off x="5456470" y="1054224"/>
            <a:ext cx="2329677" cy="460767"/>
          </a:xfrm>
          <a:prstGeom prst="rect">
            <a:avLst/>
          </a:prstGeom>
          <a:noFill/>
        </p:spPr>
        <p:txBody>
          <a:bodyPr wrap="none" rtlCol="0">
            <a:spAutoFit/>
          </a:bodyPr>
          <a:lstStyle/>
          <a:p>
            <a:r>
              <a:rPr lang="en-GB" sz="2394" dirty="0"/>
              <a:t>Confusion Matrix</a:t>
            </a:r>
          </a:p>
        </p:txBody>
      </p:sp>
      <p:sp>
        <p:nvSpPr>
          <p:cNvPr id="3" name="Date Placeholder 2">
            <a:extLst>
              <a:ext uri="{FF2B5EF4-FFF2-40B4-BE49-F238E27FC236}">
                <a16:creationId xmlns:a16="http://schemas.microsoft.com/office/drawing/2014/main" id="{C514374F-4DD6-4FB2-8378-BBA885765270}"/>
              </a:ext>
            </a:extLst>
          </p:cNvPr>
          <p:cNvSpPr>
            <a:spLocks noGrp="1"/>
          </p:cNvSpPr>
          <p:nvPr>
            <p:ph type="dt" sz="half" idx="14"/>
          </p:nvPr>
        </p:nvSpPr>
        <p:spPr/>
        <p:txBody>
          <a:bodyPr/>
          <a:lstStyle/>
          <a:p>
            <a:r>
              <a:rPr lang="en-US"/>
              <a:t>4th August 2022</a:t>
            </a:r>
            <a:endParaRPr lang="en-GB" dirty="0"/>
          </a:p>
        </p:txBody>
      </p:sp>
      <p:sp>
        <p:nvSpPr>
          <p:cNvPr id="5" name="Footer Placeholder 4">
            <a:extLst>
              <a:ext uri="{FF2B5EF4-FFF2-40B4-BE49-F238E27FC236}">
                <a16:creationId xmlns:a16="http://schemas.microsoft.com/office/drawing/2014/main" id="{A0112325-0015-4CBA-A647-46AD5CA47874}"/>
              </a:ext>
            </a:extLst>
          </p:cNvPr>
          <p:cNvSpPr>
            <a:spLocks noGrp="1"/>
          </p:cNvSpPr>
          <p:nvPr>
            <p:ph type="ftr" sz="quarter" idx="13"/>
          </p:nvPr>
        </p:nvSpPr>
        <p:spPr/>
        <p:txBody>
          <a:bodyPr/>
          <a:lstStyle/>
          <a:p>
            <a:r>
              <a:rPr lang="en-GB"/>
              <a:t>Best Practice Analytics (Detlef Nauck, BT)</a:t>
            </a:r>
            <a:endParaRPr lang="en-GB" dirty="0"/>
          </a:p>
        </p:txBody>
      </p:sp>
      <p:sp>
        <p:nvSpPr>
          <p:cNvPr id="7" name="Slide Number Placeholder 6">
            <a:extLst>
              <a:ext uri="{FF2B5EF4-FFF2-40B4-BE49-F238E27FC236}">
                <a16:creationId xmlns:a16="http://schemas.microsoft.com/office/drawing/2014/main" id="{F00F0380-00BA-48F6-BC69-84843B0F0D09}"/>
              </a:ext>
            </a:extLst>
          </p:cNvPr>
          <p:cNvSpPr>
            <a:spLocks noGrp="1"/>
          </p:cNvSpPr>
          <p:nvPr>
            <p:ph type="sldNum" sz="quarter" idx="12"/>
          </p:nvPr>
        </p:nvSpPr>
        <p:spPr/>
        <p:txBody>
          <a:bodyPr/>
          <a:lstStyle/>
          <a:p>
            <a:fld id="{0B868178-02AE-42FC-958D-6B8F13B60175}" type="slidenum">
              <a:rPr lang="en-GB" smtClean="0"/>
              <a:pPr/>
              <a:t>10</a:t>
            </a:fld>
            <a:endParaRPr lang="en-GB" dirty="0"/>
          </a:p>
        </p:txBody>
      </p:sp>
    </p:spTree>
    <p:extLst>
      <p:ext uri="{BB962C8B-B14F-4D97-AF65-F5344CB8AC3E}">
        <p14:creationId xmlns:p14="http://schemas.microsoft.com/office/powerpoint/2010/main" val="367229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Matrix Instead of Accuracy</a:t>
            </a:r>
          </a:p>
        </p:txBody>
      </p:sp>
      <p:sp>
        <p:nvSpPr>
          <p:cNvPr id="3" name="Content Placeholder 2"/>
          <p:cNvSpPr>
            <a:spLocks noGrp="1"/>
          </p:cNvSpPr>
          <p:nvPr>
            <p:ph idx="1"/>
          </p:nvPr>
        </p:nvSpPr>
        <p:spPr>
          <a:xfrm>
            <a:off x="951406" y="3420269"/>
            <a:ext cx="10336812" cy="2533532"/>
          </a:xfrm>
        </p:spPr>
        <p:txBody>
          <a:bodyPr/>
          <a:lstStyle/>
          <a:p>
            <a:r>
              <a:rPr lang="en-GB" sz="2128" dirty="0"/>
              <a:t>Instead of training for a very accurate model, we can use a cost matrix to train for a beneficial model</a:t>
            </a:r>
          </a:p>
          <a:p>
            <a:r>
              <a:rPr lang="en-GB" sz="2128" dirty="0"/>
              <a:t>Instead of maximising the model error, we maximise benefit and minimise cost.</a:t>
            </a:r>
          </a:p>
          <a:p>
            <a:r>
              <a:rPr lang="en-GB" sz="2128" dirty="0"/>
              <a:t>The advantage is that we take the business case into account during model building.</a:t>
            </a:r>
          </a:p>
          <a:p>
            <a:r>
              <a:rPr lang="en-GB" sz="2128" dirty="0"/>
              <a:t>A cost matrix can also account for a skewed class distribution (e.g. fraud, churn) where the positive class is much smaller than the negative class. However, you may still have to do resampling during the training phase to boost the smaller class.</a:t>
            </a:r>
          </a:p>
        </p:txBody>
      </p:sp>
      <p:graphicFrame>
        <p:nvGraphicFramePr>
          <p:cNvPr id="4" name="Content Placeholder 5"/>
          <p:cNvGraphicFramePr>
            <a:graphicFrameLocks/>
          </p:cNvGraphicFramePr>
          <p:nvPr/>
        </p:nvGraphicFramePr>
        <p:xfrm>
          <a:off x="2026575" y="1520120"/>
          <a:ext cx="8330572" cy="1479584"/>
        </p:xfrm>
        <a:graphic>
          <a:graphicData uri="http://schemas.openxmlformats.org/drawingml/2006/table">
            <a:tbl>
              <a:tblPr firstRow="1" bandRow="1">
                <a:tableStyleId>{5C22544A-7EE6-4342-B048-85BDC9FD1C3A}</a:tableStyleId>
              </a:tblPr>
              <a:tblGrid>
                <a:gridCol w="822679">
                  <a:extLst>
                    <a:ext uri="{9D8B030D-6E8A-4147-A177-3AD203B41FA5}">
                      <a16:colId xmlns:a16="http://schemas.microsoft.com/office/drawing/2014/main" val="20000"/>
                    </a:ext>
                  </a:extLst>
                </a:gridCol>
                <a:gridCol w="672538">
                  <a:extLst>
                    <a:ext uri="{9D8B030D-6E8A-4147-A177-3AD203B41FA5}">
                      <a16:colId xmlns:a16="http://schemas.microsoft.com/office/drawing/2014/main" val="20001"/>
                    </a:ext>
                  </a:extLst>
                </a:gridCol>
                <a:gridCol w="3427179">
                  <a:extLst>
                    <a:ext uri="{9D8B030D-6E8A-4147-A177-3AD203B41FA5}">
                      <a16:colId xmlns:a16="http://schemas.microsoft.com/office/drawing/2014/main" val="20002"/>
                    </a:ext>
                  </a:extLst>
                </a:gridCol>
                <a:gridCol w="3408176">
                  <a:extLst>
                    <a:ext uri="{9D8B030D-6E8A-4147-A177-3AD203B41FA5}">
                      <a16:colId xmlns:a16="http://schemas.microsoft.com/office/drawing/2014/main" val="20003"/>
                    </a:ext>
                  </a:extLst>
                </a:gridCol>
              </a:tblGrid>
              <a:tr h="369896">
                <a:tc>
                  <a:txBody>
                    <a:bodyPr/>
                    <a:lstStyle/>
                    <a:p>
                      <a:endParaRPr lang="en-GB" sz="1600" dirty="0"/>
                    </a:p>
                  </a:txBody>
                  <a:tcPr marL="91207" marR="91207" marT="45604" marB="45604">
                    <a:solidFill>
                      <a:srgbClr val="FFFFFF"/>
                    </a:solidFill>
                  </a:tcPr>
                </a:tc>
                <a:tc>
                  <a:txBody>
                    <a:bodyPr/>
                    <a:lstStyle/>
                    <a:p>
                      <a:pPr algn="ctr"/>
                      <a:endParaRPr lang="en-GB" sz="1600" dirty="0"/>
                    </a:p>
                  </a:txBody>
                  <a:tcPr marL="91207" marR="91207" marT="45604" marB="45604">
                    <a:solidFill>
                      <a:srgbClr val="FFFFFF"/>
                    </a:solidFill>
                  </a:tcPr>
                </a:tc>
                <a:tc gridSpan="2">
                  <a:txBody>
                    <a:bodyPr/>
                    <a:lstStyle/>
                    <a:p>
                      <a:pPr algn="ctr"/>
                      <a:r>
                        <a:rPr lang="en-GB" sz="1600" dirty="0"/>
                        <a:t>Model</a:t>
                      </a:r>
                    </a:p>
                  </a:txBody>
                  <a:tcPr marL="91207" marR="91207" marT="45604" marB="45604"/>
                </a:tc>
                <a:tc hMerge="1">
                  <a:txBody>
                    <a:bodyPr/>
                    <a:lstStyle/>
                    <a:p>
                      <a:endParaRPr lang="en-GB" dirty="0"/>
                    </a:p>
                  </a:txBody>
                  <a:tcPr/>
                </a:tc>
                <a:extLst>
                  <a:ext uri="{0D108BD9-81ED-4DB2-BD59-A6C34878D82A}">
                    <a16:rowId xmlns:a16="http://schemas.microsoft.com/office/drawing/2014/main" val="10000"/>
                  </a:ext>
                </a:extLst>
              </a:tr>
              <a:tr h="369896">
                <a:tc>
                  <a:txBody>
                    <a:bodyPr/>
                    <a:lstStyle/>
                    <a:p>
                      <a:endParaRPr lang="en-GB" sz="1600" dirty="0"/>
                    </a:p>
                  </a:txBody>
                  <a:tcPr marL="91207" marR="91207" marT="45604" marB="45604" anchor="ctr">
                    <a:solidFill>
                      <a:srgbClr val="FFFFFF"/>
                    </a:solidFill>
                  </a:tcPr>
                </a:tc>
                <a:tc>
                  <a:txBody>
                    <a:bodyPr/>
                    <a:lstStyle/>
                    <a:p>
                      <a:endParaRPr lang="en-GB" sz="1600" dirty="0"/>
                    </a:p>
                  </a:txBody>
                  <a:tcPr marL="91207" marR="91207" marT="45604" marB="45604">
                    <a:solidFill>
                      <a:srgbClr val="FFFFFF"/>
                    </a:solidFill>
                  </a:tcPr>
                </a:tc>
                <a:tc>
                  <a:txBody>
                    <a:bodyPr/>
                    <a:lstStyle/>
                    <a:p>
                      <a:r>
                        <a:rPr lang="en-GB" sz="1600" dirty="0"/>
                        <a:t>Yes</a:t>
                      </a:r>
                    </a:p>
                  </a:txBody>
                  <a:tcPr marL="91207" marR="91207" marT="45604" marB="45604">
                    <a:solidFill>
                      <a:schemeClr val="bg2">
                        <a:lumMod val="20000"/>
                        <a:lumOff val="80000"/>
                      </a:schemeClr>
                    </a:solidFill>
                  </a:tcPr>
                </a:tc>
                <a:tc>
                  <a:txBody>
                    <a:bodyPr/>
                    <a:lstStyle/>
                    <a:p>
                      <a:r>
                        <a:rPr lang="en-GB" sz="1600" dirty="0"/>
                        <a:t>No</a:t>
                      </a:r>
                    </a:p>
                  </a:txBody>
                  <a:tcPr marL="91207" marR="91207" marT="45604" marB="45604">
                    <a:solidFill>
                      <a:schemeClr val="bg2">
                        <a:lumMod val="20000"/>
                        <a:lumOff val="80000"/>
                      </a:schemeClr>
                    </a:solidFill>
                  </a:tcPr>
                </a:tc>
                <a:extLst>
                  <a:ext uri="{0D108BD9-81ED-4DB2-BD59-A6C34878D82A}">
                    <a16:rowId xmlns:a16="http://schemas.microsoft.com/office/drawing/2014/main" val="10001"/>
                  </a:ext>
                </a:extLst>
              </a:tr>
              <a:tr h="369896">
                <a:tc rowSpan="2">
                  <a:txBody>
                    <a:bodyPr/>
                    <a:lstStyle/>
                    <a:p>
                      <a:r>
                        <a:rPr lang="en-GB" sz="1600" b="1" dirty="0">
                          <a:solidFill>
                            <a:schemeClr val="bg1"/>
                          </a:solidFill>
                        </a:rPr>
                        <a:t>Data</a:t>
                      </a:r>
                    </a:p>
                  </a:txBody>
                  <a:tcPr marL="91207" marR="91207" marT="45604" marB="45604" anchor="ctr">
                    <a:solidFill>
                      <a:schemeClr val="accent1"/>
                    </a:solidFill>
                  </a:tcPr>
                </a:tc>
                <a:tc>
                  <a:txBody>
                    <a:bodyPr/>
                    <a:lstStyle/>
                    <a:p>
                      <a:r>
                        <a:rPr lang="en-GB" sz="1600" dirty="0"/>
                        <a:t>Yes</a:t>
                      </a:r>
                    </a:p>
                  </a:txBody>
                  <a:tcPr marL="91207" marR="91207" marT="45604" marB="45604">
                    <a:solidFill>
                      <a:schemeClr val="bg2">
                        <a:lumMod val="20000"/>
                        <a:lumOff val="80000"/>
                      </a:schemeClr>
                    </a:solidFill>
                  </a:tcPr>
                </a:tc>
                <a:tc>
                  <a:txBody>
                    <a:bodyPr/>
                    <a:lstStyle/>
                    <a:p>
                      <a:r>
                        <a:rPr lang="en-GB" sz="1600" dirty="0"/>
                        <a:t>TP</a:t>
                      </a:r>
                      <a:r>
                        <a:rPr lang="en-GB" sz="1600" baseline="0" dirty="0"/>
                        <a:t> * benefit of treating a positive</a:t>
                      </a:r>
                      <a:endParaRPr lang="en-GB" sz="1600" dirty="0"/>
                    </a:p>
                  </a:txBody>
                  <a:tcPr marL="91207" marR="91207" marT="45604" marB="45604">
                    <a:solidFill>
                      <a:srgbClr val="CCFF99"/>
                    </a:solidFill>
                  </a:tcPr>
                </a:tc>
                <a:tc>
                  <a:txBody>
                    <a:bodyPr/>
                    <a:lstStyle/>
                    <a:p>
                      <a:r>
                        <a:rPr lang="en-GB" sz="1600" dirty="0"/>
                        <a:t>FN * cost of missing a positive</a:t>
                      </a:r>
                    </a:p>
                  </a:txBody>
                  <a:tcPr marL="91207" marR="91207" marT="45604" marB="45604">
                    <a:solidFill>
                      <a:srgbClr val="FF0000">
                        <a:alpha val="20000"/>
                      </a:srgbClr>
                    </a:solidFill>
                  </a:tcPr>
                </a:tc>
                <a:extLst>
                  <a:ext uri="{0D108BD9-81ED-4DB2-BD59-A6C34878D82A}">
                    <a16:rowId xmlns:a16="http://schemas.microsoft.com/office/drawing/2014/main" val="10002"/>
                  </a:ext>
                </a:extLst>
              </a:tr>
              <a:tr h="369896">
                <a:tc vMerge="1">
                  <a:txBody>
                    <a:bodyPr/>
                    <a:lstStyle/>
                    <a:p>
                      <a:endParaRPr lang="en-GB" dirty="0"/>
                    </a:p>
                  </a:txBody>
                  <a:tcPr anchor="ctr"/>
                </a:tc>
                <a:tc>
                  <a:txBody>
                    <a:bodyPr/>
                    <a:lstStyle/>
                    <a:p>
                      <a:r>
                        <a:rPr lang="en-GB" sz="1600" dirty="0"/>
                        <a:t>No</a:t>
                      </a:r>
                    </a:p>
                  </a:txBody>
                  <a:tcPr marL="91207" marR="91207" marT="45604" marB="45604">
                    <a:solidFill>
                      <a:schemeClr val="bg2">
                        <a:lumMod val="20000"/>
                        <a:lumOff val="80000"/>
                      </a:schemeClr>
                    </a:solidFill>
                  </a:tcPr>
                </a:tc>
                <a:tc>
                  <a:txBody>
                    <a:bodyPr/>
                    <a:lstStyle/>
                    <a:p>
                      <a:r>
                        <a:rPr lang="en-GB" sz="1600" dirty="0"/>
                        <a:t>FP * cost of treating a negative</a:t>
                      </a:r>
                    </a:p>
                  </a:txBody>
                  <a:tcPr marL="91207" marR="91207" marT="45604" marB="45604">
                    <a:solidFill>
                      <a:srgbClr val="FF0000">
                        <a:alpha val="20000"/>
                      </a:srgbClr>
                    </a:solidFill>
                  </a:tcPr>
                </a:tc>
                <a:tc>
                  <a:txBody>
                    <a:bodyPr/>
                    <a:lstStyle/>
                    <a:p>
                      <a:r>
                        <a:rPr lang="en-GB" sz="1600" dirty="0"/>
                        <a:t>TN * benefit of finding a negative</a:t>
                      </a:r>
                    </a:p>
                  </a:txBody>
                  <a:tcPr marL="91207" marR="91207" marT="45604" marB="45604">
                    <a:solidFill>
                      <a:srgbClr val="CCFF99"/>
                    </a:solidFill>
                  </a:tcPr>
                </a:tc>
                <a:extLst>
                  <a:ext uri="{0D108BD9-81ED-4DB2-BD59-A6C34878D82A}">
                    <a16:rowId xmlns:a16="http://schemas.microsoft.com/office/drawing/2014/main" val="10003"/>
                  </a:ext>
                </a:extLst>
              </a:tr>
            </a:tbl>
          </a:graphicData>
        </a:graphic>
      </p:graphicFrame>
      <p:sp>
        <p:nvSpPr>
          <p:cNvPr id="5" name="Date Placeholder 4">
            <a:extLst>
              <a:ext uri="{FF2B5EF4-FFF2-40B4-BE49-F238E27FC236}">
                <a16:creationId xmlns:a16="http://schemas.microsoft.com/office/drawing/2014/main" id="{8F1A8557-0C3A-47B2-8AD0-7494E9E9057A}"/>
              </a:ext>
            </a:extLst>
          </p:cNvPr>
          <p:cNvSpPr>
            <a:spLocks noGrp="1"/>
          </p:cNvSpPr>
          <p:nvPr>
            <p:ph type="dt" sz="half" idx="14"/>
          </p:nvPr>
        </p:nvSpPr>
        <p:spPr/>
        <p:txBody>
          <a:bodyPr/>
          <a:lstStyle/>
          <a:p>
            <a:r>
              <a:rPr lang="en-US"/>
              <a:t>4th August 2022</a:t>
            </a:r>
            <a:endParaRPr lang="en-GB" dirty="0"/>
          </a:p>
        </p:txBody>
      </p:sp>
      <p:sp>
        <p:nvSpPr>
          <p:cNvPr id="6" name="Footer Placeholder 5">
            <a:extLst>
              <a:ext uri="{FF2B5EF4-FFF2-40B4-BE49-F238E27FC236}">
                <a16:creationId xmlns:a16="http://schemas.microsoft.com/office/drawing/2014/main" id="{54117205-9385-4CAF-BFD8-3FE62BFC8163}"/>
              </a:ext>
            </a:extLst>
          </p:cNvPr>
          <p:cNvSpPr>
            <a:spLocks noGrp="1"/>
          </p:cNvSpPr>
          <p:nvPr>
            <p:ph type="ftr" sz="quarter" idx="13"/>
          </p:nvPr>
        </p:nvSpPr>
        <p:spPr/>
        <p:txBody>
          <a:bodyPr/>
          <a:lstStyle/>
          <a:p>
            <a:r>
              <a:rPr lang="en-GB"/>
              <a:t>Best Practice Analytics (Detlef Nauck, BT)</a:t>
            </a:r>
            <a:endParaRPr lang="en-GB" dirty="0"/>
          </a:p>
        </p:txBody>
      </p:sp>
      <p:sp>
        <p:nvSpPr>
          <p:cNvPr id="7" name="Slide Number Placeholder 6">
            <a:extLst>
              <a:ext uri="{FF2B5EF4-FFF2-40B4-BE49-F238E27FC236}">
                <a16:creationId xmlns:a16="http://schemas.microsoft.com/office/drawing/2014/main" id="{47597877-969D-4157-80BF-C0F73B9C89C6}"/>
              </a:ext>
            </a:extLst>
          </p:cNvPr>
          <p:cNvSpPr>
            <a:spLocks noGrp="1"/>
          </p:cNvSpPr>
          <p:nvPr>
            <p:ph type="sldNum" sz="quarter" idx="12"/>
          </p:nvPr>
        </p:nvSpPr>
        <p:spPr/>
        <p:txBody>
          <a:bodyPr/>
          <a:lstStyle/>
          <a:p>
            <a:fld id="{0B868178-02AE-42FC-958D-6B8F13B60175}" type="slidenum">
              <a:rPr lang="en-GB" smtClean="0"/>
              <a:pPr/>
              <a:t>11</a:t>
            </a:fld>
            <a:endParaRPr lang="en-GB" dirty="0"/>
          </a:p>
        </p:txBody>
      </p:sp>
    </p:spTree>
    <p:extLst>
      <p:ext uri="{BB962C8B-B14F-4D97-AF65-F5344CB8AC3E}">
        <p14:creationId xmlns:p14="http://schemas.microsoft.com/office/powerpoint/2010/main" val="71008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solidFill>
                  <a:srgbClr val="0295D4"/>
                </a:solidFill>
              </a:rPr>
              <a:t>ROC Curve and Precision-Recall Curves</a:t>
            </a:r>
          </a:p>
        </p:txBody>
      </p:sp>
      <p:pic>
        <p:nvPicPr>
          <p:cNvPr id="3" name="Picture 2"/>
          <p:cNvPicPr>
            <a:picLocks noChangeAspect="1"/>
          </p:cNvPicPr>
          <p:nvPr/>
        </p:nvPicPr>
        <p:blipFill>
          <a:blip r:embed="rId3"/>
          <a:stretch>
            <a:fillRect/>
          </a:stretch>
        </p:blipFill>
        <p:spPr>
          <a:xfrm>
            <a:off x="1235736" y="1121880"/>
            <a:ext cx="9414465" cy="4501011"/>
          </a:xfrm>
          <a:prstGeom prst="rect">
            <a:avLst/>
          </a:prstGeom>
        </p:spPr>
      </p:pic>
      <p:sp>
        <p:nvSpPr>
          <p:cNvPr id="4" name="TextBox 3"/>
          <p:cNvSpPr txBox="1"/>
          <p:nvPr/>
        </p:nvSpPr>
        <p:spPr>
          <a:xfrm>
            <a:off x="1523035" y="5718658"/>
            <a:ext cx="9002022" cy="419859"/>
          </a:xfrm>
          <a:prstGeom prst="rect">
            <a:avLst/>
          </a:prstGeom>
          <a:noFill/>
        </p:spPr>
        <p:txBody>
          <a:bodyPr wrap="square" rtlCol="0">
            <a:spAutoFit/>
          </a:bodyPr>
          <a:lstStyle/>
          <a:p>
            <a:r>
              <a:rPr lang="en-GB" sz="1064" dirty="0"/>
              <a:t>Source: Jesse Davis, Mark </a:t>
            </a:r>
            <a:r>
              <a:rPr lang="en-GB" sz="1064" dirty="0" err="1"/>
              <a:t>Goadrich</a:t>
            </a:r>
            <a:r>
              <a:rPr lang="en-GB" sz="1064" dirty="0"/>
              <a:t>: The Relationship Between Precision-Recall and ROC Curves. Proceedings of the 23</a:t>
            </a:r>
            <a:r>
              <a:rPr lang="en-GB" sz="1064" baseline="30000" dirty="0"/>
              <a:t>rd</a:t>
            </a:r>
            <a:r>
              <a:rPr lang="en-GB" sz="1064" dirty="0"/>
              <a:t> International Conference on Machine Learning, Pittsburgh, PA, 2006 (http://pages.cs.wisc.edu/~jdavis/davisgoadrichcamera2.pdf)</a:t>
            </a:r>
          </a:p>
        </p:txBody>
      </p:sp>
      <p:sp>
        <p:nvSpPr>
          <p:cNvPr id="2" name="TextBox 1"/>
          <p:cNvSpPr txBox="1"/>
          <p:nvPr/>
        </p:nvSpPr>
        <p:spPr>
          <a:xfrm rot="16200000">
            <a:off x="1563801" y="2750273"/>
            <a:ext cx="669927" cy="337913"/>
          </a:xfrm>
          <a:prstGeom prst="rect">
            <a:avLst/>
          </a:prstGeom>
          <a:noFill/>
        </p:spPr>
        <p:txBody>
          <a:bodyPr wrap="none" rtlCol="0">
            <a:spAutoFit/>
          </a:bodyPr>
          <a:lstStyle/>
          <a:p>
            <a:r>
              <a:rPr lang="en-GB" sz="1596"/>
              <a:t>Recall</a:t>
            </a:r>
          </a:p>
        </p:txBody>
      </p:sp>
      <p:sp>
        <p:nvSpPr>
          <p:cNvPr id="5" name="TextBox 4"/>
          <p:cNvSpPr txBox="1"/>
          <p:nvPr/>
        </p:nvSpPr>
        <p:spPr>
          <a:xfrm>
            <a:off x="7936756" y="4952529"/>
            <a:ext cx="1666995" cy="337913"/>
          </a:xfrm>
          <a:prstGeom prst="rect">
            <a:avLst/>
          </a:prstGeom>
          <a:noFill/>
        </p:spPr>
        <p:txBody>
          <a:bodyPr wrap="none" rtlCol="0">
            <a:spAutoFit/>
          </a:bodyPr>
          <a:lstStyle/>
          <a:p>
            <a:r>
              <a:rPr lang="en-GB" sz="1596"/>
              <a:t>True Positive Rate</a:t>
            </a:r>
          </a:p>
        </p:txBody>
      </p:sp>
      <p:sp>
        <p:nvSpPr>
          <p:cNvPr id="6" name="Date Placeholder 5">
            <a:extLst>
              <a:ext uri="{FF2B5EF4-FFF2-40B4-BE49-F238E27FC236}">
                <a16:creationId xmlns:a16="http://schemas.microsoft.com/office/drawing/2014/main" id="{2E591E0F-1780-43E5-B15A-F122908B9046}"/>
              </a:ext>
            </a:extLst>
          </p:cNvPr>
          <p:cNvSpPr>
            <a:spLocks noGrp="1"/>
          </p:cNvSpPr>
          <p:nvPr>
            <p:ph type="dt" sz="half" idx="14"/>
          </p:nvPr>
        </p:nvSpPr>
        <p:spPr/>
        <p:txBody>
          <a:bodyPr/>
          <a:lstStyle/>
          <a:p>
            <a:r>
              <a:rPr lang="en-US"/>
              <a:t>4th August 2022</a:t>
            </a:r>
            <a:endParaRPr lang="en-GB" dirty="0"/>
          </a:p>
        </p:txBody>
      </p:sp>
      <p:sp>
        <p:nvSpPr>
          <p:cNvPr id="7" name="Footer Placeholder 6">
            <a:extLst>
              <a:ext uri="{FF2B5EF4-FFF2-40B4-BE49-F238E27FC236}">
                <a16:creationId xmlns:a16="http://schemas.microsoft.com/office/drawing/2014/main" id="{057BF9AC-885C-48DC-A166-137893E55589}"/>
              </a:ext>
            </a:extLst>
          </p:cNvPr>
          <p:cNvSpPr>
            <a:spLocks noGrp="1"/>
          </p:cNvSpPr>
          <p:nvPr>
            <p:ph type="ftr" sz="quarter" idx="13"/>
          </p:nvPr>
        </p:nvSpPr>
        <p:spPr/>
        <p:txBody>
          <a:bodyPr/>
          <a:lstStyle/>
          <a:p>
            <a:r>
              <a:rPr lang="en-GB"/>
              <a:t>Best Practice Analytics (Detlef Nauck, BT)</a:t>
            </a:r>
            <a:endParaRPr lang="en-GB" dirty="0"/>
          </a:p>
        </p:txBody>
      </p:sp>
      <p:sp>
        <p:nvSpPr>
          <p:cNvPr id="8" name="Slide Number Placeholder 7">
            <a:extLst>
              <a:ext uri="{FF2B5EF4-FFF2-40B4-BE49-F238E27FC236}">
                <a16:creationId xmlns:a16="http://schemas.microsoft.com/office/drawing/2014/main" id="{12D173DC-13FF-4D2B-8A08-C27B432D02EC}"/>
              </a:ext>
            </a:extLst>
          </p:cNvPr>
          <p:cNvSpPr>
            <a:spLocks noGrp="1"/>
          </p:cNvSpPr>
          <p:nvPr>
            <p:ph type="sldNum" sz="quarter" idx="12"/>
          </p:nvPr>
        </p:nvSpPr>
        <p:spPr/>
        <p:txBody>
          <a:bodyPr/>
          <a:lstStyle/>
          <a:p>
            <a:fld id="{0B868178-02AE-42FC-958D-6B8F13B60175}" type="slidenum">
              <a:rPr lang="en-GB" smtClean="0"/>
              <a:pPr/>
              <a:t>12</a:t>
            </a:fld>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ROC and PR Curves</a:t>
            </a:r>
          </a:p>
        </p:txBody>
      </p:sp>
      <p:sp>
        <p:nvSpPr>
          <p:cNvPr id="4" name="Content Placeholder 3"/>
          <p:cNvSpPr>
            <a:spLocks noGrp="1"/>
          </p:cNvSpPr>
          <p:nvPr>
            <p:ph idx="1"/>
          </p:nvPr>
        </p:nvSpPr>
        <p:spPr/>
        <p:txBody>
          <a:bodyPr/>
          <a:lstStyle/>
          <a:p>
            <a:r>
              <a:rPr lang="en-GB" sz="1596" dirty="0"/>
              <a:t>The graphs are created by increasing the decision threshold for a classifier from 0 to 1 (assuming the classifier outputs values in [0,1] and is supposed to output a 0 for a negative case and a 1 for a positive case). For a non-numerical classifier you need to find a structural parameter you can vary (e.g. number of rules or nodes).</a:t>
            </a:r>
          </a:p>
          <a:p>
            <a:endParaRPr lang="en-GB" sz="1596" dirty="0"/>
          </a:p>
          <a:p>
            <a:r>
              <a:rPr lang="en-GB" sz="1596" dirty="0"/>
              <a:t>The ROC curves illustrates the trade-off between false positive rate (% of the model’s positives that are actually negatives) and the recall or true positive rate (% of the positives the model is catching).</a:t>
            </a:r>
            <a:br>
              <a:rPr lang="en-GB" sz="1596" dirty="0"/>
            </a:br>
            <a:r>
              <a:rPr lang="en-GB" sz="1596" dirty="0"/>
              <a:t>The ideal model sits at (0,1), i.e. the top left corner and gives an area of 1.0 under the curve. This model would find all your positives and make no mistakes, i.e. would also be 100% accurate.</a:t>
            </a:r>
          </a:p>
          <a:p>
            <a:endParaRPr lang="en-GB" sz="1596" dirty="0"/>
          </a:p>
          <a:p>
            <a:r>
              <a:rPr lang="en-GB" sz="1596" dirty="0"/>
              <a:t>The PR curve illustrates the trade-off between Recall (% of the positives the models is catching) and Precision (% of the model’s positives that are actually positives). This shows better how bad the situation is when you have drastically skewed class frequencies.</a:t>
            </a:r>
            <a:br>
              <a:rPr lang="en-GB" sz="1596" dirty="0"/>
            </a:br>
            <a:r>
              <a:rPr lang="en-GB" sz="1596" dirty="0"/>
              <a:t>The ideal models sits at (1,1), i.e. the top right corner and gives an area of 1.0 under the curve. This model would find all the positives and all the reported positives are actually positives. The model would also be 100% accurate.</a:t>
            </a:r>
          </a:p>
          <a:p>
            <a:endParaRPr lang="en-GB" sz="1596" dirty="0"/>
          </a:p>
          <a:p>
            <a:r>
              <a:rPr lang="en-GB" sz="1596" dirty="0"/>
              <a:t>The curves can be used to compare models or to find an operational point, i.e. a threshold for the classifier. This is point on the curve where gradient changes most noticeably and where the trade-off becomes worse.</a:t>
            </a:r>
          </a:p>
        </p:txBody>
      </p:sp>
      <p:sp>
        <p:nvSpPr>
          <p:cNvPr id="2" name="Date Placeholder 1">
            <a:extLst>
              <a:ext uri="{FF2B5EF4-FFF2-40B4-BE49-F238E27FC236}">
                <a16:creationId xmlns:a16="http://schemas.microsoft.com/office/drawing/2014/main" id="{BA4680AF-3A34-4D4E-8684-C6B9016BC772}"/>
              </a:ext>
            </a:extLst>
          </p:cNvPr>
          <p:cNvSpPr>
            <a:spLocks noGrp="1"/>
          </p:cNvSpPr>
          <p:nvPr>
            <p:ph type="dt" sz="half" idx="14"/>
          </p:nvPr>
        </p:nvSpPr>
        <p:spPr/>
        <p:txBody>
          <a:bodyPr/>
          <a:lstStyle/>
          <a:p>
            <a:r>
              <a:rPr lang="en-US"/>
              <a:t>4th August 2022</a:t>
            </a:r>
            <a:endParaRPr lang="en-GB" dirty="0"/>
          </a:p>
        </p:txBody>
      </p:sp>
      <p:sp>
        <p:nvSpPr>
          <p:cNvPr id="5" name="Footer Placeholder 4">
            <a:extLst>
              <a:ext uri="{FF2B5EF4-FFF2-40B4-BE49-F238E27FC236}">
                <a16:creationId xmlns:a16="http://schemas.microsoft.com/office/drawing/2014/main" id="{55EFBEA8-D13A-4ABF-B030-FCA879FCD37E}"/>
              </a:ext>
            </a:extLst>
          </p:cNvPr>
          <p:cNvSpPr>
            <a:spLocks noGrp="1"/>
          </p:cNvSpPr>
          <p:nvPr>
            <p:ph type="ftr" sz="quarter" idx="13"/>
          </p:nvPr>
        </p:nvSpPr>
        <p:spPr/>
        <p:txBody>
          <a:bodyPr/>
          <a:lstStyle/>
          <a:p>
            <a:r>
              <a:rPr lang="en-GB"/>
              <a:t>Best Practice Analytics (Detlef Nauck, BT)</a:t>
            </a:r>
            <a:endParaRPr lang="en-GB" dirty="0"/>
          </a:p>
        </p:txBody>
      </p:sp>
      <p:sp>
        <p:nvSpPr>
          <p:cNvPr id="6" name="Slide Number Placeholder 5">
            <a:extLst>
              <a:ext uri="{FF2B5EF4-FFF2-40B4-BE49-F238E27FC236}">
                <a16:creationId xmlns:a16="http://schemas.microsoft.com/office/drawing/2014/main" id="{231B8C8D-4C0B-49A4-99D1-AA6209CF13AD}"/>
              </a:ext>
            </a:extLst>
          </p:cNvPr>
          <p:cNvSpPr>
            <a:spLocks noGrp="1"/>
          </p:cNvSpPr>
          <p:nvPr>
            <p:ph type="sldNum" sz="quarter" idx="12"/>
          </p:nvPr>
        </p:nvSpPr>
        <p:spPr/>
        <p:txBody>
          <a:bodyPr/>
          <a:lstStyle/>
          <a:p>
            <a:fld id="{0B868178-02AE-42FC-958D-6B8F13B60175}" type="slidenum">
              <a:rPr lang="en-GB" smtClean="0"/>
              <a:pPr/>
              <a:t>13</a:t>
            </a:fld>
            <a:endParaRPr lang="en-GB" dirty="0"/>
          </a:p>
        </p:txBody>
      </p:sp>
    </p:spTree>
    <p:extLst>
      <p:ext uri="{BB962C8B-B14F-4D97-AF65-F5344CB8AC3E}">
        <p14:creationId xmlns:p14="http://schemas.microsoft.com/office/powerpoint/2010/main" val="357490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Churn Model based on Logistic Regression</a:t>
            </a:r>
            <a:br>
              <a:rPr lang="en-GB" dirty="0"/>
            </a:br>
            <a:r>
              <a:rPr lang="en-GB" dirty="0"/>
              <a:t>Evaluated by Lift in Deciles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65" y="2175309"/>
            <a:ext cx="3488179" cy="283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252" y="2200645"/>
            <a:ext cx="3331595" cy="280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503" y="5527125"/>
            <a:ext cx="4517583" cy="378886"/>
          </a:xfrm>
          <a:prstGeom prst="rect">
            <a:avLst/>
          </a:prstGeom>
          <a:noFill/>
        </p:spPr>
        <p:txBody>
          <a:bodyPr wrap="none" rtlCol="0">
            <a:spAutoFit/>
          </a:bodyPr>
          <a:lstStyle/>
          <a:p>
            <a:r>
              <a:rPr lang="en-GB" sz="1862" dirty="0"/>
              <a:t>Sample: 1,127,794 with 10% churn (112,780)</a:t>
            </a:r>
          </a:p>
        </p:txBody>
      </p:sp>
      <p:sp>
        <p:nvSpPr>
          <p:cNvPr id="6" name="Date Placeholder 5">
            <a:extLst>
              <a:ext uri="{FF2B5EF4-FFF2-40B4-BE49-F238E27FC236}">
                <a16:creationId xmlns:a16="http://schemas.microsoft.com/office/drawing/2014/main" id="{821631E0-1E5E-4EB4-8F40-EED7139237B2}"/>
              </a:ext>
            </a:extLst>
          </p:cNvPr>
          <p:cNvSpPr>
            <a:spLocks noGrp="1"/>
          </p:cNvSpPr>
          <p:nvPr>
            <p:ph type="dt" sz="half" idx="14"/>
          </p:nvPr>
        </p:nvSpPr>
        <p:spPr/>
        <p:txBody>
          <a:bodyPr/>
          <a:lstStyle/>
          <a:p>
            <a:r>
              <a:rPr lang="en-US"/>
              <a:t>4th August 2022</a:t>
            </a:r>
            <a:endParaRPr lang="en-GB" dirty="0"/>
          </a:p>
        </p:txBody>
      </p:sp>
      <p:sp>
        <p:nvSpPr>
          <p:cNvPr id="7" name="Footer Placeholder 6">
            <a:extLst>
              <a:ext uri="{FF2B5EF4-FFF2-40B4-BE49-F238E27FC236}">
                <a16:creationId xmlns:a16="http://schemas.microsoft.com/office/drawing/2014/main" id="{E9C9E2C3-8697-4BF7-AAD4-2C697417B24C}"/>
              </a:ext>
            </a:extLst>
          </p:cNvPr>
          <p:cNvSpPr>
            <a:spLocks noGrp="1"/>
          </p:cNvSpPr>
          <p:nvPr>
            <p:ph type="ftr" sz="quarter" idx="13"/>
          </p:nvPr>
        </p:nvSpPr>
        <p:spPr/>
        <p:txBody>
          <a:bodyPr/>
          <a:lstStyle/>
          <a:p>
            <a:r>
              <a:rPr lang="en-GB"/>
              <a:t>Best Practice Analytics (Detlef Nauck, BT)</a:t>
            </a:r>
            <a:endParaRPr lang="en-GB" dirty="0"/>
          </a:p>
        </p:txBody>
      </p:sp>
      <p:sp>
        <p:nvSpPr>
          <p:cNvPr id="8" name="Slide Number Placeholder 7">
            <a:extLst>
              <a:ext uri="{FF2B5EF4-FFF2-40B4-BE49-F238E27FC236}">
                <a16:creationId xmlns:a16="http://schemas.microsoft.com/office/drawing/2014/main" id="{47713F92-BFA4-4048-83C8-A8770D147272}"/>
              </a:ext>
            </a:extLst>
          </p:cNvPr>
          <p:cNvSpPr>
            <a:spLocks noGrp="1"/>
          </p:cNvSpPr>
          <p:nvPr>
            <p:ph type="sldNum" sz="quarter" idx="12"/>
          </p:nvPr>
        </p:nvSpPr>
        <p:spPr/>
        <p:txBody>
          <a:bodyPr/>
          <a:lstStyle/>
          <a:p>
            <a:fld id="{0B868178-02AE-42FC-958D-6B8F13B60175}" type="slidenum">
              <a:rPr lang="en-GB" smtClean="0"/>
              <a:pPr/>
              <a:t>14</a:t>
            </a:fld>
            <a:endParaRPr lang="en-GB" dirty="0"/>
          </a:p>
        </p:txBody>
      </p:sp>
    </p:spTree>
    <p:extLst>
      <p:ext uri="{BB962C8B-B14F-4D97-AF65-F5344CB8AC3E}">
        <p14:creationId xmlns:p14="http://schemas.microsoft.com/office/powerpoint/2010/main" val="28711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a:t>
            </a:r>
          </a:p>
        </p:txBody>
      </p:sp>
      <p:sp>
        <p:nvSpPr>
          <p:cNvPr id="3" name="Content Placeholder 2"/>
          <p:cNvSpPr>
            <a:spLocks noGrp="1"/>
          </p:cNvSpPr>
          <p:nvPr>
            <p:ph idx="1"/>
          </p:nvPr>
        </p:nvSpPr>
        <p:spPr/>
        <p:txBody>
          <a:bodyPr/>
          <a:lstStyle/>
          <a:p>
            <a:r>
              <a:rPr lang="en-GB" sz="2128" dirty="0"/>
              <a:t>The increase in performance of a targeting model against a random decision</a:t>
            </a:r>
          </a:p>
          <a:p>
            <a:r>
              <a:rPr lang="en-GB" sz="2128" dirty="0"/>
              <a:t>For example, if your model produces a set of cases that contains x% positives (targets) while a random set would contain y% positives, then the lift is x/y (or x/y * 100 in %).</a:t>
            </a:r>
          </a:p>
          <a:p>
            <a:r>
              <a:rPr lang="en-GB" sz="2128" dirty="0"/>
              <a:t>Often used for marketing models because you want to maximise the positive cases in a treatment set (mail shot or similar).</a:t>
            </a:r>
          </a:p>
        </p:txBody>
      </p:sp>
      <p:sp>
        <p:nvSpPr>
          <p:cNvPr id="4" name="Date Placeholder 3">
            <a:extLst>
              <a:ext uri="{FF2B5EF4-FFF2-40B4-BE49-F238E27FC236}">
                <a16:creationId xmlns:a16="http://schemas.microsoft.com/office/drawing/2014/main" id="{0B5D6A92-C94C-43D7-AA39-39E938539201}"/>
              </a:ext>
            </a:extLst>
          </p:cNvPr>
          <p:cNvSpPr>
            <a:spLocks noGrp="1"/>
          </p:cNvSpPr>
          <p:nvPr>
            <p:ph type="dt" sz="half" idx="14"/>
          </p:nvPr>
        </p:nvSpPr>
        <p:spPr/>
        <p:txBody>
          <a:bodyPr/>
          <a:lstStyle/>
          <a:p>
            <a:r>
              <a:rPr lang="en-US"/>
              <a:t>4th August 2022</a:t>
            </a:r>
            <a:endParaRPr lang="en-GB" dirty="0"/>
          </a:p>
        </p:txBody>
      </p:sp>
      <p:sp>
        <p:nvSpPr>
          <p:cNvPr id="5" name="Footer Placeholder 4">
            <a:extLst>
              <a:ext uri="{FF2B5EF4-FFF2-40B4-BE49-F238E27FC236}">
                <a16:creationId xmlns:a16="http://schemas.microsoft.com/office/drawing/2014/main" id="{CF82BA9C-29EF-4589-B439-29DB30D5E402}"/>
              </a:ext>
            </a:extLst>
          </p:cNvPr>
          <p:cNvSpPr>
            <a:spLocks noGrp="1"/>
          </p:cNvSpPr>
          <p:nvPr>
            <p:ph type="ftr" sz="quarter" idx="13"/>
          </p:nvPr>
        </p:nvSpPr>
        <p:spPr/>
        <p:txBody>
          <a:bodyPr/>
          <a:lstStyle/>
          <a:p>
            <a:r>
              <a:rPr lang="en-GB"/>
              <a:t>Best Practice Analytics (Detlef Nauck, BT)</a:t>
            </a:r>
            <a:endParaRPr lang="en-GB" dirty="0"/>
          </a:p>
        </p:txBody>
      </p:sp>
      <p:sp>
        <p:nvSpPr>
          <p:cNvPr id="6" name="Slide Number Placeholder 5">
            <a:extLst>
              <a:ext uri="{FF2B5EF4-FFF2-40B4-BE49-F238E27FC236}">
                <a16:creationId xmlns:a16="http://schemas.microsoft.com/office/drawing/2014/main" id="{44DC5E64-8260-418C-ACD9-58A5621EEFF8}"/>
              </a:ext>
            </a:extLst>
          </p:cNvPr>
          <p:cNvSpPr>
            <a:spLocks noGrp="1"/>
          </p:cNvSpPr>
          <p:nvPr>
            <p:ph type="sldNum" sz="quarter" idx="12"/>
          </p:nvPr>
        </p:nvSpPr>
        <p:spPr/>
        <p:txBody>
          <a:bodyPr/>
          <a:lstStyle/>
          <a:p>
            <a:fld id="{0B868178-02AE-42FC-958D-6B8F13B60175}" type="slidenum">
              <a:rPr lang="en-GB" smtClean="0"/>
              <a:pPr/>
              <a:t>15</a:t>
            </a:fld>
            <a:endParaRPr lang="en-GB" dirty="0"/>
          </a:p>
        </p:txBody>
      </p:sp>
    </p:spTree>
    <p:extLst>
      <p:ext uri="{BB962C8B-B14F-4D97-AF65-F5344CB8AC3E}">
        <p14:creationId xmlns:p14="http://schemas.microsoft.com/office/powerpoint/2010/main" val="362470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Deciding if a Model is Useful</a:t>
            </a:r>
          </a:p>
        </p:txBody>
      </p:sp>
      <p:sp>
        <p:nvSpPr>
          <p:cNvPr id="3" name="Content Placeholder 2"/>
          <p:cNvSpPr>
            <a:spLocks noGrp="1"/>
          </p:cNvSpPr>
          <p:nvPr>
            <p:ph idx="1"/>
          </p:nvPr>
        </p:nvSpPr>
        <p:spPr/>
        <p:txBody>
          <a:bodyPr/>
          <a:lstStyle/>
          <a:p>
            <a:r>
              <a:rPr lang="en-GB" sz="1862" dirty="0"/>
              <a:t>Just quoting the accuracy of a model can be misleading especially in cases where the data is extremely skewed and the target class is rare (e.g. churn, fraud, faults, …).</a:t>
            </a:r>
            <a:br>
              <a:rPr lang="en-GB" sz="1862" dirty="0"/>
            </a:br>
            <a:r>
              <a:rPr lang="en-GB" sz="1862" i="1" dirty="0"/>
              <a:t>Example: if churn probability is 1% then a model that classifies everyone as non-churner is 99% correct but 100% pointless.</a:t>
            </a:r>
          </a:p>
          <a:p>
            <a:endParaRPr lang="en-GB" sz="1862" dirty="0"/>
          </a:p>
          <a:p>
            <a:r>
              <a:rPr lang="en-GB" sz="1862" dirty="0"/>
              <a:t>Using the lift also limits the information. If segment of data identified for a campaign (or treatment) has a lift of 4 (or 400%) then we know that the segment contains four times as many targets than a random set would. However we don’t know anything about the cost of using the segment in a campaign. </a:t>
            </a:r>
            <a:br>
              <a:rPr lang="en-GB" sz="1862" dirty="0"/>
            </a:br>
            <a:r>
              <a:rPr lang="en-GB" sz="1862" i="1" dirty="0"/>
              <a:t>Example: if churn probability is 1% then a set giving us a lift of 4 would contain 4% churners. If this set would be the top decile in our data (top 10% with highest churn risk), it would contain 40% of the churners, but 96% of the set would still be non-churners.</a:t>
            </a:r>
          </a:p>
          <a:p>
            <a:endParaRPr lang="en-GB" sz="1862" dirty="0"/>
          </a:p>
          <a:p>
            <a:r>
              <a:rPr lang="en-GB" sz="1862" dirty="0"/>
              <a:t>Ideally, we want to understand the trade-off between benefit and cost of a model which can be expressed in different ways depending on context.</a:t>
            </a:r>
          </a:p>
        </p:txBody>
      </p:sp>
      <p:sp>
        <p:nvSpPr>
          <p:cNvPr id="4" name="Date Placeholder 3">
            <a:extLst>
              <a:ext uri="{FF2B5EF4-FFF2-40B4-BE49-F238E27FC236}">
                <a16:creationId xmlns:a16="http://schemas.microsoft.com/office/drawing/2014/main" id="{A3B97C75-B4AB-4DF6-917D-4C6D6A3BB63E}"/>
              </a:ext>
            </a:extLst>
          </p:cNvPr>
          <p:cNvSpPr>
            <a:spLocks noGrp="1"/>
          </p:cNvSpPr>
          <p:nvPr>
            <p:ph type="dt" sz="half" idx="14"/>
          </p:nvPr>
        </p:nvSpPr>
        <p:spPr/>
        <p:txBody>
          <a:bodyPr/>
          <a:lstStyle/>
          <a:p>
            <a:r>
              <a:rPr lang="en-US"/>
              <a:t>4th August 2022</a:t>
            </a:r>
            <a:endParaRPr lang="en-GB" dirty="0"/>
          </a:p>
        </p:txBody>
      </p:sp>
      <p:sp>
        <p:nvSpPr>
          <p:cNvPr id="5" name="Footer Placeholder 4">
            <a:extLst>
              <a:ext uri="{FF2B5EF4-FFF2-40B4-BE49-F238E27FC236}">
                <a16:creationId xmlns:a16="http://schemas.microsoft.com/office/drawing/2014/main" id="{02E556D9-2E8A-43D9-927F-940DCE01FFF3}"/>
              </a:ext>
            </a:extLst>
          </p:cNvPr>
          <p:cNvSpPr>
            <a:spLocks noGrp="1"/>
          </p:cNvSpPr>
          <p:nvPr>
            <p:ph type="ftr" sz="quarter" idx="13"/>
          </p:nvPr>
        </p:nvSpPr>
        <p:spPr/>
        <p:txBody>
          <a:bodyPr/>
          <a:lstStyle/>
          <a:p>
            <a:r>
              <a:rPr lang="en-GB"/>
              <a:t>Best Practice Analytics (Detlef Nauck, BT)</a:t>
            </a:r>
            <a:endParaRPr lang="en-GB" dirty="0"/>
          </a:p>
        </p:txBody>
      </p:sp>
      <p:sp>
        <p:nvSpPr>
          <p:cNvPr id="6" name="Slide Number Placeholder 5">
            <a:extLst>
              <a:ext uri="{FF2B5EF4-FFF2-40B4-BE49-F238E27FC236}">
                <a16:creationId xmlns:a16="http://schemas.microsoft.com/office/drawing/2014/main" id="{CE091FCD-9539-41C6-A053-8BF3BC221444}"/>
              </a:ext>
            </a:extLst>
          </p:cNvPr>
          <p:cNvSpPr>
            <a:spLocks noGrp="1"/>
          </p:cNvSpPr>
          <p:nvPr>
            <p:ph type="sldNum" sz="quarter" idx="12"/>
          </p:nvPr>
        </p:nvSpPr>
        <p:spPr/>
        <p:txBody>
          <a:bodyPr/>
          <a:lstStyle/>
          <a:p>
            <a:fld id="{0B868178-02AE-42FC-958D-6B8F13B60175}" type="slidenum">
              <a:rPr lang="en-GB" smtClean="0"/>
              <a:pPr/>
              <a:t>16</a:t>
            </a:fld>
            <a:endParaRPr lang="en-GB" dirty="0"/>
          </a:p>
        </p:txBody>
      </p:sp>
    </p:spTree>
    <p:extLst>
      <p:ext uri="{BB962C8B-B14F-4D97-AF65-F5344CB8AC3E}">
        <p14:creationId xmlns:p14="http://schemas.microsoft.com/office/powerpoint/2010/main" val="386125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Churn Model based on Logistic Regression</a:t>
            </a:r>
            <a:br>
              <a:rPr lang="en-GB" dirty="0"/>
            </a:br>
            <a:r>
              <a:rPr lang="en-GB" dirty="0"/>
              <a:t>Comparing ROC, Performance/Recall and Lift Curves</a:t>
            </a:r>
          </a:p>
        </p:txBody>
      </p:sp>
      <p:pic>
        <p:nvPicPr>
          <p:cNvPr id="3" name="Picture 2"/>
          <p:cNvPicPr>
            <a:picLocks noChangeAspect="1"/>
          </p:cNvPicPr>
          <p:nvPr/>
        </p:nvPicPr>
        <p:blipFill>
          <a:blip r:embed="rId2"/>
          <a:stretch>
            <a:fillRect/>
          </a:stretch>
        </p:blipFill>
        <p:spPr>
          <a:xfrm>
            <a:off x="951407" y="2359535"/>
            <a:ext cx="3090440" cy="3021033"/>
          </a:xfrm>
          <a:prstGeom prst="rect">
            <a:avLst/>
          </a:prstGeom>
        </p:spPr>
      </p:pic>
      <p:pic>
        <p:nvPicPr>
          <p:cNvPr id="4" name="Picture 3"/>
          <p:cNvPicPr>
            <a:picLocks noChangeAspect="1"/>
          </p:cNvPicPr>
          <p:nvPr/>
        </p:nvPicPr>
        <p:blipFill>
          <a:blip r:embed="rId3"/>
          <a:stretch>
            <a:fillRect/>
          </a:stretch>
        </p:blipFill>
        <p:spPr>
          <a:xfrm>
            <a:off x="4556451" y="2359534"/>
            <a:ext cx="3137930" cy="3042952"/>
          </a:xfrm>
          <a:prstGeom prst="rect">
            <a:avLst/>
          </a:prstGeom>
        </p:spPr>
      </p:pic>
      <p:sp>
        <p:nvSpPr>
          <p:cNvPr id="6" name="Oval 5"/>
          <p:cNvSpPr/>
          <p:nvPr/>
        </p:nvSpPr>
        <p:spPr bwMode="auto">
          <a:xfrm>
            <a:off x="1331502" y="2558373"/>
            <a:ext cx="191532" cy="191532"/>
          </a:xfrm>
          <a:prstGeom prst="ellipse">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t" anchorCtr="0" compatLnSpc="1">
            <a:prstTxWarp prst="textNoShape">
              <a:avLst/>
            </a:prstTxWarp>
          </a:bodyPr>
          <a:lstStyle/>
          <a:p>
            <a:pPr defTabSz="1216061" eaLnBrk="0" fontAlgn="base" hangingPunct="0">
              <a:spcBef>
                <a:spcPct val="0"/>
              </a:spcBef>
              <a:spcAft>
                <a:spcPct val="0"/>
              </a:spcAft>
            </a:pPr>
            <a:endParaRPr lang="en-GB" sz="3192">
              <a:solidFill>
                <a:srgbClr val="000000"/>
              </a:solidFill>
              <a:latin typeface="Arial" charset="0"/>
              <a:ea typeface="ＭＳ Ｐゴシック" charset="0"/>
              <a:cs typeface="ＭＳ Ｐゴシック" charset="0"/>
            </a:endParaRPr>
          </a:p>
        </p:txBody>
      </p:sp>
      <p:sp>
        <p:nvSpPr>
          <p:cNvPr id="7" name="Oval 6"/>
          <p:cNvSpPr/>
          <p:nvPr/>
        </p:nvSpPr>
        <p:spPr bwMode="auto">
          <a:xfrm>
            <a:off x="7364773" y="2558373"/>
            <a:ext cx="191532" cy="191532"/>
          </a:xfrm>
          <a:prstGeom prst="ellipse">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t" anchorCtr="0" compatLnSpc="1">
            <a:prstTxWarp prst="textNoShape">
              <a:avLst/>
            </a:prstTxWarp>
          </a:bodyPr>
          <a:lstStyle/>
          <a:p>
            <a:pPr defTabSz="1216061" eaLnBrk="0" fontAlgn="base" hangingPunct="0">
              <a:spcBef>
                <a:spcPct val="0"/>
              </a:spcBef>
              <a:spcAft>
                <a:spcPct val="0"/>
              </a:spcAft>
            </a:pPr>
            <a:endParaRPr lang="en-GB" sz="3192">
              <a:solidFill>
                <a:srgbClr val="000000"/>
              </a:solidFill>
              <a:latin typeface="Arial" charset="0"/>
              <a:ea typeface="ＭＳ Ｐゴシック" charset="0"/>
              <a:cs typeface="ＭＳ Ｐゴシック" charset="0"/>
            </a:endParaRPr>
          </a:p>
        </p:txBody>
      </p:sp>
      <p:sp>
        <p:nvSpPr>
          <p:cNvPr id="8" name="Oval 7"/>
          <p:cNvSpPr/>
          <p:nvPr/>
        </p:nvSpPr>
        <p:spPr bwMode="auto">
          <a:xfrm>
            <a:off x="1313784" y="5718658"/>
            <a:ext cx="191532" cy="191532"/>
          </a:xfrm>
          <a:prstGeom prst="ellipse">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t" anchorCtr="0" compatLnSpc="1">
            <a:prstTxWarp prst="textNoShape">
              <a:avLst/>
            </a:prstTxWarp>
          </a:bodyPr>
          <a:lstStyle/>
          <a:p>
            <a:pPr defTabSz="1216061" eaLnBrk="0" fontAlgn="base" hangingPunct="0">
              <a:spcBef>
                <a:spcPct val="0"/>
              </a:spcBef>
              <a:spcAft>
                <a:spcPct val="0"/>
              </a:spcAft>
            </a:pPr>
            <a:endParaRPr lang="en-GB" sz="3192">
              <a:solidFill>
                <a:srgbClr val="000000"/>
              </a:solidFill>
              <a:latin typeface="Arial" charset="0"/>
              <a:ea typeface="ＭＳ Ｐゴシック" charset="0"/>
              <a:cs typeface="ＭＳ Ｐゴシック" charset="0"/>
            </a:endParaRPr>
          </a:p>
        </p:txBody>
      </p:sp>
      <p:sp>
        <p:nvSpPr>
          <p:cNvPr id="9" name="TextBox 8"/>
          <p:cNvSpPr txBox="1"/>
          <p:nvPr/>
        </p:nvSpPr>
        <p:spPr>
          <a:xfrm>
            <a:off x="1427269" y="5637566"/>
            <a:ext cx="668773" cy="337913"/>
          </a:xfrm>
          <a:prstGeom prst="rect">
            <a:avLst/>
          </a:prstGeom>
          <a:noFill/>
        </p:spPr>
        <p:txBody>
          <a:bodyPr wrap="none" rtlCol="0">
            <a:spAutoFit/>
          </a:bodyPr>
          <a:lstStyle/>
          <a:p>
            <a:r>
              <a:rPr lang="en-GB" sz="1596" dirty="0"/>
              <a:t>=Goal</a:t>
            </a:r>
          </a:p>
        </p:txBody>
      </p:sp>
      <p:sp>
        <p:nvSpPr>
          <p:cNvPr id="10" name="TextBox 9"/>
          <p:cNvSpPr txBox="1"/>
          <p:nvPr/>
        </p:nvSpPr>
        <p:spPr>
          <a:xfrm>
            <a:off x="2566605" y="5630228"/>
            <a:ext cx="7138236" cy="583493"/>
          </a:xfrm>
          <a:prstGeom prst="rect">
            <a:avLst/>
          </a:prstGeom>
          <a:noFill/>
        </p:spPr>
        <p:txBody>
          <a:bodyPr wrap="none" rtlCol="0">
            <a:spAutoFit/>
          </a:bodyPr>
          <a:lstStyle/>
          <a:p>
            <a:r>
              <a:rPr lang="en-GB" sz="1596" dirty="0"/>
              <a:t>Each point from left to right adds another decile and simulates a decision threshold.</a:t>
            </a:r>
            <a:br>
              <a:rPr lang="en-GB" sz="1596" dirty="0"/>
            </a:br>
            <a:r>
              <a:rPr lang="en-GB" sz="1596" dirty="0"/>
              <a:t>The origin represents a threshold that classifies nobody as a churner.</a:t>
            </a:r>
          </a:p>
        </p:txBody>
      </p:sp>
      <p:pic>
        <p:nvPicPr>
          <p:cNvPr id="11" name="Picture 10"/>
          <p:cNvPicPr>
            <a:picLocks noChangeAspect="1"/>
          </p:cNvPicPr>
          <p:nvPr/>
        </p:nvPicPr>
        <p:blipFill>
          <a:blip r:embed="rId4"/>
          <a:stretch>
            <a:fillRect/>
          </a:stretch>
        </p:blipFill>
        <p:spPr>
          <a:xfrm>
            <a:off x="8208987" y="2359535"/>
            <a:ext cx="3073035" cy="3036144"/>
          </a:xfrm>
          <a:prstGeom prst="rect">
            <a:avLst/>
          </a:prstGeom>
        </p:spPr>
      </p:pic>
      <p:sp>
        <p:nvSpPr>
          <p:cNvPr id="5" name="Date Placeholder 4">
            <a:extLst>
              <a:ext uri="{FF2B5EF4-FFF2-40B4-BE49-F238E27FC236}">
                <a16:creationId xmlns:a16="http://schemas.microsoft.com/office/drawing/2014/main" id="{E709464C-E4E1-4C1A-B85B-2D215FD587EF}"/>
              </a:ext>
            </a:extLst>
          </p:cNvPr>
          <p:cNvSpPr>
            <a:spLocks noGrp="1"/>
          </p:cNvSpPr>
          <p:nvPr>
            <p:ph type="dt" sz="half" idx="14"/>
          </p:nvPr>
        </p:nvSpPr>
        <p:spPr/>
        <p:txBody>
          <a:bodyPr/>
          <a:lstStyle/>
          <a:p>
            <a:r>
              <a:rPr lang="en-US"/>
              <a:t>4th August 2022</a:t>
            </a:r>
            <a:endParaRPr lang="en-GB" dirty="0"/>
          </a:p>
        </p:txBody>
      </p:sp>
      <p:sp>
        <p:nvSpPr>
          <p:cNvPr id="12" name="Footer Placeholder 11">
            <a:extLst>
              <a:ext uri="{FF2B5EF4-FFF2-40B4-BE49-F238E27FC236}">
                <a16:creationId xmlns:a16="http://schemas.microsoft.com/office/drawing/2014/main" id="{54045265-319E-41C6-A9AB-A5BF57A7C122}"/>
              </a:ext>
            </a:extLst>
          </p:cNvPr>
          <p:cNvSpPr>
            <a:spLocks noGrp="1"/>
          </p:cNvSpPr>
          <p:nvPr>
            <p:ph type="ftr" sz="quarter" idx="13"/>
          </p:nvPr>
        </p:nvSpPr>
        <p:spPr/>
        <p:txBody>
          <a:bodyPr/>
          <a:lstStyle/>
          <a:p>
            <a:r>
              <a:rPr lang="en-GB"/>
              <a:t>Best Practice Analytics (Detlef Nauck, BT)</a:t>
            </a:r>
            <a:endParaRPr lang="en-GB" dirty="0"/>
          </a:p>
        </p:txBody>
      </p:sp>
      <p:sp>
        <p:nvSpPr>
          <p:cNvPr id="13" name="Slide Number Placeholder 12">
            <a:extLst>
              <a:ext uri="{FF2B5EF4-FFF2-40B4-BE49-F238E27FC236}">
                <a16:creationId xmlns:a16="http://schemas.microsoft.com/office/drawing/2014/main" id="{E478F4E6-9417-40F8-AA71-8CBCDF419778}"/>
              </a:ext>
            </a:extLst>
          </p:cNvPr>
          <p:cNvSpPr>
            <a:spLocks noGrp="1"/>
          </p:cNvSpPr>
          <p:nvPr>
            <p:ph type="sldNum" sz="quarter" idx="12"/>
          </p:nvPr>
        </p:nvSpPr>
        <p:spPr/>
        <p:txBody>
          <a:bodyPr/>
          <a:lstStyle/>
          <a:p>
            <a:fld id="{0B868178-02AE-42FC-958D-6B8F13B60175}" type="slidenum">
              <a:rPr lang="en-GB" smtClean="0"/>
              <a:pPr/>
              <a:t>17</a:t>
            </a:fld>
            <a:endParaRPr lang="en-GB" dirty="0"/>
          </a:p>
        </p:txBody>
      </p:sp>
    </p:spTree>
    <p:extLst>
      <p:ext uri="{BB962C8B-B14F-4D97-AF65-F5344CB8AC3E}">
        <p14:creationId xmlns:p14="http://schemas.microsoft.com/office/powerpoint/2010/main" val="2952907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How to Compare and Select Models</a:t>
            </a:r>
          </a:p>
        </p:txBody>
      </p:sp>
      <p:sp>
        <p:nvSpPr>
          <p:cNvPr id="3" name="Content Placeholder 2"/>
          <p:cNvSpPr>
            <a:spLocks noGrp="1"/>
          </p:cNvSpPr>
          <p:nvPr>
            <p:ph idx="1"/>
          </p:nvPr>
        </p:nvSpPr>
        <p:spPr/>
        <p:txBody>
          <a:bodyPr/>
          <a:lstStyle/>
          <a:p>
            <a:r>
              <a:rPr lang="en-GB" sz="2394" dirty="0"/>
              <a:t>You can pick the model that maximises the area under the ROC or PR curve</a:t>
            </a:r>
          </a:p>
          <a:p>
            <a:r>
              <a:rPr lang="en-GB" sz="2394" dirty="0"/>
              <a:t>You can pick the model the gives the best operational point in the ROC/PR curves – e.g. where the gradient of the graph changes most noticeably. </a:t>
            </a:r>
          </a:p>
          <a:p>
            <a:r>
              <a:rPr lang="en-GB" sz="2394" dirty="0"/>
              <a:t>You can pick the model that does best in cross-validation.</a:t>
            </a:r>
          </a:p>
          <a:p>
            <a:r>
              <a:rPr lang="en-GB" sz="2394" dirty="0"/>
              <a:t>You can combine these criteria and add lift, operational cost, ease of implementation into the mix.</a:t>
            </a:r>
          </a:p>
        </p:txBody>
      </p:sp>
      <p:sp>
        <p:nvSpPr>
          <p:cNvPr id="4" name="Date Placeholder 3">
            <a:extLst>
              <a:ext uri="{FF2B5EF4-FFF2-40B4-BE49-F238E27FC236}">
                <a16:creationId xmlns:a16="http://schemas.microsoft.com/office/drawing/2014/main" id="{D00D7E95-27B9-4D2B-BC0A-90D28502B1EF}"/>
              </a:ext>
            </a:extLst>
          </p:cNvPr>
          <p:cNvSpPr>
            <a:spLocks noGrp="1"/>
          </p:cNvSpPr>
          <p:nvPr>
            <p:ph type="dt" sz="half" idx="14"/>
          </p:nvPr>
        </p:nvSpPr>
        <p:spPr/>
        <p:txBody>
          <a:bodyPr/>
          <a:lstStyle/>
          <a:p>
            <a:r>
              <a:rPr lang="en-US"/>
              <a:t>4th August 2022</a:t>
            </a:r>
            <a:endParaRPr lang="en-GB" dirty="0"/>
          </a:p>
        </p:txBody>
      </p:sp>
      <p:sp>
        <p:nvSpPr>
          <p:cNvPr id="5" name="Footer Placeholder 4">
            <a:extLst>
              <a:ext uri="{FF2B5EF4-FFF2-40B4-BE49-F238E27FC236}">
                <a16:creationId xmlns:a16="http://schemas.microsoft.com/office/drawing/2014/main" id="{419C661E-68F1-4E64-85E3-E6962A31D3A2}"/>
              </a:ext>
            </a:extLst>
          </p:cNvPr>
          <p:cNvSpPr>
            <a:spLocks noGrp="1"/>
          </p:cNvSpPr>
          <p:nvPr>
            <p:ph type="ftr" sz="quarter" idx="13"/>
          </p:nvPr>
        </p:nvSpPr>
        <p:spPr/>
        <p:txBody>
          <a:bodyPr/>
          <a:lstStyle/>
          <a:p>
            <a:r>
              <a:rPr lang="en-GB"/>
              <a:t>Best Practice Analytics (Detlef Nauck, BT)</a:t>
            </a:r>
            <a:endParaRPr lang="en-GB" dirty="0"/>
          </a:p>
        </p:txBody>
      </p:sp>
      <p:sp>
        <p:nvSpPr>
          <p:cNvPr id="6" name="Slide Number Placeholder 5">
            <a:extLst>
              <a:ext uri="{FF2B5EF4-FFF2-40B4-BE49-F238E27FC236}">
                <a16:creationId xmlns:a16="http://schemas.microsoft.com/office/drawing/2014/main" id="{164D3D97-20DD-4889-A33A-D0CEEE5CB12D}"/>
              </a:ext>
            </a:extLst>
          </p:cNvPr>
          <p:cNvSpPr>
            <a:spLocks noGrp="1"/>
          </p:cNvSpPr>
          <p:nvPr>
            <p:ph type="sldNum" sz="quarter" idx="12"/>
          </p:nvPr>
        </p:nvSpPr>
        <p:spPr/>
        <p:txBody>
          <a:bodyPr/>
          <a:lstStyle/>
          <a:p>
            <a:fld id="{0B868178-02AE-42FC-958D-6B8F13B60175}" type="slidenum">
              <a:rPr lang="en-GB" smtClean="0"/>
              <a:pPr/>
              <a:t>18</a:t>
            </a:fld>
            <a:endParaRPr lang="en-GB" dirty="0"/>
          </a:p>
        </p:txBody>
      </p:sp>
    </p:spTree>
    <p:extLst>
      <p:ext uri="{BB962C8B-B14F-4D97-AF65-F5344CB8AC3E}">
        <p14:creationId xmlns:p14="http://schemas.microsoft.com/office/powerpoint/2010/main" val="345360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90B813-CB94-4B53-B05B-B936794CBFD4}"/>
              </a:ext>
            </a:extLst>
          </p:cNvPr>
          <p:cNvSpPr>
            <a:spLocks noGrp="1"/>
          </p:cNvSpPr>
          <p:nvPr>
            <p:ph type="title"/>
          </p:nvPr>
        </p:nvSpPr>
        <p:spPr/>
        <p:txBody>
          <a:bodyPr/>
          <a:lstStyle/>
          <a:p>
            <a:r>
              <a:rPr lang="en-GB" dirty="0"/>
              <a:t>I do solemnly swear that</a:t>
            </a:r>
            <a:br>
              <a:rPr lang="en-GB" dirty="0"/>
            </a:br>
            <a:br>
              <a:rPr lang="en-GB" dirty="0"/>
            </a:br>
            <a:r>
              <a:rPr lang="en-GB" i="1" dirty="0"/>
              <a:t>I will never test on data that</a:t>
            </a:r>
            <a:br>
              <a:rPr lang="en-GB" i="1" dirty="0"/>
            </a:br>
            <a:r>
              <a:rPr lang="en-GB" i="1" dirty="0"/>
              <a:t>was involved in any way </a:t>
            </a:r>
            <a:br>
              <a:rPr lang="en-GB" i="1" dirty="0"/>
            </a:br>
            <a:r>
              <a:rPr lang="en-GB" i="1" dirty="0"/>
              <a:t>in training or validation.</a:t>
            </a:r>
          </a:p>
        </p:txBody>
      </p:sp>
      <p:sp>
        <p:nvSpPr>
          <p:cNvPr id="4" name="Slide Number Placeholder 3">
            <a:extLst>
              <a:ext uri="{FF2B5EF4-FFF2-40B4-BE49-F238E27FC236}">
                <a16:creationId xmlns:a16="http://schemas.microsoft.com/office/drawing/2014/main" id="{412B335B-4AA0-4F42-94C3-3D738F9C2766}"/>
              </a:ext>
            </a:extLst>
          </p:cNvPr>
          <p:cNvSpPr>
            <a:spLocks noGrp="1"/>
          </p:cNvSpPr>
          <p:nvPr>
            <p:ph type="sldNum" sz="quarter" idx="4294967295"/>
          </p:nvPr>
        </p:nvSpPr>
        <p:spPr>
          <a:xfrm>
            <a:off x="0" y="6318250"/>
            <a:ext cx="360363" cy="261938"/>
          </a:xfrm>
          <a:prstGeom prst="rect">
            <a:avLst/>
          </a:prstGeom>
        </p:spPr>
        <p:txBody>
          <a:bodyPr/>
          <a:lstStyle/>
          <a:p>
            <a:fld id="{0B868178-02AE-42FC-958D-6B8F13B60175}" type="slidenum">
              <a:rPr lang="en-GB" sz="1100" smtClean="0"/>
              <a:pPr/>
              <a:t>19</a:t>
            </a:fld>
            <a:endParaRPr lang="en-GB" sz="1100" dirty="0"/>
          </a:p>
        </p:txBody>
      </p:sp>
      <p:sp>
        <p:nvSpPr>
          <p:cNvPr id="5" name="Footer Placeholder 4">
            <a:extLst>
              <a:ext uri="{FF2B5EF4-FFF2-40B4-BE49-F238E27FC236}">
                <a16:creationId xmlns:a16="http://schemas.microsoft.com/office/drawing/2014/main" id="{DE8D4CBE-6EE0-4335-B8FC-548CAF0A28DC}"/>
              </a:ext>
            </a:extLst>
          </p:cNvPr>
          <p:cNvSpPr>
            <a:spLocks noGrp="1"/>
          </p:cNvSpPr>
          <p:nvPr>
            <p:ph type="ftr" sz="quarter" idx="4294967295"/>
          </p:nvPr>
        </p:nvSpPr>
        <p:spPr>
          <a:xfrm>
            <a:off x="7055396" y="6318250"/>
            <a:ext cx="4176984" cy="261938"/>
          </a:xfrm>
          <a:prstGeom prst="rect">
            <a:avLst/>
          </a:prstGeom>
        </p:spPr>
        <p:txBody>
          <a:bodyPr/>
          <a:lstStyle/>
          <a:p>
            <a:r>
              <a:rPr lang="en-GB" sz="1100" dirty="0"/>
              <a:t>Best Practice Analytics (Detlef Nauck, BT)</a:t>
            </a:r>
          </a:p>
        </p:txBody>
      </p:sp>
      <p:sp>
        <p:nvSpPr>
          <p:cNvPr id="6" name="Date Placeholder 5">
            <a:extLst>
              <a:ext uri="{FF2B5EF4-FFF2-40B4-BE49-F238E27FC236}">
                <a16:creationId xmlns:a16="http://schemas.microsoft.com/office/drawing/2014/main" id="{17E22C60-CBAD-466E-B7AF-50F2F46A448E}"/>
              </a:ext>
            </a:extLst>
          </p:cNvPr>
          <p:cNvSpPr>
            <a:spLocks noGrp="1"/>
          </p:cNvSpPr>
          <p:nvPr>
            <p:ph type="dt" sz="half" idx="4294967295"/>
          </p:nvPr>
        </p:nvSpPr>
        <p:spPr>
          <a:xfrm>
            <a:off x="1872207" y="6318250"/>
            <a:ext cx="1868488" cy="261938"/>
          </a:xfrm>
          <a:prstGeom prst="rect">
            <a:avLst/>
          </a:prstGeom>
        </p:spPr>
        <p:txBody>
          <a:bodyPr/>
          <a:lstStyle/>
          <a:p>
            <a:r>
              <a:rPr lang="en-US" sz="1100" dirty="0"/>
              <a:t>4th August 2022</a:t>
            </a:r>
            <a:endParaRPr lang="en-GB" sz="1100" dirty="0"/>
          </a:p>
        </p:txBody>
      </p:sp>
    </p:spTree>
    <p:extLst>
      <p:ext uri="{BB962C8B-B14F-4D97-AF65-F5344CB8AC3E}">
        <p14:creationId xmlns:p14="http://schemas.microsoft.com/office/powerpoint/2010/main" val="317700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Exploratory Data Analysis and Pre-processing</a:t>
            </a:r>
          </a:p>
        </p:txBody>
      </p:sp>
      <p:sp>
        <p:nvSpPr>
          <p:cNvPr id="12" name="Content Placeholder 11"/>
          <p:cNvSpPr>
            <a:spLocks noGrp="1"/>
          </p:cNvSpPr>
          <p:nvPr>
            <p:ph idx="1"/>
          </p:nvPr>
        </p:nvSpPr>
        <p:spPr>
          <a:xfrm>
            <a:off x="852672" y="1520120"/>
            <a:ext cx="4870116" cy="4554730"/>
          </a:xfrm>
        </p:spPr>
        <p:txBody>
          <a:bodyPr/>
          <a:lstStyle/>
          <a:p>
            <a:r>
              <a:rPr lang="en-GB" sz="2128" dirty="0"/>
              <a:t>Before you start modelling</a:t>
            </a:r>
          </a:p>
          <a:p>
            <a:pPr lvl="1"/>
            <a:r>
              <a:rPr lang="en-GB" sz="2128" dirty="0"/>
              <a:t>Check distributions of variables</a:t>
            </a:r>
          </a:p>
          <a:p>
            <a:pPr lvl="1"/>
            <a:r>
              <a:rPr lang="en-GB" sz="2128" dirty="0"/>
              <a:t>Find and remove outliers</a:t>
            </a:r>
          </a:p>
          <a:p>
            <a:pPr lvl="1"/>
            <a:r>
              <a:rPr lang="en-GB" sz="2128" dirty="0"/>
              <a:t>Check and treat missing values</a:t>
            </a:r>
          </a:p>
          <a:p>
            <a:r>
              <a:rPr lang="en-GB" sz="2128" dirty="0"/>
              <a:t>Use exploratory data analysis to inform feature selection</a:t>
            </a:r>
          </a:p>
        </p:txBody>
      </p:sp>
      <p:pic>
        <p:nvPicPr>
          <p:cNvPr id="4" name="Picture 3"/>
          <p:cNvPicPr>
            <a:picLocks noChangeAspect="1"/>
          </p:cNvPicPr>
          <p:nvPr/>
        </p:nvPicPr>
        <p:blipFill>
          <a:blip r:embed="rId2"/>
          <a:stretch>
            <a:fillRect/>
          </a:stretch>
        </p:blipFill>
        <p:spPr>
          <a:xfrm>
            <a:off x="6790175" y="1121740"/>
            <a:ext cx="3543349" cy="2832198"/>
          </a:xfrm>
          <a:prstGeom prst="rect">
            <a:avLst/>
          </a:prstGeom>
        </p:spPr>
      </p:pic>
      <p:sp>
        <p:nvSpPr>
          <p:cNvPr id="5" name="TextBox 4"/>
          <p:cNvSpPr txBox="1"/>
          <p:nvPr/>
        </p:nvSpPr>
        <p:spPr>
          <a:xfrm>
            <a:off x="10333525" y="1600712"/>
            <a:ext cx="1127232" cy="317459"/>
          </a:xfrm>
          <a:prstGeom prst="rect">
            <a:avLst/>
          </a:prstGeom>
          <a:noFill/>
        </p:spPr>
        <p:txBody>
          <a:bodyPr wrap="none" rtlCol="0">
            <a:spAutoFit/>
          </a:bodyPr>
          <a:lstStyle/>
          <a:p>
            <a:r>
              <a:rPr lang="en-GB" sz="1463" dirty="0"/>
              <a:t>Find outliers</a:t>
            </a:r>
          </a:p>
        </p:txBody>
      </p:sp>
      <p:pic>
        <p:nvPicPr>
          <p:cNvPr id="6" name="Picture 5"/>
          <p:cNvPicPr>
            <a:picLocks noChangeAspect="1"/>
          </p:cNvPicPr>
          <p:nvPr/>
        </p:nvPicPr>
        <p:blipFill>
          <a:blip r:embed="rId3"/>
          <a:stretch>
            <a:fillRect/>
          </a:stretch>
        </p:blipFill>
        <p:spPr>
          <a:xfrm>
            <a:off x="5257917" y="3916741"/>
            <a:ext cx="3797802" cy="2436076"/>
          </a:xfrm>
          <a:prstGeom prst="rect">
            <a:avLst/>
          </a:prstGeom>
        </p:spPr>
      </p:pic>
      <p:sp>
        <p:nvSpPr>
          <p:cNvPr id="7" name="Oval 6"/>
          <p:cNvSpPr/>
          <p:nvPr/>
        </p:nvSpPr>
        <p:spPr bwMode="auto">
          <a:xfrm>
            <a:off x="6630103" y="5117188"/>
            <a:ext cx="1053428" cy="957662"/>
          </a:xfrm>
          <a:prstGeom prst="ellipse">
            <a:avLst/>
          </a:prstGeom>
          <a:solidFill>
            <a:srgbClr val="CD3005">
              <a:alpha val="16078"/>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t" anchorCtr="0" compatLnSpc="1">
            <a:prstTxWarp prst="textNoShape">
              <a:avLst/>
            </a:prstTxWarp>
          </a:bodyPr>
          <a:lstStyle/>
          <a:p>
            <a:pPr defTabSz="1216061" eaLnBrk="0" fontAlgn="base" hangingPunct="0">
              <a:spcBef>
                <a:spcPct val="0"/>
              </a:spcBef>
              <a:spcAft>
                <a:spcPct val="0"/>
              </a:spcAft>
            </a:pPr>
            <a:endParaRPr lang="en-GB" sz="3192">
              <a:solidFill>
                <a:srgbClr val="000000"/>
              </a:solidFill>
              <a:latin typeface="Arial" charset="0"/>
              <a:ea typeface="ＭＳ Ｐゴシック" charset="0"/>
              <a:cs typeface="ＭＳ Ｐゴシック" charset="0"/>
            </a:endParaRPr>
          </a:p>
        </p:txBody>
      </p:sp>
      <p:sp>
        <p:nvSpPr>
          <p:cNvPr id="8" name="Oval 7"/>
          <p:cNvSpPr/>
          <p:nvPr/>
        </p:nvSpPr>
        <p:spPr bwMode="auto">
          <a:xfrm>
            <a:off x="8513967" y="5527125"/>
            <a:ext cx="478831" cy="478831"/>
          </a:xfrm>
          <a:prstGeom prst="ellipse">
            <a:avLst/>
          </a:prstGeom>
          <a:solidFill>
            <a:srgbClr val="CD3005">
              <a:alpha val="16078"/>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t" anchorCtr="0" compatLnSpc="1">
            <a:prstTxWarp prst="textNoShape">
              <a:avLst/>
            </a:prstTxWarp>
          </a:bodyPr>
          <a:lstStyle/>
          <a:p>
            <a:pPr defTabSz="1216061" eaLnBrk="0" fontAlgn="base" hangingPunct="0">
              <a:spcBef>
                <a:spcPct val="0"/>
              </a:spcBef>
              <a:spcAft>
                <a:spcPct val="0"/>
              </a:spcAft>
            </a:pPr>
            <a:endParaRPr lang="en-GB" sz="3192">
              <a:solidFill>
                <a:srgbClr val="000000"/>
              </a:solidFill>
              <a:latin typeface="Arial" charset="0"/>
              <a:ea typeface="ＭＳ Ｐゴシック" charset="0"/>
              <a:cs typeface="ＭＳ Ｐゴシック" charset="0"/>
            </a:endParaRPr>
          </a:p>
        </p:txBody>
      </p:sp>
      <p:cxnSp>
        <p:nvCxnSpPr>
          <p:cNvPr id="10" name="Straight Arrow Connector 9"/>
          <p:cNvCxnSpPr>
            <a:stCxn id="5" idx="2"/>
          </p:cNvCxnSpPr>
          <p:nvPr/>
        </p:nvCxnSpPr>
        <p:spPr bwMode="auto">
          <a:xfrm flipH="1">
            <a:off x="10141997" y="1918171"/>
            <a:ext cx="755144" cy="1613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 name="TextBox 10"/>
          <p:cNvSpPr txBox="1"/>
          <p:nvPr/>
        </p:nvSpPr>
        <p:spPr>
          <a:xfrm>
            <a:off x="8034869" y="4744051"/>
            <a:ext cx="2036648" cy="378886"/>
          </a:xfrm>
          <a:prstGeom prst="rect">
            <a:avLst/>
          </a:prstGeom>
          <a:noFill/>
        </p:spPr>
        <p:txBody>
          <a:bodyPr wrap="none" rtlCol="0">
            <a:spAutoFit/>
          </a:bodyPr>
          <a:lstStyle/>
          <a:p>
            <a:r>
              <a:rPr lang="en-GB" sz="1862" dirty="0"/>
              <a:t>Check distributions</a:t>
            </a:r>
          </a:p>
        </p:txBody>
      </p:sp>
      <p:sp>
        <p:nvSpPr>
          <p:cNvPr id="3" name="Date Placeholder 2">
            <a:extLst>
              <a:ext uri="{FF2B5EF4-FFF2-40B4-BE49-F238E27FC236}">
                <a16:creationId xmlns:a16="http://schemas.microsoft.com/office/drawing/2014/main" id="{DB8FB6C4-E686-4E43-A591-B14FD11C67A7}"/>
              </a:ext>
            </a:extLst>
          </p:cNvPr>
          <p:cNvSpPr>
            <a:spLocks noGrp="1"/>
          </p:cNvSpPr>
          <p:nvPr>
            <p:ph type="dt" sz="half" idx="14"/>
          </p:nvPr>
        </p:nvSpPr>
        <p:spPr/>
        <p:txBody>
          <a:bodyPr/>
          <a:lstStyle/>
          <a:p>
            <a:r>
              <a:rPr lang="en-US"/>
              <a:t>4th August 2022</a:t>
            </a:r>
            <a:endParaRPr lang="en-GB" dirty="0"/>
          </a:p>
        </p:txBody>
      </p:sp>
      <p:sp>
        <p:nvSpPr>
          <p:cNvPr id="9" name="Footer Placeholder 8">
            <a:extLst>
              <a:ext uri="{FF2B5EF4-FFF2-40B4-BE49-F238E27FC236}">
                <a16:creationId xmlns:a16="http://schemas.microsoft.com/office/drawing/2014/main" id="{883598DE-4E58-41DE-B4C0-DC908F46708E}"/>
              </a:ext>
            </a:extLst>
          </p:cNvPr>
          <p:cNvSpPr>
            <a:spLocks noGrp="1"/>
          </p:cNvSpPr>
          <p:nvPr>
            <p:ph type="ftr" sz="quarter" idx="13"/>
          </p:nvPr>
        </p:nvSpPr>
        <p:spPr/>
        <p:txBody>
          <a:bodyPr/>
          <a:lstStyle/>
          <a:p>
            <a:r>
              <a:rPr lang="en-GB"/>
              <a:t>Best Practice Analytics (Detlef Nauck, BT)</a:t>
            </a:r>
            <a:endParaRPr lang="en-GB" dirty="0"/>
          </a:p>
        </p:txBody>
      </p:sp>
      <p:sp>
        <p:nvSpPr>
          <p:cNvPr id="13" name="Slide Number Placeholder 12">
            <a:extLst>
              <a:ext uri="{FF2B5EF4-FFF2-40B4-BE49-F238E27FC236}">
                <a16:creationId xmlns:a16="http://schemas.microsoft.com/office/drawing/2014/main" id="{8FB98F21-B0CC-41FF-A38D-3E037A064541}"/>
              </a:ext>
            </a:extLst>
          </p:cNvPr>
          <p:cNvSpPr>
            <a:spLocks noGrp="1"/>
          </p:cNvSpPr>
          <p:nvPr>
            <p:ph type="sldNum" sz="quarter" idx="12"/>
          </p:nvPr>
        </p:nvSpPr>
        <p:spPr/>
        <p:txBody>
          <a:bodyPr/>
          <a:lstStyle/>
          <a:p>
            <a:fld id="{0B868178-02AE-42FC-958D-6B8F13B60175}" type="slidenum">
              <a:rPr lang="en-GB" smtClean="0"/>
              <a:pPr/>
              <a:t>2</a:t>
            </a:fld>
            <a:endParaRPr lang="en-GB" dirty="0"/>
          </a:p>
        </p:txBody>
      </p:sp>
    </p:spTree>
    <p:extLst>
      <p:ext uri="{BB962C8B-B14F-4D97-AF65-F5344CB8AC3E}">
        <p14:creationId xmlns:p14="http://schemas.microsoft.com/office/powerpoint/2010/main" val="1892220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47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Selection and Interpretation</a:t>
            </a:r>
          </a:p>
        </p:txBody>
      </p:sp>
      <p:sp>
        <p:nvSpPr>
          <p:cNvPr id="3" name="Content Placeholder 2"/>
          <p:cNvSpPr>
            <a:spLocks noGrp="1"/>
          </p:cNvSpPr>
          <p:nvPr>
            <p:ph idx="1"/>
          </p:nvPr>
        </p:nvSpPr>
        <p:spPr/>
        <p:txBody>
          <a:bodyPr/>
          <a:lstStyle/>
          <a:p>
            <a:r>
              <a:rPr lang="en-GB" sz="1862" dirty="0"/>
              <a:t>Keep features (variables) that are highly correlated with the outcome (class).</a:t>
            </a:r>
          </a:p>
          <a:p>
            <a:r>
              <a:rPr lang="en-GB" sz="1862" dirty="0"/>
              <a:t>Keep features with high variance</a:t>
            </a:r>
          </a:p>
          <a:p>
            <a:r>
              <a:rPr lang="en-GB" sz="1862" dirty="0"/>
              <a:t>Remove features that are correlated with other features (multi-collinearity).</a:t>
            </a:r>
          </a:p>
          <a:p>
            <a:pPr lvl="1"/>
            <a:r>
              <a:rPr lang="en-GB" sz="1596" dirty="0"/>
              <a:t>For example, consider that the ground truth model is Y=X1+X2. </a:t>
            </a:r>
          </a:p>
          <a:p>
            <a:pPr lvl="1"/>
            <a:r>
              <a:rPr lang="en-GB" sz="1596" dirty="0"/>
              <a:t>If the data has reasonably small noise levels a linear regression would recover this model.</a:t>
            </a:r>
          </a:p>
          <a:p>
            <a:pPr lvl="1"/>
            <a:r>
              <a:rPr lang="en-GB" sz="1596" dirty="0"/>
              <a:t>However, if X1 and X2 are collinear, i.e. X1 = a*X2 then each of these are equivalent outcomes in terms of error: Y=2*X1 or Y=3*X1-X2 or Y=100*X1-98*X2 </a:t>
            </a:r>
          </a:p>
          <a:p>
            <a:pPr lvl="1"/>
            <a:r>
              <a:rPr lang="en-GB" sz="1596" dirty="0"/>
              <a:t>The outcome is difficult to interpret</a:t>
            </a:r>
          </a:p>
          <a:p>
            <a:r>
              <a:rPr lang="en-GB" sz="1862" dirty="0"/>
              <a:t>Use domain understanding to compute new features, especially if you use linear models</a:t>
            </a:r>
            <a:br>
              <a:rPr lang="en-GB" sz="1862" dirty="0"/>
            </a:br>
            <a:r>
              <a:rPr lang="en-GB" sz="1862" dirty="0"/>
              <a:t>(e.g. fraud detection domain: billing address = shipping address, transaction &lt; £30)</a:t>
            </a:r>
          </a:p>
          <a:p>
            <a:r>
              <a:rPr lang="en-GB" sz="1862" dirty="0"/>
              <a:t>You can use principal component analysis (PCA) to create features that are uncorrelated and preserve maximum variance, but they can no longer be interpreted in the model.</a:t>
            </a:r>
          </a:p>
          <a:p>
            <a:r>
              <a:rPr lang="en-GB" sz="1862" dirty="0"/>
              <a:t>Do not take the weight of a feature in a linear model as its importance (see also standardisation)</a:t>
            </a:r>
          </a:p>
        </p:txBody>
      </p:sp>
      <p:sp>
        <p:nvSpPr>
          <p:cNvPr id="4" name="Date Placeholder 3">
            <a:extLst>
              <a:ext uri="{FF2B5EF4-FFF2-40B4-BE49-F238E27FC236}">
                <a16:creationId xmlns:a16="http://schemas.microsoft.com/office/drawing/2014/main" id="{5BA0B14E-BD02-47A6-A13F-68CFEB548320}"/>
              </a:ext>
            </a:extLst>
          </p:cNvPr>
          <p:cNvSpPr>
            <a:spLocks noGrp="1"/>
          </p:cNvSpPr>
          <p:nvPr>
            <p:ph type="dt" sz="half" idx="14"/>
          </p:nvPr>
        </p:nvSpPr>
        <p:spPr/>
        <p:txBody>
          <a:bodyPr/>
          <a:lstStyle/>
          <a:p>
            <a:r>
              <a:rPr lang="en-US"/>
              <a:t>4th August 2022</a:t>
            </a:r>
            <a:endParaRPr lang="en-GB" dirty="0"/>
          </a:p>
        </p:txBody>
      </p:sp>
      <p:sp>
        <p:nvSpPr>
          <p:cNvPr id="5" name="Footer Placeholder 4">
            <a:extLst>
              <a:ext uri="{FF2B5EF4-FFF2-40B4-BE49-F238E27FC236}">
                <a16:creationId xmlns:a16="http://schemas.microsoft.com/office/drawing/2014/main" id="{66BE1370-5B74-42B5-A966-2557D2C000F4}"/>
              </a:ext>
            </a:extLst>
          </p:cNvPr>
          <p:cNvSpPr>
            <a:spLocks noGrp="1"/>
          </p:cNvSpPr>
          <p:nvPr>
            <p:ph type="ftr" sz="quarter" idx="13"/>
          </p:nvPr>
        </p:nvSpPr>
        <p:spPr/>
        <p:txBody>
          <a:bodyPr/>
          <a:lstStyle/>
          <a:p>
            <a:r>
              <a:rPr lang="en-GB"/>
              <a:t>Best Practice Analytics (Detlef Nauck, BT)</a:t>
            </a:r>
            <a:endParaRPr lang="en-GB" dirty="0"/>
          </a:p>
        </p:txBody>
      </p:sp>
      <p:sp>
        <p:nvSpPr>
          <p:cNvPr id="6" name="Slide Number Placeholder 5">
            <a:extLst>
              <a:ext uri="{FF2B5EF4-FFF2-40B4-BE49-F238E27FC236}">
                <a16:creationId xmlns:a16="http://schemas.microsoft.com/office/drawing/2014/main" id="{70350E8F-93D4-478D-9172-FF18B0CECE6C}"/>
              </a:ext>
            </a:extLst>
          </p:cNvPr>
          <p:cNvSpPr>
            <a:spLocks noGrp="1"/>
          </p:cNvSpPr>
          <p:nvPr>
            <p:ph type="sldNum" sz="quarter" idx="12"/>
          </p:nvPr>
        </p:nvSpPr>
        <p:spPr/>
        <p:txBody>
          <a:bodyPr/>
          <a:lstStyle/>
          <a:p>
            <a:fld id="{0B868178-02AE-42FC-958D-6B8F13B60175}" type="slidenum">
              <a:rPr lang="en-GB" smtClean="0"/>
              <a:pPr/>
              <a:t>3</a:t>
            </a:fld>
            <a:endParaRPr lang="en-GB" dirty="0"/>
          </a:p>
        </p:txBody>
      </p:sp>
    </p:spTree>
    <p:extLst>
      <p:ext uri="{BB962C8B-B14F-4D97-AF65-F5344CB8AC3E}">
        <p14:creationId xmlns:p14="http://schemas.microsoft.com/office/powerpoint/2010/main" val="172950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B44530-9029-47A9-BC24-463B47C0A84B}"/>
              </a:ext>
            </a:extLst>
          </p:cNvPr>
          <p:cNvSpPr>
            <a:spLocks noGrp="1"/>
          </p:cNvSpPr>
          <p:nvPr>
            <p:ph idx="1"/>
          </p:nvPr>
        </p:nvSpPr>
        <p:spPr/>
        <p:txBody>
          <a:bodyPr/>
          <a:lstStyle/>
          <a:p>
            <a:r>
              <a:rPr lang="en-GB" dirty="0"/>
              <a:t>Split your data into training and test. Lock away your test data and don’t look at it until the end.</a:t>
            </a:r>
          </a:p>
          <a:p>
            <a:endParaRPr lang="en-GB" dirty="0"/>
          </a:p>
          <a:p>
            <a:r>
              <a:rPr lang="en-GB" dirty="0"/>
              <a:t>Split your training data into training and validation (optional).</a:t>
            </a:r>
          </a:p>
          <a:p>
            <a:endParaRPr lang="en-GB" dirty="0"/>
          </a:p>
          <a:p>
            <a:r>
              <a:rPr lang="en-GB" dirty="0"/>
              <a:t>Use training data to train your model. You can check how the model performs on individual input patterns.</a:t>
            </a:r>
          </a:p>
          <a:p>
            <a:endParaRPr lang="en-GB" dirty="0"/>
          </a:p>
          <a:p>
            <a:r>
              <a:rPr lang="en-GB" dirty="0"/>
              <a:t>Use validation data to do hyper-parameter optimisation. Only look at the business metric relevant to your project, don’t look at behaviour on individual data.</a:t>
            </a:r>
          </a:p>
          <a:p>
            <a:endParaRPr lang="en-GB" dirty="0"/>
          </a:p>
          <a:p>
            <a:r>
              <a:rPr lang="en-GB" dirty="0"/>
              <a:t>When you have made a decision which model you want to deploy use the test data to make a go/no-go decision. You can never use this test data again. If you need to iterate you will need new test data.</a:t>
            </a:r>
          </a:p>
        </p:txBody>
      </p:sp>
      <p:sp>
        <p:nvSpPr>
          <p:cNvPr id="3" name="Title 2">
            <a:extLst>
              <a:ext uri="{FF2B5EF4-FFF2-40B4-BE49-F238E27FC236}">
                <a16:creationId xmlns:a16="http://schemas.microsoft.com/office/drawing/2014/main" id="{ED68852E-9BFB-4B1D-8C1D-571BAF2574A1}"/>
              </a:ext>
            </a:extLst>
          </p:cNvPr>
          <p:cNvSpPr>
            <a:spLocks noGrp="1"/>
          </p:cNvSpPr>
          <p:nvPr>
            <p:ph type="title"/>
          </p:nvPr>
        </p:nvSpPr>
        <p:spPr/>
        <p:txBody>
          <a:bodyPr/>
          <a:lstStyle/>
          <a:p>
            <a:r>
              <a:rPr lang="en-GB" dirty="0"/>
              <a:t>Model Building</a:t>
            </a:r>
          </a:p>
        </p:txBody>
      </p:sp>
      <p:sp>
        <p:nvSpPr>
          <p:cNvPr id="4" name="Slide Number Placeholder 3">
            <a:extLst>
              <a:ext uri="{FF2B5EF4-FFF2-40B4-BE49-F238E27FC236}">
                <a16:creationId xmlns:a16="http://schemas.microsoft.com/office/drawing/2014/main" id="{02CAEFDF-C4B0-42AC-88CF-730656E8EE76}"/>
              </a:ext>
            </a:extLst>
          </p:cNvPr>
          <p:cNvSpPr>
            <a:spLocks noGrp="1"/>
          </p:cNvSpPr>
          <p:nvPr>
            <p:ph type="sldNum" sz="quarter" idx="12"/>
          </p:nvPr>
        </p:nvSpPr>
        <p:spPr/>
        <p:txBody>
          <a:bodyPr/>
          <a:lstStyle/>
          <a:p>
            <a:fld id="{0B868178-02AE-42FC-958D-6B8F13B60175}" type="slidenum">
              <a:rPr lang="en-GB" smtClean="0"/>
              <a:pPr/>
              <a:t>4</a:t>
            </a:fld>
            <a:endParaRPr lang="en-GB" dirty="0"/>
          </a:p>
        </p:txBody>
      </p:sp>
      <p:sp>
        <p:nvSpPr>
          <p:cNvPr id="5" name="Footer Placeholder 4">
            <a:extLst>
              <a:ext uri="{FF2B5EF4-FFF2-40B4-BE49-F238E27FC236}">
                <a16:creationId xmlns:a16="http://schemas.microsoft.com/office/drawing/2014/main" id="{0190C1BD-EFFA-4334-80CF-6352B4932B6A}"/>
              </a:ext>
            </a:extLst>
          </p:cNvPr>
          <p:cNvSpPr>
            <a:spLocks noGrp="1"/>
          </p:cNvSpPr>
          <p:nvPr>
            <p:ph type="ftr" sz="quarter" idx="13"/>
          </p:nvPr>
        </p:nvSpPr>
        <p:spPr/>
        <p:txBody>
          <a:bodyPr/>
          <a:lstStyle/>
          <a:p>
            <a:r>
              <a:rPr lang="en-GB"/>
              <a:t>Best Practice Analytics (Detlef Nauck, BT)</a:t>
            </a:r>
            <a:endParaRPr lang="en-GB" dirty="0"/>
          </a:p>
        </p:txBody>
      </p:sp>
      <p:sp>
        <p:nvSpPr>
          <p:cNvPr id="6" name="Date Placeholder 5">
            <a:extLst>
              <a:ext uri="{FF2B5EF4-FFF2-40B4-BE49-F238E27FC236}">
                <a16:creationId xmlns:a16="http://schemas.microsoft.com/office/drawing/2014/main" id="{31503F2F-3957-490D-BF66-C8693774803A}"/>
              </a:ext>
            </a:extLst>
          </p:cNvPr>
          <p:cNvSpPr>
            <a:spLocks noGrp="1"/>
          </p:cNvSpPr>
          <p:nvPr>
            <p:ph type="dt" sz="half" idx="14"/>
          </p:nvPr>
        </p:nvSpPr>
        <p:spPr/>
        <p:txBody>
          <a:bodyPr/>
          <a:lstStyle/>
          <a:p>
            <a:r>
              <a:rPr lang="en-US"/>
              <a:t>4th August 2022</a:t>
            </a:r>
            <a:endParaRPr lang="en-GB" dirty="0"/>
          </a:p>
        </p:txBody>
      </p:sp>
    </p:spTree>
    <p:extLst>
      <p:ext uri="{BB962C8B-B14F-4D97-AF65-F5344CB8AC3E}">
        <p14:creationId xmlns:p14="http://schemas.microsoft.com/office/powerpoint/2010/main" val="346758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Building: Cross-Validation</a:t>
            </a:r>
          </a:p>
        </p:txBody>
      </p:sp>
      <p:sp>
        <p:nvSpPr>
          <p:cNvPr id="3" name="Content Placeholder 2"/>
          <p:cNvSpPr>
            <a:spLocks noGrp="1"/>
          </p:cNvSpPr>
          <p:nvPr>
            <p:ph idx="1"/>
          </p:nvPr>
        </p:nvSpPr>
        <p:spPr>
          <a:xfrm>
            <a:off x="951406" y="3132970"/>
            <a:ext cx="10336812" cy="2820831"/>
          </a:xfrm>
        </p:spPr>
        <p:txBody>
          <a:bodyPr/>
          <a:lstStyle/>
          <a:p>
            <a:r>
              <a:rPr lang="en-GB" sz="1596" dirty="0"/>
              <a:t>Randomly split your data into K subsets (folds). Typically, we pick K=5 or K=10. </a:t>
            </a:r>
          </a:p>
          <a:p>
            <a:r>
              <a:rPr lang="en-GB" sz="1596" dirty="0"/>
              <a:t>Keep one fold for testing and train the model on the other (K-1) folds. Repeat K times, each time keep another fold for testing (picture above shows step 5 out of 10). </a:t>
            </a:r>
          </a:p>
          <a:p>
            <a:r>
              <a:rPr lang="en-GB" sz="1596" dirty="0"/>
              <a:t>The average error across all runs is the estimate for the average expected error on unseen data.</a:t>
            </a:r>
          </a:p>
          <a:p>
            <a:r>
              <a:rPr lang="en-GB" sz="1596" dirty="0"/>
              <a:t>Build the final model using all data.</a:t>
            </a:r>
          </a:p>
          <a:p>
            <a:r>
              <a:rPr lang="en-GB" sz="1596" i="1" dirty="0">
                <a:solidFill>
                  <a:srgbClr val="FF0000"/>
                </a:solidFill>
              </a:rPr>
              <a:t>Careful</a:t>
            </a:r>
            <a:r>
              <a:rPr lang="en-GB" sz="1596" dirty="0"/>
              <a:t>: all modelling steps, including feature selection must be part of the cross-validation. That includes any step that used the class information. Otherwise the error is underestimated. </a:t>
            </a:r>
          </a:p>
          <a:p>
            <a:r>
              <a:rPr lang="en-GB" sz="1596" dirty="0"/>
              <a:t>You can execute unsupervised steps before cross-validation, i.e. pick features with high variance. “Unsupervised step” means that the class information is not used.</a:t>
            </a:r>
          </a:p>
        </p:txBody>
      </p:sp>
      <p:sp>
        <p:nvSpPr>
          <p:cNvPr id="4" name="Rectangle 3"/>
          <p:cNvSpPr/>
          <p:nvPr/>
        </p:nvSpPr>
        <p:spPr bwMode="auto">
          <a:xfrm>
            <a:off x="951406" y="1600711"/>
            <a:ext cx="1053428" cy="105342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defTabSz="1216061" eaLnBrk="0" fontAlgn="base" hangingPunct="0">
              <a:spcBef>
                <a:spcPct val="0"/>
              </a:spcBef>
              <a:spcAft>
                <a:spcPct val="0"/>
              </a:spcAft>
            </a:pPr>
            <a:r>
              <a:rPr lang="en-GB" sz="2394" dirty="0">
                <a:solidFill>
                  <a:srgbClr val="000000"/>
                </a:solidFill>
              </a:rPr>
              <a:t>1</a:t>
            </a:r>
          </a:p>
          <a:p>
            <a:pPr algn="ctr" defTabSz="1216061" eaLnBrk="0" fontAlgn="base" hangingPunct="0">
              <a:spcBef>
                <a:spcPct val="0"/>
              </a:spcBef>
              <a:spcAft>
                <a:spcPct val="0"/>
              </a:spcAft>
            </a:pPr>
            <a:r>
              <a:rPr lang="en-GB" sz="2394" dirty="0">
                <a:solidFill>
                  <a:srgbClr val="000000"/>
                </a:solidFill>
                <a:latin typeface="Arial" charset="0"/>
                <a:ea typeface="ＭＳ Ｐゴシック" charset="0"/>
                <a:cs typeface="ＭＳ Ｐゴシック" charset="0"/>
              </a:rPr>
              <a:t>Train</a:t>
            </a:r>
          </a:p>
        </p:txBody>
      </p:sp>
      <p:sp>
        <p:nvSpPr>
          <p:cNvPr id="5" name="Rectangle 4"/>
          <p:cNvSpPr/>
          <p:nvPr/>
        </p:nvSpPr>
        <p:spPr bwMode="auto">
          <a:xfrm>
            <a:off x="2004834" y="1600711"/>
            <a:ext cx="1053428" cy="105342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a:r>
              <a:rPr lang="en-GB" sz="2394" dirty="0">
                <a:solidFill>
                  <a:srgbClr val="000000"/>
                </a:solidFill>
              </a:rPr>
              <a:t>2</a:t>
            </a:r>
          </a:p>
          <a:p>
            <a:pPr algn="ctr"/>
            <a:r>
              <a:rPr lang="en-GB" sz="2394" dirty="0">
                <a:solidFill>
                  <a:srgbClr val="000000"/>
                </a:solidFill>
              </a:rPr>
              <a:t>Train</a:t>
            </a:r>
          </a:p>
        </p:txBody>
      </p:sp>
      <p:sp>
        <p:nvSpPr>
          <p:cNvPr id="6" name="Rectangle 5"/>
          <p:cNvSpPr/>
          <p:nvPr/>
        </p:nvSpPr>
        <p:spPr bwMode="auto">
          <a:xfrm>
            <a:off x="3058262" y="1600711"/>
            <a:ext cx="1053428" cy="105342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a:r>
              <a:rPr lang="en-GB" sz="2394" dirty="0">
                <a:solidFill>
                  <a:srgbClr val="000000"/>
                </a:solidFill>
              </a:rPr>
              <a:t>3</a:t>
            </a:r>
          </a:p>
          <a:p>
            <a:pPr algn="ctr"/>
            <a:r>
              <a:rPr lang="en-GB" sz="2394" dirty="0">
                <a:solidFill>
                  <a:srgbClr val="000000"/>
                </a:solidFill>
              </a:rPr>
              <a:t>Train</a:t>
            </a:r>
          </a:p>
        </p:txBody>
      </p:sp>
      <p:sp>
        <p:nvSpPr>
          <p:cNvPr id="7" name="Rectangle 6"/>
          <p:cNvSpPr/>
          <p:nvPr/>
        </p:nvSpPr>
        <p:spPr bwMode="auto">
          <a:xfrm>
            <a:off x="4111690" y="1600711"/>
            <a:ext cx="1053428" cy="105342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a:r>
              <a:rPr lang="en-GB" sz="2394" dirty="0">
                <a:solidFill>
                  <a:srgbClr val="000000"/>
                </a:solidFill>
              </a:rPr>
              <a:t>4</a:t>
            </a:r>
          </a:p>
          <a:p>
            <a:pPr algn="ctr"/>
            <a:r>
              <a:rPr lang="en-GB" sz="2394" dirty="0">
                <a:solidFill>
                  <a:srgbClr val="000000"/>
                </a:solidFill>
              </a:rPr>
              <a:t>Train</a:t>
            </a:r>
          </a:p>
        </p:txBody>
      </p:sp>
      <p:sp>
        <p:nvSpPr>
          <p:cNvPr id="8" name="Rectangle 7"/>
          <p:cNvSpPr/>
          <p:nvPr/>
        </p:nvSpPr>
        <p:spPr bwMode="auto">
          <a:xfrm>
            <a:off x="5165119" y="1600711"/>
            <a:ext cx="1053428" cy="1053428"/>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defTabSz="1216061" eaLnBrk="0" fontAlgn="base" hangingPunct="0">
              <a:spcBef>
                <a:spcPct val="0"/>
              </a:spcBef>
              <a:spcAft>
                <a:spcPct val="0"/>
              </a:spcAft>
            </a:pPr>
            <a:r>
              <a:rPr lang="en-GB" sz="2394" dirty="0">
                <a:solidFill>
                  <a:srgbClr val="000000"/>
                </a:solidFill>
                <a:latin typeface="Arial" charset="0"/>
                <a:ea typeface="ＭＳ Ｐゴシック" charset="0"/>
                <a:cs typeface="ＭＳ Ｐゴシック" charset="0"/>
              </a:rPr>
              <a:t>5</a:t>
            </a:r>
          </a:p>
          <a:p>
            <a:pPr algn="ctr" defTabSz="1216061" eaLnBrk="0" fontAlgn="base" hangingPunct="0">
              <a:spcBef>
                <a:spcPct val="0"/>
              </a:spcBef>
              <a:spcAft>
                <a:spcPct val="0"/>
              </a:spcAft>
            </a:pPr>
            <a:r>
              <a:rPr lang="en-GB" sz="2394" dirty="0">
                <a:solidFill>
                  <a:srgbClr val="000000"/>
                </a:solidFill>
                <a:latin typeface="Arial" charset="0"/>
                <a:ea typeface="ＭＳ Ｐゴシック" charset="0"/>
                <a:cs typeface="ＭＳ Ｐゴシック" charset="0"/>
              </a:rPr>
              <a:t>Test</a:t>
            </a:r>
          </a:p>
        </p:txBody>
      </p:sp>
      <p:sp>
        <p:nvSpPr>
          <p:cNvPr id="9" name="Rectangle 8"/>
          <p:cNvSpPr/>
          <p:nvPr/>
        </p:nvSpPr>
        <p:spPr bwMode="auto">
          <a:xfrm>
            <a:off x="6218547" y="1600711"/>
            <a:ext cx="1053428" cy="105342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a:r>
              <a:rPr lang="en-GB" sz="2394" dirty="0">
                <a:solidFill>
                  <a:srgbClr val="000000"/>
                </a:solidFill>
              </a:rPr>
              <a:t>6</a:t>
            </a:r>
          </a:p>
          <a:p>
            <a:pPr algn="ctr"/>
            <a:r>
              <a:rPr lang="en-GB" sz="2394" dirty="0">
                <a:solidFill>
                  <a:srgbClr val="000000"/>
                </a:solidFill>
              </a:rPr>
              <a:t>Train</a:t>
            </a:r>
          </a:p>
        </p:txBody>
      </p:sp>
      <p:sp>
        <p:nvSpPr>
          <p:cNvPr id="10" name="Rectangle 9"/>
          <p:cNvSpPr/>
          <p:nvPr/>
        </p:nvSpPr>
        <p:spPr bwMode="auto">
          <a:xfrm>
            <a:off x="7271975" y="1600711"/>
            <a:ext cx="1053428" cy="105342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a:r>
              <a:rPr lang="en-GB" sz="2394" dirty="0">
                <a:solidFill>
                  <a:srgbClr val="000000"/>
                </a:solidFill>
              </a:rPr>
              <a:t>7</a:t>
            </a:r>
          </a:p>
          <a:p>
            <a:pPr algn="ctr"/>
            <a:r>
              <a:rPr lang="en-GB" sz="2394" dirty="0">
                <a:solidFill>
                  <a:srgbClr val="000000"/>
                </a:solidFill>
              </a:rPr>
              <a:t>Train</a:t>
            </a:r>
          </a:p>
        </p:txBody>
      </p:sp>
      <p:sp>
        <p:nvSpPr>
          <p:cNvPr id="11" name="Rectangle 10"/>
          <p:cNvSpPr/>
          <p:nvPr/>
        </p:nvSpPr>
        <p:spPr bwMode="auto">
          <a:xfrm>
            <a:off x="8325403" y="1600711"/>
            <a:ext cx="1053428" cy="105342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a:r>
              <a:rPr lang="en-GB" sz="2394" dirty="0">
                <a:solidFill>
                  <a:srgbClr val="000000"/>
                </a:solidFill>
              </a:rPr>
              <a:t>8</a:t>
            </a:r>
          </a:p>
          <a:p>
            <a:pPr algn="ctr"/>
            <a:r>
              <a:rPr lang="en-GB" sz="2394" dirty="0">
                <a:solidFill>
                  <a:srgbClr val="000000"/>
                </a:solidFill>
              </a:rPr>
              <a:t>Train</a:t>
            </a:r>
          </a:p>
        </p:txBody>
      </p:sp>
      <p:sp>
        <p:nvSpPr>
          <p:cNvPr id="12" name="Rectangle 11"/>
          <p:cNvSpPr/>
          <p:nvPr/>
        </p:nvSpPr>
        <p:spPr bwMode="auto">
          <a:xfrm>
            <a:off x="9378831" y="1600711"/>
            <a:ext cx="1053428" cy="105342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a:r>
              <a:rPr lang="en-GB" sz="2394" dirty="0">
                <a:solidFill>
                  <a:srgbClr val="000000"/>
                </a:solidFill>
              </a:rPr>
              <a:t>9</a:t>
            </a:r>
          </a:p>
          <a:p>
            <a:pPr algn="ctr"/>
            <a:r>
              <a:rPr lang="en-GB" sz="2394" dirty="0">
                <a:solidFill>
                  <a:srgbClr val="000000"/>
                </a:solidFill>
              </a:rPr>
              <a:t>Train</a:t>
            </a:r>
          </a:p>
        </p:txBody>
      </p:sp>
      <p:sp>
        <p:nvSpPr>
          <p:cNvPr id="13" name="Rectangle 12"/>
          <p:cNvSpPr/>
          <p:nvPr/>
        </p:nvSpPr>
        <p:spPr bwMode="auto">
          <a:xfrm>
            <a:off x="10432259" y="1600711"/>
            <a:ext cx="1053428" cy="105342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1610" tIns="60805" rIns="121610" bIns="60805" numCol="1" rtlCol="0" anchor="ctr" anchorCtr="0" compatLnSpc="1">
            <a:prstTxWarp prst="textNoShape">
              <a:avLst/>
            </a:prstTxWarp>
          </a:bodyPr>
          <a:lstStyle/>
          <a:p>
            <a:pPr algn="ctr"/>
            <a:r>
              <a:rPr lang="en-GB" sz="2394" dirty="0">
                <a:solidFill>
                  <a:srgbClr val="000000"/>
                </a:solidFill>
              </a:rPr>
              <a:t>10</a:t>
            </a:r>
          </a:p>
          <a:p>
            <a:pPr algn="ctr"/>
            <a:r>
              <a:rPr lang="en-GB" sz="2394" dirty="0">
                <a:solidFill>
                  <a:srgbClr val="000000"/>
                </a:solidFill>
              </a:rPr>
              <a:t>Train</a:t>
            </a:r>
          </a:p>
        </p:txBody>
      </p:sp>
      <p:sp>
        <p:nvSpPr>
          <p:cNvPr id="14" name="Date Placeholder 13">
            <a:extLst>
              <a:ext uri="{FF2B5EF4-FFF2-40B4-BE49-F238E27FC236}">
                <a16:creationId xmlns:a16="http://schemas.microsoft.com/office/drawing/2014/main" id="{24AF03F5-8852-491E-BDF3-5FCD802C20B9}"/>
              </a:ext>
            </a:extLst>
          </p:cNvPr>
          <p:cNvSpPr>
            <a:spLocks noGrp="1"/>
          </p:cNvSpPr>
          <p:nvPr>
            <p:ph type="dt" sz="half" idx="14"/>
          </p:nvPr>
        </p:nvSpPr>
        <p:spPr/>
        <p:txBody>
          <a:bodyPr/>
          <a:lstStyle/>
          <a:p>
            <a:r>
              <a:rPr lang="en-US"/>
              <a:t>4th August 2022</a:t>
            </a:r>
            <a:endParaRPr lang="en-GB" dirty="0"/>
          </a:p>
        </p:txBody>
      </p:sp>
      <p:sp>
        <p:nvSpPr>
          <p:cNvPr id="15" name="Footer Placeholder 14">
            <a:extLst>
              <a:ext uri="{FF2B5EF4-FFF2-40B4-BE49-F238E27FC236}">
                <a16:creationId xmlns:a16="http://schemas.microsoft.com/office/drawing/2014/main" id="{3DD324B8-8ADF-4BD2-9EBF-17955F45D99F}"/>
              </a:ext>
            </a:extLst>
          </p:cNvPr>
          <p:cNvSpPr>
            <a:spLocks noGrp="1"/>
          </p:cNvSpPr>
          <p:nvPr>
            <p:ph type="ftr" sz="quarter" idx="13"/>
          </p:nvPr>
        </p:nvSpPr>
        <p:spPr/>
        <p:txBody>
          <a:bodyPr/>
          <a:lstStyle/>
          <a:p>
            <a:r>
              <a:rPr lang="en-GB"/>
              <a:t>Best Practice Analytics (Detlef Nauck, BT)</a:t>
            </a:r>
            <a:endParaRPr lang="en-GB" dirty="0"/>
          </a:p>
        </p:txBody>
      </p:sp>
      <p:sp>
        <p:nvSpPr>
          <p:cNvPr id="16" name="Slide Number Placeholder 15">
            <a:extLst>
              <a:ext uri="{FF2B5EF4-FFF2-40B4-BE49-F238E27FC236}">
                <a16:creationId xmlns:a16="http://schemas.microsoft.com/office/drawing/2014/main" id="{9BFF7427-A980-45E4-8645-40A4C9F8CF9B}"/>
              </a:ext>
            </a:extLst>
          </p:cNvPr>
          <p:cNvSpPr>
            <a:spLocks noGrp="1"/>
          </p:cNvSpPr>
          <p:nvPr>
            <p:ph type="sldNum" sz="quarter" idx="12"/>
          </p:nvPr>
        </p:nvSpPr>
        <p:spPr/>
        <p:txBody>
          <a:bodyPr/>
          <a:lstStyle/>
          <a:p>
            <a:fld id="{0B868178-02AE-42FC-958D-6B8F13B60175}" type="slidenum">
              <a:rPr lang="en-GB" smtClean="0"/>
              <a:pPr/>
              <a:t>5</a:t>
            </a:fld>
            <a:endParaRPr lang="en-GB" dirty="0"/>
          </a:p>
        </p:txBody>
      </p:sp>
    </p:spTree>
    <p:extLst>
      <p:ext uri="{BB962C8B-B14F-4D97-AF65-F5344CB8AC3E}">
        <p14:creationId xmlns:p14="http://schemas.microsoft.com/office/powerpoint/2010/main" val="321211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Cross-Validation Caveats</a:t>
            </a:r>
          </a:p>
        </p:txBody>
      </p:sp>
      <p:sp>
        <p:nvSpPr>
          <p:cNvPr id="3" name="Content Placeholder 2"/>
          <p:cNvSpPr>
            <a:spLocks noGrp="1"/>
          </p:cNvSpPr>
          <p:nvPr>
            <p:ph idx="1"/>
          </p:nvPr>
        </p:nvSpPr>
        <p:spPr/>
        <p:txBody>
          <a:bodyPr/>
          <a:lstStyle/>
          <a:p>
            <a:r>
              <a:rPr lang="en-GB" sz="2128" dirty="0"/>
              <a:t>If you have only a small amount of data, cross-validation can over-estimate the error.</a:t>
            </a:r>
          </a:p>
          <a:p>
            <a:r>
              <a:rPr lang="en-GB" sz="2128" dirty="0"/>
              <a:t>If K=N (size of data) you have 1-leave-out validation. This is useful for small data sets and does not over-estimate the error, but the error variance can be over-estimated.</a:t>
            </a:r>
          </a:p>
          <a:p>
            <a:r>
              <a:rPr lang="en-GB" sz="2128" dirty="0"/>
              <a:t>Cross validation tells you something about the expected error of your modelling method. You can use it to pick a preferred method.</a:t>
            </a:r>
          </a:p>
          <a:p>
            <a:r>
              <a:rPr lang="en-GB" sz="2128" dirty="0"/>
              <a:t>“Method” can mean the way you pick the model parameters or different modelling approaches (e.g. tree vs. neural network).</a:t>
            </a:r>
          </a:p>
          <a:p>
            <a:r>
              <a:rPr lang="en-GB" sz="2128" dirty="0"/>
              <a:t>If you have vastly different outcomes in different runs, your data selection strongly influences the modelling results. Check if you have enough data.</a:t>
            </a:r>
          </a:p>
        </p:txBody>
      </p:sp>
      <p:sp>
        <p:nvSpPr>
          <p:cNvPr id="4" name="Date Placeholder 3">
            <a:extLst>
              <a:ext uri="{FF2B5EF4-FFF2-40B4-BE49-F238E27FC236}">
                <a16:creationId xmlns:a16="http://schemas.microsoft.com/office/drawing/2014/main" id="{7D10D497-27AD-4101-A8C9-C97431428584}"/>
              </a:ext>
            </a:extLst>
          </p:cNvPr>
          <p:cNvSpPr>
            <a:spLocks noGrp="1"/>
          </p:cNvSpPr>
          <p:nvPr>
            <p:ph type="dt" sz="half" idx="14"/>
          </p:nvPr>
        </p:nvSpPr>
        <p:spPr/>
        <p:txBody>
          <a:bodyPr/>
          <a:lstStyle/>
          <a:p>
            <a:r>
              <a:rPr lang="en-US"/>
              <a:t>4th August 2022</a:t>
            </a:r>
            <a:endParaRPr lang="en-GB" dirty="0"/>
          </a:p>
        </p:txBody>
      </p:sp>
      <p:sp>
        <p:nvSpPr>
          <p:cNvPr id="5" name="Footer Placeholder 4">
            <a:extLst>
              <a:ext uri="{FF2B5EF4-FFF2-40B4-BE49-F238E27FC236}">
                <a16:creationId xmlns:a16="http://schemas.microsoft.com/office/drawing/2014/main" id="{BC6493A9-1570-499C-97EE-54ED95125440}"/>
              </a:ext>
            </a:extLst>
          </p:cNvPr>
          <p:cNvSpPr>
            <a:spLocks noGrp="1"/>
          </p:cNvSpPr>
          <p:nvPr>
            <p:ph type="ftr" sz="quarter" idx="13"/>
          </p:nvPr>
        </p:nvSpPr>
        <p:spPr/>
        <p:txBody>
          <a:bodyPr/>
          <a:lstStyle/>
          <a:p>
            <a:r>
              <a:rPr lang="en-GB"/>
              <a:t>Best Practice Analytics (Detlef Nauck, BT)</a:t>
            </a:r>
            <a:endParaRPr lang="en-GB" dirty="0"/>
          </a:p>
        </p:txBody>
      </p:sp>
      <p:sp>
        <p:nvSpPr>
          <p:cNvPr id="6" name="Slide Number Placeholder 5">
            <a:extLst>
              <a:ext uri="{FF2B5EF4-FFF2-40B4-BE49-F238E27FC236}">
                <a16:creationId xmlns:a16="http://schemas.microsoft.com/office/drawing/2014/main" id="{E5E55971-57F0-45FB-9E43-1E340063BF1C}"/>
              </a:ext>
            </a:extLst>
          </p:cNvPr>
          <p:cNvSpPr>
            <a:spLocks noGrp="1"/>
          </p:cNvSpPr>
          <p:nvPr>
            <p:ph type="sldNum" sz="quarter" idx="12"/>
          </p:nvPr>
        </p:nvSpPr>
        <p:spPr/>
        <p:txBody>
          <a:bodyPr/>
          <a:lstStyle/>
          <a:p>
            <a:fld id="{0B868178-02AE-42FC-958D-6B8F13B60175}" type="slidenum">
              <a:rPr lang="en-GB" smtClean="0"/>
              <a:pPr/>
              <a:t>6</a:t>
            </a:fld>
            <a:endParaRPr lang="en-GB" dirty="0"/>
          </a:p>
        </p:txBody>
      </p:sp>
    </p:spTree>
    <p:extLst>
      <p:ext uri="{BB962C8B-B14F-4D97-AF65-F5344CB8AC3E}">
        <p14:creationId xmlns:p14="http://schemas.microsoft.com/office/powerpoint/2010/main" val="187367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Standardisation and Regularisation</a:t>
            </a:r>
          </a:p>
        </p:txBody>
      </p:sp>
      <p:sp>
        <p:nvSpPr>
          <p:cNvPr id="3" name="Content Placeholder 2"/>
          <p:cNvSpPr>
            <a:spLocks noGrp="1"/>
          </p:cNvSpPr>
          <p:nvPr>
            <p:ph idx="1"/>
          </p:nvPr>
        </p:nvSpPr>
        <p:spPr/>
        <p:txBody>
          <a:bodyPr/>
          <a:lstStyle/>
          <a:p>
            <a:r>
              <a:rPr lang="en-GB" sz="2394" dirty="0"/>
              <a:t>When using linear models like logistic regression</a:t>
            </a:r>
          </a:p>
          <a:p>
            <a:pPr lvl="1"/>
            <a:r>
              <a:rPr lang="en-GB" sz="2394" dirty="0"/>
              <a:t>Standardise your data, i.e. make sure all variables have the same numerical range, e.g. [0,1] or [-1,1]</a:t>
            </a:r>
          </a:p>
          <a:p>
            <a:pPr lvl="1"/>
            <a:r>
              <a:rPr lang="en-GB" sz="2394" dirty="0"/>
              <a:t>Use regularisation, i.e. keep the model parameters small.</a:t>
            </a:r>
          </a:p>
          <a:p>
            <a:pPr lvl="1"/>
            <a:r>
              <a:rPr lang="en-GB" sz="2394" dirty="0"/>
              <a:t>In regression that is known as ridge regression or L</a:t>
            </a:r>
            <a:r>
              <a:rPr lang="en-GB" sz="2394" baseline="-25000" dirty="0"/>
              <a:t>2</a:t>
            </a:r>
            <a:r>
              <a:rPr lang="en-GB" sz="2394" dirty="0"/>
              <a:t> regularisation. The squared values of the parameters are minimised in addition to the error.</a:t>
            </a:r>
          </a:p>
          <a:p>
            <a:r>
              <a:rPr lang="en-GB" sz="2394" dirty="0"/>
              <a:t>Standardisation avoids that a single feature can dominate the model</a:t>
            </a:r>
          </a:p>
          <a:p>
            <a:r>
              <a:rPr lang="en-GB" sz="2394" dirty="0"/>
              <a:t>Regularisation keeps the model simpler and avoids overfitting.</a:t>
            </a:r>
          </a:p>
        </p:txBody>
      </p:sp>
      <p:sp>
        <p:nvSpPr>
          <p:cNvPr id="4" name="Date Placeholder 3">
            <a:extLst>
              <a:ext uri="{FF2B5EF4-FFF2-40B4-BE49-F238E27FC236}">
                <a16:creationId xmlns:a16="http://schemas.microsoft.com/office/drawing/2014/main" id="{EAD98141-7A1E-49FD-8312-1A247723C116}"/>
              </a:ext>
            </a:extLst>
          </p:cNvPr>
          <p:cNvSpPr>
            <a:spLocks noGrp="1"/>
          </p:cNvSpPr>
          <p:nvPr>
            <p:ph type="dt" sz="half" idx="14"/>
          </p:nvPr>
        </p:nvSpPr>
        <p:spPr/>
        <p:txBody>
          <a:bodyPr/>
          <a:lstStyle/>
          <a:p>
            <a:r>
              <a:rPr lang="en-US"/>
              <a:t>4th August 2022</a:t>
            </a:r>
            <a:endParaRPr lang="en-GB" dirty="0"/>
          </a:p>
        </p:txBody>
      </p:sp>
      <p:sp>
        <p:nvSpPr>
          <p:cNvPr id="5" name="Footer Placeholder 4">
            <a:extLst>
              <a:ext uri="{FF2B5EF4-FFF2-40B4-BE49-F238E27FC236}">
                <a16:creationId xmlns:a16="http://schemas.microsoft.com/office/drawing/2014/main" id="{9F796214-2A72-4037-9D35-16A112E5BA22}"/>
              </a:ext>
            </a:extLst>
          </p:cNvPr>
          <p:cNvSpPr>
            <a:spLocks noGrp="1"/>
          </p:cNvSpPr>
          <p:nvPr>
            <p:ph type="ftr" sz="quarter" idx="13"/>
          </p:nvPr>
        </p:nvSpPr>
        <p:spPr/>
        <p:txBody>
          <a:bodyPr/>
          <a:lstStyle/>
          <a:p>
            <a:r>
              <a:rPr lang="en-GB"/>
              <a:t>Best Practice Analytics (Detlef Nauck, BT)</a:t>
            </a:r>
            <a:endParaRPr lang="en-GB" dirty="0"/>
          </a:p>
        </p:txBody>
      </p:sp>
      <p:sp>
        <p:nvSpPr>
          <p:cNvPr id="6" name="Slide Number Placeholder 5">
            <a:extLst>
              <a:ext uri="{FF2B5EF4-FFF2-40B4-BE49-F238E27FC236}">
                <a16:creationId xmlns:a16="http://schemas.microsoft.com/office/drawing/2014/main" id="{03D2346A-3A2F-4294-B5B0-15A0BA4B7B6E}"/>
              </a:ext>
            </a:extLst>
          </p:cNvPr>
          <p:cNvSpPr>
            <a:spLocks noGrp="1"/>
          </p:cNvSpPr>
          <p:nvPr>
            <p:ph type="sldNum" sz="quarter" idx="12"/>
          </p:nvPr>
        </p:nvSpPr>
        <p:spPr/>
        <p:txBody>
          <a:bodyPr/>
          <a:lstStyle/>
          <a:p>
            <a:fld id="{0B868178-02AE-42FC-958D-6B8F13B60175}" type="slidenum">
              <a:rPr lang="en-GB" smtClean="0"/>
              <a:pPr/>
              <a:t>7</a:t>
            </a:fld>
            <a:endParaRPr lang="en-GB" dirty="0"/>
          </a:p>
        </p:txBody>
      </p:sp>
    </p:spTree>
    <p:extLst>
      <p:ext uri="{BB962C8B-B14F-4D97-AF65-F5344CB8AC3E}">
        <p14:creationId xmlns:p14="http://schemas.microsoft.com/office/powerpoint/2010/main" val="373802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N&lt;&lt;p</a:t>
            </a:r>
          </a:p>
        </p:txBody>
      </p:sp>
      <p:sp>
        <p:nvSpPr>
          <p:cNvPr id="3" name="Content Placeholder 2"/>
          <p:cNvSpPr>
            <a:spLocks noGrp="1"/>
          </p:cNvSpPr>
          <p:nvPr>
            <p:ph idx="1"/>
          </p:nvPr>
        </p:nvSpPr>
        <p:spPr/>
        <p:txBody>
          <a:bodyPr/>
          <a:lstStyle/>
          <a:p>
            <a:r>
              <a:rPr lang="en-GB" sz="2394" dirty="0"/>
              <a:t>If your number of parameters (p) in your model is much larger than the number of samples (N) in your data you need to be careful.</a:t>
            </a:r>
          </a:p>
          <a:p>
            <a:r>
              <a:rPr lang="en-GB" sz="2394" dirty="0"/>
              <a:t>Many features lead to many tuneable parameters in your model. If you have many features but not many samples, use a model with few parameters to avoid overfitting.</a:t>
            </a:r>
          </a:p>
          <a:p>
            <a:r>
              <a:rPr lang="en-GB" sz="2394" dirty="0"/>
              <a:t>For example avoid models like support vector machines (SVM) or neural networks.</a:t>
            </a:r>
          </a:p>
          <a:p>
            <a:r>
              <a:rPr lang="en-GB" sz="2394" dirty="0"/>
              <a:t>Put more effort into feature selection.</a:t>
            </a:r>
          </a:p>
          <a:p>
            <a:r>
              <a:rPr lang="en-GB" sz="2394" dirty="0"/>
              <a:t>Use regularisation and cross-validation.</a:t>
            </a:r>
          </a:p>
        </p:txBody>
      </p:sp>
      <p:sp>
        <p:nvSpPr>
          <p:cNvPr id="4" name="Date Placeholder 3">
            <a:extLst>
              <a:ext uri="{FF2B5EF4-FFF2-40B4-BE49-F238E27FC236}">
                <a16:creationId xmlns:a16="http://schemas.microsoft.com/office/drawing/2014/main" id="{05611EA2-2159-4B02-8D15-A2BAF3FC54A7}"/>
              </a:ext>
            </a:extLst>
          </p:cNvPr>
          <p:cNvSpPr>
            <a:spLocks noGrp="1"/>
          </p:cNvSpPr>
          <p:nvPr>
            <p:ph type="dt" sz="half" idx="14"/>
          </p:nvPr>
        </p:nvSpPr>
        <p:spPr/>
        <p:txBody>
          <a:bodyPr/>
          <a:lstStyle/>
          <a:p>
            <a:r>
              <a:rPr lang="en-US"/>
              <a:t>4th August 2022</a:t>
            </a:r>
            <a:endParaRPr lang="en-GB" dirty="0"/>
          </a:p>
        </p:txBody>
      </p:sp>
      <p:sp>
        <p:nvSpPr>
          <p:cNvPr id="5" name="Footer Placeholder 4">
            <a:extLst>
              <a:ext uri="{FF2B5EF4-FFF2-40B4-BE49-F238E27FC236}">
                <a16:creationId xmlns:a16="http://schemas.microsoft.com/office/drawing/2014/main" id="{A37E8086-605A-4237-B23D-F87CAC5FB25A}"/>
              </a:ext>
            </a:extLst>
          </p:cNvPr>
          <p:cNvSpPr>
            <a:spLocks noGrp="1"/>
          </p:cNvSpPr>
          <p:nvPr>
            <p:ph type="ftr" sz="quarter" idx="13"/>
          </p:nvPr>
        </p:nvSpPr>
        <p:spPr/>
        <p:txBody>
          <a:bodyPr/>
          <a:lstStyle/>
          <a:p>
            <a:r>
              <a:rPr lang="en-GB"/>
              <a:t>Best Practice Analytics (Detlef Nauck, BT)</a:t>
            </a:r>
            <a:endParaRPr lang="en-GB" dirty="0"/>
          </a:p>
        </p:txBody>
      </p:sp>
      <p:sp>
        <p:nvSpPr>
          <p:cNvPr id="6" name="Slide Number Placeholder 5">
            <a:extLst>
              <a:ext uri="{FF2B5EF4-FFF2-40B4-BE49-F238E27FC236}">
                <a16:creationId xmlns:a16="http://schemas.microsoft.com/office/drawing/2014/main" id="{CA1000B5-41F4-4D65-AE44-0FD53AF6824B}"/>
              </a:ext>
            </a:extLst>
          </p:cNvPr>
          <p:cNvSpPr>
            <a:spLocks noGrp="1"/>
          </p:cNvSpPr>
          <p:nvPr>
            <p:ph type="sldNum" sz="quarter" idx="12"/>
          </p:nvPr>
        </p:nvSpPr>
        <p:spPr/>
        <p:txBody>
          <a:bodyPr/>
          <a:lstStyle/>
          <a:p>
            <a:fld id="{0B868178-02AE-42FC-958D-6B8F13B60175}" type="slidenum">
              <a:rPr lang="en-GB" smtClean="0"/>
              <a:pPr/>
              <a:t>8</a:t>
            </a:fld>
            <a:endParaRPr lang="en-GB" dirty="0"/>
          </a:p>
        </p:txBody>
      </p:sp>
    </p:spTree>
    <p:extLst>
      <p:ext uri="{BB962C8B-B14F-4D97-AF65-F5344CB8AC3E}">
        <p14:creationId xmlns:p14="http://schemas.microsoft.com/office/powerpoint/2010/main" val="199660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406" y="380030"/>
            <a:ext cx="10435547" cy="988078"/>
          </a:xfrm>
        </p:spPr>
        <p:txBody>
          <a:bodyPr/>
          <a:lstStyle/>
          <a:p>
            <a:r>
              <a:rPr lang="en-GB" sz="3192" dirty="0"/>
              <a:t>Finding a Good Operational Point for a Predictive Model</a:t>
            </a:r>
            <a:br>
              <a:rPr lang="en-GB" sz="3192" dirty="0"/>
            </a:br>
            <a:r>
              <a:rPr lang="en-GB" sz="1596" dirty="0"/>
              <a:t>We can operate a predictive model at any confidence level that gives us the best trade-off between improvement and cost</a:t>
            </a:r>
            <a:endParaRPr lang="en-GB" sz="3192" dirty="0"/>
          </a:p>
        </p:txBody>
      </p:sp>
      <p:pic>
        <p:nvPicPr>
          <p:cNvPr id="5" name="Content Placeholder 4"/>
          <p:cNvPicPr>
            <a:picLocks noGrp="1" noChangeAspect="1"/>
          </p:cNvPicPr>
          <p:nvPr>
            <p:ph idx="1"/>
          </p:nvPr>
        </p:nvPicPr>
        <p:blipFill>
          <a:blip r:embed="rId2"/>
          <a:stretch>
            <a:fillRect/>
          </a:stretch>
        </p:blipFill>
        <p:spPr>
          <a:xfrm>
            <a:off x="1139969" y="1259010"/>
            <a:ext cx="9630771" cy="5417309"/>
          </a:xfrm>
          <a:prstGeom prst="rect">
            <a:avLst/>
          </a:prstGeom>
        </p:spPr>
      </p:pic>
      <p:sp>
        <p:nvSpPr>
          <p:cNvPr id="3" name="Date Placeholder 2">
            <a:extLst>
              <a:ext uri="{FF2B5EF4-FFF2-40B4-BE49-F238E27FC236}">
                <a16:creationId xmlns:a16="http://schemas.microsoft.com/office/drawing/2014/main" id="{0874D4B7-8D21-4F27-90A9-B87010EAC702}"/>
              </a:ext>
            </a:extLst>
          </p:cNvPr>
          <p:cNvSpPr>
            <a:spLocks noGrp="1"/>
          </p:cNvSpPr>
          <p:nvPr>
            <p:ph type="dt" sz="half" idx="14"/>
          </p:nvPr>
        </p:nvSpPr>
        <p:spPr/>
        <p:txBody>
          <a:bodyPr/>
          <a:lstStyle/>
          <a:p>
            <a:r>
              <a:rPr lang="en-US"/>
              <a:t>4th August 2022</a:t>
            </a:r>
            <a:endParaRPr lang="en-GB" dirty="0"/>
          </a:p>
        </p:txBody>
      </p:sp>
      <p:sp>
        <p:nvSpPr>
          <p:cNvPr id="4" name="Footer Placeholder 3">
            <a:extLst>
              <a:ext uri="{FF2B5EF4-FFF2-40B4-BE49-F238E27FC236}">
                <a16:creationId xmlns:a16="http://schemas.microsoft.com/office/drawing/2014/main" id="{7BA7F689-7B66-4241-8D2C-1A3AF7F46C56}"/>
              </a:ext>
            </a:extLst>
          </p:cNvPr>
          <p:cNvSpPr>
            <a:spLocks noGrp="1"/>
          </p:cNvSpPr>
          <p:nvPr>
            <p:ph type="ftr" sz="quarter" idx="13"/>
          </p:nvPr>
        </p:nvSpPr>
        <p:spPr/>
        <p:txBody>
          <a:bodyPr/>
          <a:lstStyle/>
          <a:p>
            <a:r>
              <a:rPr lang="en-GB"/>
              <a:t>Best Practice Analytics (Detlef Nauck, BT)</a:t>
            </a:r>
            <a:endParaRPr lang="en-GB" dirty="0"/>
          </a:p>
        </p:txBody>
      </p:sp>
      <p:sp>
        <p:nvSpPr>
          <p:cNvPr id="6" name="Slide Number Placeholder 5">
            <a:extLst>
              <a:ext uri="{FF2B5EF4-FFF2-40B4-BE49-F238E27FC236}">
                <a16:creationId xmlns:a16="http://schemas.microsoft.com/office/drawing/2014/main" id="{2A074BF7-74EE-40E7-9354-C17A60E98F64}"/>
              </a:ext>
            </a:extLst>
          </p:cNvPr>
          <p:cNvSpPr>
            <a:spLocks noGrp="1"/>
          </p:cNvSpPr>
          <p:nvPr>
            <p:ph type="sldNum" sz="quarter" idx="12"/>
          </p:nvPr>
        </p:nvSpPr>
        <p:spPr/>
        <p:txBody>
          <a:bodyPr/>
          <a:lstStyle/>
          <a:p>
            <a:fld id="{0B868178-02AE-42FC-958D-6B8F13B60175}" type="slidenum">
              <a:rPr lang="en-GB" smtClean="0"/>
              <a:pPr/>
              <a:t>9</a:t>
            </a:fld>
            <a:endParaRPr lang="en-GB" dirty="0"/>
          </a:p>
        </p:txBody>
      </p:sp>
    </p:spTree>
    <p:extLst>
      <p:ext uri="{BB962C8B-B14F-4D97-AF65-F5344CB8AC3E}">
        <p14:creationId xmlns:p14="http://schemas.microsoft.com/office/powerpoint/2010/main" val="1307172749"/>
      </p:ext>
    </p:extLst>
  </p:cSld>
  <p:clrMapOvr>
    <a:masterClrMapping/>
  </p:clrMapOvr>
</p:sld>
</file>

<file path=ppt/theme/theme1.xml><?xml version="1.0" encoding="utf-8"?>
<a:theme xmlns:a="http://schemas.openxmlformats.org/drawingml/2006/main" name="BT_ppt_widescreen_mountain">
  <a:themeElements>
    <a:clrScheme name="BT">
      <a:dk1>
        <a:srgbClr val="000000"/>
      </a:dk1>
      <a:lt1>
        <a:srgbClr val="FFFFFF"/>
      </a:lt1>
      <a:dk2>
        <a:srgbClr val="000000"/>
      </a:dk2>
      <a:lt2>
        <a:srgbClr val="3C3C3B"/>
      </a:lt2>
      <a:accent1>
        <a:srgbClr val="5514B3"/>
      </a:accent1>
      <a:accent2>
        <a:srgbClr val="FF6EFF"/>
      </a:accent2>
      <a:accent3>
        <a:srgbClr val="00A0D6"/>
      </a:accent3>
      <a:accent4>
        <a:srgbClr val="000000"/>
      </a:accent4>
      <a:accent5>
        <a:srgbClr val="9D9D9D"/>
      </a:accent5>
      <a:accent6>
        <a:srgbClr val="DADADA"/>
      </a:accent6>
      <a:hlink>
        <a:srgbClr val="5514B3"/>
      </a:hlink>
      <a:folHlink>
        <a:srgbClr val="FF6EF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b" anchorCtr="0">
        <a:noAutofit/>
      </a:bodyPr>
      <a:lstStyle>
        <a:defPPr algn="l">
          <a:defRPr smtClean="0"/>
        </a:defPPr>
      </a:lstStyle>
    </a:txDef>
  </a:objectDefaults>
  <a:extraClrSchemeLst/>
  <a:extLst>
    <a:ext uri="{05A4C25C-085E-4340-85A3-A5531E510DB2}">
      <thm15:themeFamily xmlns:thm15="http://schemas.microsoft.com/office/thememl/2012/main" name="AppData.pptx" id="{9863575C-D9F9-4888-A187-D217F888CB6B}" vid="{A510AB80-BDEE-4ACE-83AF-6481B2D080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BT Powerpoint Template Detlef Nauck</Template>
  <TotalTime>36</TotalTime>
  <Words>2294</Words>
  <Application>Microsoft Office PowerPoint</Application>
  <PresentationFormat>Custom</PresentationFormat>
  <Paragraphs>207</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BT_ppt_widescreen_mountain</vt:lpstr>
      <vt:lpstr>Best Practice Analytics Part 3 – Machine Learning and Model Selection</vt:lpstr>
      <vt:lpstr>Exploratory Data Analysis and Pre-processing</vt:lpstr>
      <vt:lpstr>Feature Selection and Interpretation</vt:lpstr>
      <vt:lpstr>Model Building</vt:lpstr>
      <vt:lpstr>Model Building: Cross-Validation</vt:lpstr>
      <vt:lpstr>Cross-Validation Caveats</vt:lpstr>
      <vt:lpstr>Standardisation and Regularisation</vt:lpstr>
      <vt:lpstr>N&lt;&lt;p</vt:lpstr>
      <vt:lpstr>Finding a Good Operational Point for a Predictive Model We can operate a predictive model at any confidence level that gives us the best trade-off between improvement and cost</vt:lpstr>
      <vt:lpstr>Performance Indicators for Classifiers</vt:lpstr>
      <vt:lpstr>Cost Matrix Instead of Accuracy</vt:lpstr>
      <vt:lpstr>ROC Curve and Precision-Recall Curves</vt:lpstr>
      <vt:lpstr>ROC and PR Curves</vt:lpstr>
      <vt:lpstr>Example: Churn Model based on Logistic Regression Evaluated by Lift in Deciles</vt:lpstr>
      <vt:lpstr>Lift</vt:lpstr>
      <vt:lpstr>Deciding if a Model is Useful</vt:lpstr>
      <vt:lpstr>Example: Churn Model based on Logistic Regression Comparing ROC, Performance/Recall and Lift Curves</vt:lpstr>
      <vt:lpstr>How to Compare and Select Models</vt:lpstr>
      <vt:lpstr>I do solemnly swear that  I will never test on data that was involved in any way  in training or 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 Analytics Part 3 – Machine Learning and Model Selection</dc:title>
  <dc:creator>Nauck,DD,Detlef,TUS1 R</dc:creator>
  <cp:lastModifiedBy>Nauck,DD,Detlef,TUS3 R</cp:lastModifiedBy>
  <cp:revision>1</cp:revision>
  <dcterms:created xsi:type="dcterms:W3CDTF">2021-07-12T13:41:49Z</dcterms:created>
  <dcterms:modified xsi:type="dcterms:W3CDTF">2022-08-03T17:12:41Z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5818d02-8d25-4bb9-b27c-e4db64670887_Enabled">
    <vt:lpwstr>true</vt:lpwstr>
  </property>
  <property fmtid="{D5CDD505-2E9C-101B-9397-08002B2CF9AE}" pid="3" name="MSIP_Label_55818d02-8d25-4bb9-b27c-e4db64670887_SetDate">
    <vt:lpwstr>2021-07-12T13:41:50Z</vt:lpwstr>
  </property>
  <property fmtid="{D5CDD505-2E9C-101B-9397-08002B2CF9AE}" pid="4" name="MSIP_Label_55818d02-8d25-4bb9-b27c-e4db64670887_Method">
    <vt:lpwstr>Standard</vt:lpwstr>
  </property>
  <property fmtid="{D5CDD505-2E9C-101B-9397-08002B2CF9AE}" pid="5" name="MSIP_Label_55818d02-8d25-4bb9-b27c-e4db64670887_Name">
    <vt:lpwstr>55818d02-8d25-4bb9-b27c-e4db64670887</vt:lpwstr>
  </property>
  <property fmtid="{D5CDD505-2E9C-101B-9397-08002B2CF9AE}" pid="6" name="MSIP_Label_55818d02-8d25-4bb9-b27c-e4db64670887_SiteId">
    <vt:lpwstr>a7f35688-9c00-4d5e-ba41-29f146377ab0</vt:lpwstr>
  </property>
  <property fmtid="{D5CDD505-2E9C-101B-9397-08002B2CF9AE}" pid="7" name="MSIP_Label_55818d02-8d25-4bb9-b27c-e4db64670887_ActionId">
    <vt:lpwstr>9bed90ce-8bab-4781-a936-5bab81244873</vt:lpwstr>
  </property>
  <property fmtid="{D5CDD505-2E9C-101B-9397-08002B2CF9AE}" pid="8" name="MSIP_Label_55818d02-8d25-4bb9-b27c-e4db64670887_ContentBits">
    <vt:lpwstr>0</vt:lpwstr>
  </property>
</Properties>
</file>