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Back in 1962, Canada’s first satellite, Alouette-I has been launched into space. It started collecting valuable data on our ionosphere, and sent it to us in a form of 35mm film ionogram images. </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The problem, however, is that the valuable data contained in these millions of images gathered for a decade is extremely challenging to decipher, sort and manage for scientists to use. Almost 55 years since the launch, the ionograms has been finally digitalized. So our solution for this problem is to build a tool to collect metadata from the images and organize it in a way that is searchable and meaningful for the data users and scientists.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The purpose of this data set?</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	These historically valuable ionograms contain detailed information about the layers of the ionosphere. It could potentially assist scientists in understanding why there are subtle variations in signals transmitted by sophisticated radio propagation systems such as Global Navigation Satellite Systems (GNSS) and telecommunication satellites.</a:t>
            </a:r>
          </a:p>
          <a:p>
            <a:pPr lvl="0" rtl="0">
              <a:lnSpc>
                <a:spcPct val="115000"/>
              </a:lnSpc>
              <a:spcBef>
                <a:spcPts val="0"/>
              </a:spcBef>
              <a:buClr>
                <a:schemeClr val="dk1"/>
              </a:buClr>
              <a:buSzPct val="91666"/>
              <a:buFont typeface="Arial"/>
              <a:buNone/>
            </a:pPr>
            <a:r>
              <a:t/>
            </a:r>
            <a:endParaRPr b="1" sz="1200">
              <a:solidFill>
                <a:schemeClr val="dk1"/>
              </a:solidFill>
              <a:latin typeface="Roboto"/>
              <a:ea typeface="Roboto"/>
              <a:cs typeface="Roboto"/>
              <a:sym typeface="Roboto"/>
            </a:endParaRPr>
          </a:p>
          <a:p>
            <a:pPr lvl="0" rtl="0">
              <a:lnSpc>
                <a:spcPct val="115000"/>
              </a:lnSpc>
              <a:spcBef>
                <a:spcPts val="0"/>
              </a:spcBef>
              <a:buClr>
                <a:schemeClr val="dk1"/>
              </a:buClr>
              <a:buSzPct val="91666"/>
              <a:buFont typeface="Arial"/>
              <a:buNone/>
            </a:pPr>
            <a:r>
              <a:t/>
            </a:r>
            <a:endParaRPr b="1" sz="1200">
              <a:solidFill>
                <a:schemeClr val="dk1"/>
              </a:solidFill>
              <a:latin typeface="Roboto"/>
              <a:ea typeface="Roboto"/>
              <a:cs typeface="Roboto"/>
              <a:sym typeface="Roboto"/>
            </a:endParaRPr>
          </a:p>
          <a:p>
            <a:pPr lvl="0" rtl="0">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Parsing the metadata in Allouette pictures</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Allouette data is recorded on 35mm film.  The data is a picture, the metadata is either dots or numbers </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whose meaning is derived from their position on the image.</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Both of them have day of year, hour, minute, second, and ground station id.  The dot form has a one digit station id.  </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The number form also includes satellite number, year number (one digit) and a 2 digit station id.</a:t>
            </a:r>
          </a:p>
          <a:p>
            <a:pPr lvl="0" rtl="0">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We attacked the dots problem by scanning the the image and finding the dot centres.  We also took advantage of</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(what we believe to be) the fact that all the dot images come from ground station one.  This gave us an anchor point</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to compute a set of rectangles which would contain all the other possible data points.  We then computed the value</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of each dot by identifying which rectangle it was in.</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We did not succeed in analysing digital data.</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The value of each digit is computed by summing the value of the dots in each position.</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One thing we have learned is that implementing the accurately requires analysis and tweaking using real data. Given</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the data volume this means that process must occur in the data centre that holds the data.</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a:p>
            <a:pPr lvl="0" rtl="0">
              <a:lnSpc>
                <a:spcPct val="115000"/>
              </a:lnSpc>
              <a:spcBef>
                <a:spcPts val="0"/>
              </a:spcBef>
              <a:buClr>
                <a:schemeClr val="dk1"/>
              </a:buClr>
              <a:buSzPct val="91666"/>
              <a:buFont typeface="Arial"/>
              <a:buNone/>
            </a:pPr>
            <a:r>
              <a:t/>
            </a:r>
            <a:endParaRPr b="1" sz="1200">
              <a:solidFill>
                <a:schemeClr val="dk1"/>
              </a:solidFill>
              <a:latin typeface="Roboto"/>
              <a:ea typeface="Roboto"/>
              <a:cs typeface="Roboto"/>
              <a:sym typeface="Roboto"/>
            </a:endParaRPr>
          </a:p>
          <a:p>
            <a:pPr lvl="0" rtl="0">
              <a:lnSpc>
                <a:spcPct val="115000"/>
              </a:lnSpc>
              <a:spcBef>
                <a:spcPts val="0"/>
              </a:spcBef>
              <a:buClr>
                <a:schemeClr val="dk1"/>
              </a:buClr>
              <a:buSzPct val="100000"/>
              <a:buFont typeface="Arial"/>
              <a:buNone/>
            </a:pPr>
            <a:r>
              <a:t/>
            </a:r>
            <a:endParaRPr>
              <a:solidFill>
                <a:schemeClr val="dk1"/>
              </a:solidFill>
            </a:endParaRP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In front-end, we are incharge of the visual interface of the website. Our team is divided into 2 sub teams, one that is working on interacting with the database using php, and one that is working</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with the design team to reproduce the provided wireframes. Our website is consisted of 3 main pages, the landing page, result and a page with the individual graph and specifications. The process</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starts off with first creating the overall look of the page, before working on the interworkings of each page, like buttons and forms, before finally working on the interworkings of all pages like</a:t>
            </a:r>
          </a:p>
          <a:p>
            <a:pPr lvl="0" rtl="0">
              <a:lnSpc>
                <a:spcPct val="115000"/>
              </a:lnSpc>
              <a:spcBef>
                <a:spcPts val="0"/>
              </a:spcBef>
              <a:buClr>
                <a:schemeClr val="dk1"/>
              </a:buClr>
              <a:buSzPct val="110000"/>
              <a:buFont typeface="Arial"/>
              <a:buNone/>
            </a:pPr>
            <a:r>
              <a:rPr lang="en" sz="1000">
                <a:solidFill>
                  <a:schemeClr val="dk1"/>
                </a:solidFill>
                <a:latin typeface="Roboto"/>
                <a:ea typeface="Roboto"/>
                <a:cs typeface="Roboto"/>
                <a:sym typeface="Roboto"/>
              </a:rPr>
              <a:t>how and when we would interact with the database, what would each page need and what would it need to pass, as well as formatting the raw input into something usable for the page.</a:t>
            </a:r>
          </a:p>
          <a:p>
            <a:pPr lvl="0" rtl="0">
              <a:lnSpc>
                <a:spcPct val="115000"/>
              </a:lnSpc>
              <a:spcBef>
                <a:spcPts val="0"/>
              </a:spcBef>
              <a:buClr>
                <a:schemeClr val="dk1"/>
              </a:buClr>
              <a:buSzPct val="1100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4" name="Shape 14"/>
          <p:cNvGrpSpPr/>
          <p:nvPr/>
        </p:nvGrpSpPr>
        <p:grpSpPr>
          <a:xfrm flipH="1" rot="10800000">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21" name="Shape 21"/>
              <p:cNvSpPr/>
              <p:nvPr/>
            </p:nvSpPr>
            <p:spPr>
              <a:xfrm>
                <a:off x="4710174"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22" name="Shape 22"/>
          <p:cNvSpPr txBox="1"/>
          <p:nvPr>
            <p:ph type="ctrTitle"/>
          </p:nvPr>
        </p:nvSpPr>
        <p:spPr>
          <a:xfrm>
            <a:off x="685800" y="1090750"/>
            <a:ext cx="5367900" cy="2961900"/>
          </a:xfrm>
          <a:prstGeom prst="rect">
            <a:avLst/>
          </a:prstGeom>
        </p:spPr>
        <p:txBody>
          <a:bodyPr anchorCtr="0" anchor="ctr" bIns="91425" lIns="91425" rIns="91425" tIns="91425"/>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3" name="Shape 23"/>
        <p:cNvGrpSpPr/>
        <p:nvPr/>
      </p:nvGrpSpPr>
      <p:grpSpPr>
        <a:xfrm>
          <a:off x="0" y="0"/>
          <a:ext cx="0" cy="0"/>
          <a:chOff x="0" y="0"/>
          <a:chExt cx="0" cy="0"/>
        </a:xfrm>
      </p:grpSpPr>
      <p:sp>
        <p:nvSpPr>
          <p:cNvPr id="24" name="Shape 24"/>
          <p:cNvSpPr/>
          <p:nvPr/>
        </p:nvSpPr>
        <p:spPr>
          <a:xfrm>
            <a:off x="5697213" y="2635518"/>
            <a:ext cx="889200" cy="2964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28" name="Shape 28"/>
          <p:cNvGrpSpPr/>
          <p:nvPr/>
        </p:nvGrpSpPr>
        <p:grpSpPr>
          <a:xfrm flipH="1" rot="10800000">
            <a:off x="-1" y="2924825"/>
            <a:ext cx="6589086" cy="2027267"/>
            <a:chOff x="-9894851" y="-4493254"/>
            <a:chExt cx="21200407" cy="6522739"/>
          </a:xfrm>
        </p:grpSpPr>
        <p:sp>
          <p:nvSpPr>
            <p:cNvPr id="29" name="Shape 29"/>
            <p:cNvSpPr/>
            <p:nvPr/>
          </p:nvSpPr>
          <p:spPr>
            <a:xfrm>
              <a:off x="-9894851" y="-4493114"/>
              <a:ext cx="146853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30" name="Shape 30"/>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31" name="Shape 31"/>
          <p:cNvGrpSpPr/>
          <p:nvPr/>
        </p:nvGrpSpPr>
        <p:grpSpPr>
          <a:xfrm>
            <a:off x="6946841" y="4472722"/>
            <a:ext cx="2202829" cy="670794"/>
            <a:chOff x="5575241" y="4472722"/>
            <a:chExt cx="2202829" cy="670794"/>
          </a:xfrm>
        </p:grpSpPr>
        <p:sp>
          <p:nvSpPr>
            <p:cNvPr id="32" name="Shape 32"/>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33" name="Shape 33"/>
            <p:cNvGrpSpPr/>
            <p:nvPr/>
          </p:nvGrpSpPr>
          <p:grpSpPr>
            <a:xfrm flipH="1">
              <a:off x="5734850" y="4472722"/>
              <a:ext cx="2040836" cy="670794"/>
              <a:chOff x="1297953" y="330075"/>
              <a:chExt cx="5169293" cy="1699505"/>
            </a:xfrm>
          </p:grpSpPr>
          <p:sp>
            <p:nvSpPr>
              <p:cNvPr id="34" name="Shape 34"/>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35" name="Shape 35"/>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36" name="Shape 36"/>
            <p:cNvGrpSpPr/>
            <p:nvPr/>
          </p:nvGrpSpPr>
          <p:grpSpPr>
            <a:xfrm flipH="1">
              <a:off x="5578208" y="4646737"/>
              <a:ext cx="2199862" cy="304562"/>
              <a:chOff x="-5827152" y="330075"/>
              <a:chExt cx="12276018" cy="1699568"/>
            </a:xfrm>
          </p:grpSpPr>
          <p:sp>
            <p:nvSpPr>
              <p:cNvPr id="37" name="Shape 37"/>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38" name="Shape 38"/>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39" name="Shape 39"/>
          <p:cNvSpPr txBox="1"/>
          <p:nvPr>
            <p:ph type="ctrTitle"/>
          </p:nvPr>
        </p:nvSpPr>
        <p:spPr>
          <a:xfrm>
            <a:off x="463525" y="2871148"/>
            <a:ext cx="4094400" cy="115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40" name="Shape 40"/>
          <p:cNvSpPr txBox="1"/>
          <p:nvPr>
            <p:ph idx="1" type="subTitle"/>
          </p:nvPr>
        </p:nvSpPr>
        <p:spPr>
          <a:xfrm>
            <a:off x="463525" y="3975448"/>
            <a:ext cx="4094400" cy="784800"/>
          </a:xfrm>
          <a:prstGeom prst="rect">
            <a:avLst/>
          </a:prstGeom>
        </p:spPr>
        <p:txBody>
          <a:bodyPr anchorCtr="0" anchor="t" bIns="91425" lIns="91425" rIns="91425" tIns="91425"/>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p:txBody>
      </p:sp>
      <p:sp>
        <p:nvSpPr>
          <p:cNvPr id="41" name="Shape 41"/>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42" name="Shape 42"/>
        <p:cNvGrpSpPr/>
        <p:nvPr/>
      </p:nvGrpSpPr>
      <p:grpSpPr>
        <a:xfrm>
          <a:off x="0" y="0"/>
          <a:ext cx="0" cy="0"/>
          <a:chOff x="0" y="0"/>
          <a:chExt cx="0" cy="0"/>
        </a:xfrm>
      </p:grpSpPr>
      <p:sp>
        <p:nvSpPr>
          <p:cNvPr id="43" name="Shape 43"/>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44" name="Shape 44"/>
          <p:cNvGrpSpPr/>
          <p:nvPr/>
        </p:nvGrpSpPr>
        <p:grpSpPr>
          <a:xfrm>
            <a:off x="0" y="-7088"/>
            <a:ext cx="8661398" cy="5150588"/>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47" name="Shape 47"/>
          <p:cNvGrpSpPr/>
          <p:nvPr/>
        </p:nvGrpSpPr>
        <p:grpSpPr>
          <a:xfrm flipH="1" rot="10800000">
            <a:off x="0" y="1090762"/>
            <a:ext cx="8847501" cy="2961974"/>
            <a:chOff x="-8178042" y="-4493254"/>
            <a:chExt cx="19483597" cy="6522736"/>
          </a:xfrm>
        </p:grpSpPr>
        <p:sp>
          <p:nvSpPr>
            <p:cNvPr id="48" name="Shape 48"/>
            <p:cNvSpPr/>
            <p:nvPr/>
          </p:nvSpPr>
          <p:spPr>
            <a:xfrm>
              <a:off x="-8178042" y="-4493118"/>
              <a:ext cx="129684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49" name="Shape 49"/>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sp>
        <p:nvSpPr>
          <p:cNvPr id="50" name="Shape 50"/>
          <p:cNvSpPr txBox="1"/>
          <p:nvPr>
            <p:ph idx="1" type="body"/>
          </p:nvPr>
        </p:nvSpPr>
        <p:spPr>
          <a:xfrm>
            <a:off x="829775" y="1202000"/>
            <a:ext cx="5090700" cy="2745000"/>
          </a:xfrm>
          <a:prstGeom prst="rect">
            <a:avLst/>
          </a:prstGeom>
        </p:spPr>
        <p:txBody>
          <a:bodyPr anchorCtr="0" anchor="t" bIns="91425" lIns="91425" rIns="91425" tIns="91425"/>
          <a:lstStyle>
            <a:lvl1pPr lvl="0" rtl="0">
              <a:spcBef>
                <a:spcPts val="0"/>
              </a:spcBef>
              <a:spcAft>
                <a:spcPts val="0"/>
              </a:spcAft>
              <a:buClr>
                <a:srgbClr val="FFFFFF"/>
              </a:buClr>
              <a:buSzPct val="100000"/>
              <a:defRPr i="1" sz="3000">
                <a:solidFill>
                  <a:srgbClr val="FFFFFF"/>
                </a:solidFill>
              </a:defRPr>
            </a:lvl1pPr>
            <a:lvl2pPr lvl="1" rtl="0">
              <a:spcBef>
                <a:spcPts val="0"/>
              </a:spcBef>
              <a:spcAft>
                <a:spcPts val="0"/>
              </a:spcAft>
              <a:buClr>
                <a:srgbClr val="FFFFFF"/>
              </a:buClr>
              <a:buSzPct val="100000"/>
              <a:defRPr i="1" sz="3000">
                <a:solidFill>
                  <a:srgbClr val="FFFFFF"/>
                </a:solidFill>
              </a:defRPr>
            </a:lvl2pPr>
            <a:lvl3pPr lvl="2" rtl="0">
              <a:spcBef>
                <a:spcPts val="0"/>
              </a:spcBef>
              <a:spcAft>
                <a:spcPts val="0"/>
              </a:spcAft>
              <a:buClr>
                <a:srgbClr val="FFFFFF"/>
              </a:buClr>
              <a:buSzPct val="100000"/>
              <a:defRPr i="1" sz="3000">
                <a:solidFill>
                  <a:srgbClr val="FFFFFF"/>
                </a:solidFill>
              </a:defRPr>
            </a:lvl3pPr>
            <a:lvl4pPr lvl="3" rtl="0">
              <a:spcBef>
                <a:spcPts val="0"/>
              </a:spcBef>
              <a:spcAft>
                <a:spcPts val="0"/>
              </a:spcAft>
              <a:buClr>
                <a:srgbClr val="FFFFFF"/>
              </a:buClr>
              <a:buSzPct val="100000"/>
              <a:defRPr i="1" sz="3000">
                <a:solidFill>
                  <a:srgbClr val="FFFFFF"/>
                </a:solidFill>
              </a:defRPr>
            </a:lvl4pPr>
            <a:lvl5pPr lvl="4" rtl="0">
              <a:spcBef>
                <a:spcPts val="0"/>
              </a:spcBef>
              <a:spcAft>
                <a:spcPts val="0"/>
              </a:spcAft>
              <a:buClr>
                <a:srgbClr val="FFFFFF"/>
              </a:buClr>
              <a:buSzPct val="100000"/>
              <a:defRPr i="1" sz="3000">
                <a:solidFill>
                  <a:srgbClr val="FFFFFF"/>
                </a:solidFill>
              </a:defRPr>
            </a:lvl5pPr>
            <a:lvl6pPr lvl="5" rtl="0">
              <a:spcBef>
                <a:spcPts val="0"/>
              </a:spcBef>
              <a:spcAft>
                <a:spcPts val="0"/>
              </a:spcAft>
              <a:buClr>
                <a:srgbClr val="FFFFFF"/>
              </a:buClr>
              <a:buSzPct val="100000"/>
              <a:defRPr i="1" sz="3000">
                <a:solidFill>
                  <a:srgbClr val="FFFFFF"/>
                </a:solidFill>
              </a:defRPr>
            </a:lvl6pPr>
            <a:lvl7pPr lvl="6" rtl="0">
              <a:spcBef>
                <a:spcPts val="0"/>
              </a:spcBef>
              <a:spcAft>
                <a:spcPts val="0"/>
              </a:spcAft>
              <a:buClr>
                <a:srgbClr val="FFFFFF"/>
              </a:buClr>
              <a:buSzPct val="100000"/>
              <a:defRPr i="1" sz="3000">
                <a:solidFill>
                  <a:srgbClr val="FFFFFF"/>
                </a:solidFill>
              </a:defRPr>
            </a:lvl7pPr>
            <a:lvl8pPr lvl="7" rtl="0">
              <a:spcBef>
                <a:spcPts val="0"/>
              </a:spcBef>
              <a:spcAft>
                <a:spcPts val="0"/>
              </a:spcAft>
              <a:buClr>
                <a:srgbClr val="FFFFFF"/>
              </a:buClr>
              <a:buSzPct val="100000"/>
              <a:defRPr i="1" sz="3000">
                <a:solidFill>
                  <a:srgbClr val="FFFFFF"/>
                </a:solidFill>
              </a:defRPr>
            </a:lvl8pPr>
            <a:lvl9pPr lvl="8">
              <a:spcBef>
                <a:spcPts val="0"/>
              </a:spcBef>
              <a:spcAft>
                <a:spcPts val="0"/>
              </a:spcAft>
              <a:buClr>
                <a:srgbClr val="FFFFFF"/>
              </a:buClr>
              <a:buSzPct val="100000"/>
              <a:defRPr i="1" sz="3000">
                <a:solidFill>
                  <a:srgbClr val="FFFFFF"/>
                </a:solidFill>
              </a:defRPr>
            </a:lvl9pPr>
          </a:lstStyle>
          <a:p/>
        </p:txBody>
      </p:sp>
      <p:sp>
        <p:nvSpPr>
          <p:cNvPr id="51" name="Shape 51"/>
          <p:cNvSpPr txBox="1"/>
          <p:nvPr/>
        </p:nvSpPr>
        <p:spPr>
          <a:xfrm>
            <a:off x="286600" y="1014575"/>
            <a:ext cx="676500" cy="653700"/>
          </a:xfrm>
          <a:prstGeom prst="rect">
            <a:avLst/>
          </a:prstGeom>
          <a:noFill/>
          <a:ln>
            <a:noFill/>
          </a:ln>
        </p:spPr>
        <p:txBody>
          <a:bodyPr anchorCtr="0" anchor="t" bIns="91425" lIns="91425" rIns="91425" tIns="91425">
            <a:noAutofit/>
          </a:bodyPr>
          <a:lstStyle/>
          <a:p>
            <a:pPr lvl="0" algn="ctr">
              <a:spcBef>
                <a:spcPts val="0"/>
              </a:spcBef>
              <a:buNone/>
            </a:pPr>
            <a:r>
              <a:rPr b="1" lang="en" sz="7200">
                <a:solidFill>
                  <a:srgbClr val="FF9800"/>
                </a:solidFill>
              </a:rPr>
              <a:t>“</a:t>
            </a:r>
          </a:p>
        </p:txBody>
      </p:sp>
      <p:grpSp>
        <p:nvGrpSpPr>
          <p:cNvPr id="52" name="Shape 52"/>
          <p:cNvGrpSpPr/>
          <p:nvPr/>
        </p:nvGrpSpPr>
        <p:grpSpPr>
          <a:xfrm>
            <a:off x="6946841" y="4472722"/>
            <a:ext cx="2202829" cy="670794"/>
            <a:chOff x="5575241" y="4472722"/>
            <a:chExt cx="2202829" cy="670794"/>
          </a:xfrm>
        </p:grpSpPr>
        <p:sp>
          <p:nvSpPr>
            <p:cNvPr id="53" name="Shape 53"/>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54" name="Shape 54"/>
            <p:cNvGrpSpPr/>
            <p:nvPr/>
          </p:nvGrpSpPr>
          <p:grpSpPr>
            <a:xfrm flipH="1">
              <a:off x="5734850" y="4472722"/>
              <a:ext cx="2040836" cy="670794"/>
              <a:chOff x="1297953" y="330075"/>
              <a:chExt cx="5169293" cy="1699505"/>
            </a:xfrm>
          </p:grpSpPr>
          <p:sp>
            <p:nvSpPr>
              <p:cNvPr id="55" name="Shape 55"/>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56" name="Shape 56"/>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57" name="Shape 57"/>
            <p:cNvGrpSpPr/>
            <p:nvPr/>
          </p:nvGrpSpPr>
          <p:grpSpPr>
            <a:xfrm flipH="1">
              <a:off x="5578208" y="4646737"/>
              <a:ext cx="2199862" cy="304562"/>
              <a:chOff x="-5827152" y="330075"/>
              <a:chExt cx="12276018" cy="1699568"/>
            </a:xfrm>
          </p:grpSpPr>
          <p:sp>
            <p:nvSpPr>
              <p:cNvPr id="58" name="Shape 58"/>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59" name="Shape 59"/>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60" name="Shape 6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6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64" name="Shape 64"/>
            <p:cNvGrpSpPr/>
            <p:nvPr/>
          </p:nvGrpSpPr>
          <p:grpSpPr>
            <a:xfrm flipH="1" rot="10800000">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67" name="Shape 67"/>
            <p:cNvGrpSpPr/>
            <p:nvPr/>
          </p:nvGrpSpPr>
          <p:grpSpPr>
            <a:xfrm flipH="1" rot="10800000">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74" name="Shape 74"/>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77" name="Shape 77"/>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78" name="Shape 78"/>
          <p:cNvSpPr txBox="1"/>
          <p:nvPr>
            <p:ph type="title"/>
          </p:nvPr>
        </p:nvSpPr>
        <p:spPr>
          <a:xfrm>
            <a:off x="814275" y="392575"/>
            <a:ext cx="5492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9" name="Shape 79"/>
          <p:cNvSpPr txBox="1"/>
          <p:nvPr>
            <p:ph idx="1" type="body"/>
          </p:nvPr>
        </p:nvSpPr>
        <p:spPr>
          <a:xfrm>
            <a:off x="814275" y="1327350"/>
            <a:ext cx="6132600" cy="31455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81" name="Shape 81"/>
        <p:cNvGrpSpPr/>
        <p:nvPr/>
      </p:nvGrpSpPr>
      <p:grpSpPr>
        <a:xfrm>
          <a:off x="0" y="0"/>
          <a:ext cx="0" cy="0"/>
          <a:chOff x="0" y="0"/>
          <a:chExt cx="0" cy="0"/>
        </a:xfrm>
      </p:grpSpPr>
      <p:grpSp>
        <p:nvGrpSpPr>
          <p:cNvPr id="82" name="Shape 82"/>
          <p:cNvGrpSpPr/>
          <p:nvPr/>
        </p:nvGrpSpPr>
        <p:grpSpPr>
          <a:xfrm>
            <a:off x="-3" y="40"/>
            <a:ext cx="7072430" cy="1327314"/>
            <a:chOff x="-3" y="40"/>
            <a:chExt cx="7072430" cy="1327314"/>
          </a:xfrm>
        </p:grpSpPr>
        <p:sp>
          <p:nvSpPr>
            <p:cNvPr id="83" name="Shape 8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84" name="Shape 84"/>
            <p:cNvGrpSpPr/>
            <p:nvPr/>
          </p:nvGrpSpPr>
          <p:grpSpPr>
            <a:xfrm flipH="1" rot="10800000">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87" name="Shape 87"/>
            <p:cNvGrpSpPr/>
            <p:nvPr/>
          </p:nvGrpSpPr>
          <p:grpSpPr>
            <a:xfrm flipH="1" rot="10800000">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90" name="Shape 90"/>
          <p:cNvGrpSpPr/>
          <p:nvPr/>
        </p:nvGrpSpPr>
        <p:grpSpPr>
          <a:xfrm>
            <a:off x="6946841" y="4472722"/>
            <a:ext cx="2202829" cy="670794"/>
            <a:chOff x="5575241" y="4472722"/>
            <a:chExt cx="2202829" cy="670794"/>
          </a:xfrm>
        </p:grpSpPr>
        <p:sp>
          <p:nvSpPr>
            <p:cNvPr id="91" name="Shape 91"/>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94" name="Shape 94"/>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97" name="Shape 97"/>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98" name="Shape 98"/>
          <p:cNvSpPr txBox="1"/>
          <p:nvPr>
            <p:ph type="title"/>
          </p:nvPr>
        </p:nvSpPr>
        <p:spPr>
          <a:xfrm>
            <a:off x="814275" y="392575"/>
            <a:ext cx="5258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9" name="Shape 99"/>
          <p:cNvSpPr txBox="1"/>
          <p:nvPr>
            <p:ph idx="1" type="body"/>
          </p:nvPr>
        </p:nvSpPr>
        <p:spPr>
          <a:xfrm>
            <a:off x="814275" y="1537987"/>
            <a:ext cx="3378300" cy="2724300"/>
          </a:xfrm>
          <a:prstGeom prst="rect">
            <a:avLst/>
          </a:prstGeom>
        </p:spPr>
        <p:txBody>
          <a:bodyPr anchorCtr="0" anchor="t" bIns="91425" lIns="91425" rIns="91425" tIns="91425"/>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100" name="Shape 100"/>
          <p:cNvSpPr txBox="1"/>
          <p:nvPr>
            <p:ph idx="2" type="body"/>
          </p:nvPr>
        </p:nvSpPr>
        <p:spPr>
          <a:xfrm>
            <a:off x="4396123" y="1537987"/>
            <a:ext cx="3378299" cy="2724300"/>
          </a:xfrm>
          <a:prstGeom prst="rect">
            <a:avLst/>
          </a:prstGeom>
        </p:spPr>
        <p:txBody>
          <a:bodyPr anchorCtr="0" anchor="t" bIns="91425" lIns="91425" rIns="91425" tIns="91425"/>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101" name="Shape 101"/>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02" name="Shape 102"/>
        <p:cNvGrpSpPr/>
        <p:nvPr/>
      </p:nvGrpSpPr>
      <p:grpSpPr>
        <a:xfrm>
          <a:off x="0" y="0"/>
          <a:ext cx="0" cy="0"/>
          <a:chOff x="0" y="0"/>
          <a:chExt cx="0" cy="0"/>
        </a:xfrm>
      </p:grpSpPr>
      <p:grpSp>
        <p:nvGrpSpPr>
          <p:cNvPr id="103" name="Shape 103"/>
          <p:cNvGrpSpPr/>
          <p:nvPr/>
        </p:nvGrpSpPr>
        <p:grpSpPr>
          <a:xfrm>
            <a:off x="-3" y="40"/>
            <a:ext cx="7072430" cy="1327314"/>
            <a:chOff x="-3" y="40"/>
            <a:chExt cx="7072430" cy="1327314"/>
          </a:xfrm>
        </p:grpSpPr>
        <p:sp>
          <p:nvSpPr>
            <p:cNvPr id="104" name="Shape 104"/>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05" name="Shape 105"/>
            <p:cNvGrpSpPr/>
            <p:nvPr/>
          </p:nvGrpSpPr>
          <p:grpSpPr>
            <a:xfrm flipH="1" rot="10800000">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08" name="Shape 108"/>
            <p:cNvGrpSpPr/>
            <p:nvPr/>
          </p:nvGrpSpPr>
          <p:grpSpPr>
            <a:xfrm flipH="1" rot="10800000">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111" name="Shape 111"/>
          <p:cNvGrpSpPr/>
          <p:nvPr/>
        </p:nvGrpSpPr>
        <p:grpSpPr>
          <a:xfrm>
            <a:off x="6946841" y="4472722"/>
            <a:ext cx="2202829" cy="670794"/>
            <a:chOff x="5575241" y="4472722"/>
            <a:chExt cx="2202829" cy="670794"/>
          </a:xfrm>
        </p:grpSpPr>
        <p:sp>
          <p:nvSpPr>
            <p:cNvPr id="112" name="Shape 112"/>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15" name="Shape 115"/>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18" name="Shape 118"/>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19" name="Shape 119"/>
          <p:cNvSpPr txBox="1"/>
          <p:nvPr>
            <p:ph type="title"/>
          </p:nvPr>
        </p:nvSpPr>
        <p:spPr>
          <a:xfrm>
            <a:off x="814275" y="392575"/>
            <a:ext cx="5258400" cy="7662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1" type="body"/>
          </p:nvPr>
        </p:nvSpPr>
        <p:spPr>
          <a:xfrm>
            <a:off x="870450"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1" name="Shape 121"/>
          <p:cNvSpPr txBox="1"/>
          <p:nvPr>
            <p:ph idx="2" type="body"/>
          </p:nvPr>
        </p:nvSpPr>
        <p:spPr>
          <a:xfrm>
            <a:off x="3233637"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2" name="Shape 122"/>
          <p:cNvSpPr txBox="1"/>
          <p:nvPr>
            <p:ph idx="3" type="body"/>
          </p:nvPr>
        </p:nvSpPr>
        <p:spPr>
          <a:xfrm>
            <a:off x="5540649"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3" name="Shape 12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4" name="Shape 124"/>
        <p:cNvGrpSpPr/>
        <p:nvPr/>
      </p:nvGrpSpPr>
      <p:grpSpPr>
        <a:xfrm>
          <a:off x="0" y="0"/>
          <a:ext cx="0" cy="0"/>
          <a:chOff x="0" y="0"/>
          <a:chExt cx="0" cy="0"/>
        </a:xfrm>
      </p:grpSpPr>
      <p:grpSp>
        <p:nvGrpSpPr>
          <p:cNvPr id="125" name="Shape 125"/>
          <p:cNvGrpSpPr/>
          <p:nvPr/>
        </p:nvGrpSpPr>
        <p:grpSpPr>
          <a:xfrm>
            <a:off x="-3" y="40"/>
            <a:ext cx="7072430" cy="1327314"/>
            <a:chOff x="-3" y="40"/>
            <a:chExt cx="7072430" cy="1327314"/>
          </a:xfrm>
        </p:grpSpPr>
        <p:sp>
          <p:nvSpPr>
            <p:cNvPr id="126" name="Shape 12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27" name="Shape 127"/>
            <p:cNvGrpSpPr/>
            <p:nvPr/>
          </p:nvGrpSpPr>
          <p:grpSpPr>
            <a:xfrm flipH="1" rot="10800000">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30" name="Shape 130"/>
            <p:cNvGrpSpPr/>
            <p:nvPr/>
          </p:nvGrpSpPr>
          <p:grpSpPr>
            <a:xfrm flipH="1" rot="10800000">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133" name="Shape 133"/>
          <p:cNvGrpSpPr/>
          <p:nvPr/>
        </p:nvGrpSpPr>
        <p:grpSpPr>
          <a:xfrm>
            <a:off x="6946841" y="4472722"/>
            <a:ext cx="2202829" cy="670794"/>
            <a:chOff x="5575241" y="4472722"/>
            <a:chExt cx="2202829" cy="670794"/>
          </a:xfrm>
        </p:grpSpPr>
        <p:sp>
          <p:nvSpPr>
            <p:cNvPr id="134" name="Shape 134"/>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37" name="Shape 137"/>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41" name="Shape 141"/>
          <p:cNvSpPr txBox="1"/>
          <p:nvPr>
            <p:ph type="title"/>
          </p:nvPr>
        </p:nvSpPr>
        <p:spPr>
          <a:xfrm>
            <a:off x="814275" y="392575"/>
            <a:ext cx="5258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42" name="Shape 142"/>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3" name="Shape 143"/>
        <p:cNvGrpSpPr/>
        <p:nvPr/>
      </p:nvGrpSpPr>
      <p:grpSpPr>
        <a:xfrm>
          <a:off x="0" y="0"/>
          <a:ext cx="0" cy="0"/>
          <a:chOff x="0" y="0"/>
          <a:chExt cx="0" cy="0"/>
        </a:xfrm>
      </p:grpSpPr>
      <p:grpSp>
        <p:nvGrpSpPr>
          <p:cNvPr id="144" name="Shape 144"/>
          <p:cNvGrpSpPr/>
          <p:nvPr/>
        </p:nvGrpSpPr>
        <p:grpSpPr>
          <a:xfrm>
            <a:off x="2466137" y="4472722"/>
            <a:ext cx="6686825" cy="670794"/>
            <a:chOff x="5589287" y="4472722"/>
            <a:chExt cx="6686825" cy="670794"/>
          </a:xfrm>
        </p:grpSpPr>
        <p:sp>
          <p:nvSpPr>
            <p:cNvPr id="145" name="Shape 145"/>
            <p:cNvSpPr/>
            <p:nvPr/>
          </p:nvSpPr>
          <p:spPr>
            <a:xfrm rot="10800000">
              <a:off x="5589287"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nvSpPr>
            <p:spPr>
              <a:xfrm>
                <a:off x="4732169"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51" name="Shape 151"/>
              <p:cNvSpPr/>
              <p:nvPr/>
            </p:nvSpPr>
            <p:spPr>
              <a:xfrm>
                <a:off x="4670983"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52" name="Shape 152"/>
          <p:cNvSpPr txBox="1"/>
          <p:nvPr>
            <p:ph idx="1" type="body"/>
          </p:nvPr>
        </p:nvSpPr>
        <p:spPr>
          <a:xfrm>
            <a:off x="2682800" y="4636500"/>
            <a:ext cx="6004200" cy="315600"/>
          </a:xfrm>
          <a:prstGeom prst="rect">
            <a:avLst/>
          </a:prstGeom>
        </p:spPr>
        <p:txBody>
          <a:bodyPr anchorCtr="0" anchor="ctr" bIns="91425" lIns="91425" rIns="91425" tIns="91425"/>
          <a:lstStyle>
            <a:lvl1pPr lvl="0">
              <a:spcBef>
                <a:spcPts val="0"/>
              </a:spcBef>
              <a:spcAft>
                <a:spcPts val="0"/>
              </a:spcAft>
              <a:buSzPct val="100000"/>
              <a:buNone/>
              <a:defRPr sz="1300"/>
            </a:lvl1pPr>
          </a:lstStyle>
          <a:p/>
        </p:txBody>
      </p:sp>
      <p:sp>
        <p:nvSpPr>
          <p:cNvPr id="153" name="Shape 15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154" name="Shape 154"/>
          <p:cNvGrpSpPr/>
          <p:nvPr/>
        </p:nvGrpSpPr>
        <p:grpSpPr>
          <a:xfrm rot="10800000">
            <a:off x="-8" y="-2"/>
            <a:ext cx="2202829" cy="670794"/>
            <a:chOff x="5575241" y="4472722"/>
            <a:chExt cx="2202829" cy="670794"/>
          </a:xfrm>
        </p:grpSpPr>
        <p:sp>
          <p:nvSpPr>
            <p:cNvPr id="155" name="Shape 155"/>
            <p:cNvSpPr/>
            <p:nvPr/>
          </p:nvSpPr>
          <p:spPr>
            <a:xfrm rot="10800000">
              <a:off x="5575241" y="4948333"/>
              <a:ext cx="394200" cy="131400"/>
            </a:xfrm>
            <a:prstGeom prst="triangle">
              <a:avLst>
                <a:gd fmla="val 32425" name="adj"/>
              </a:avLst>
            </a:prstGeom>
            <a:solidFill>
              <a:srgbClr val="263248"/>
            </a:solidFill>
            <a:ln>
              <a:noFill/>
            </a:ln>
          </p:spPr>
          <p:txBody>
            <a:bodyPr anchorCtr="0" anchor="ctr" bIns="91425" lIns="91425" rIns="91425" tIns="91425">
              <a:noAutofit/>
            </a:bodyPr>
            <a:lstStyle/>
            <a:p>
              <a:pPr lvl="0">
                <a:spcBef>
                  <a:spcPts val="0"/>
                </a:spcBef>
                <a:buNone/>
              </a:pPr>
              <a:r>
                <a:t/>
              </a:r>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58" name="Shape 158"/>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nvSpPr>
            <p:spPr>
              <a:xfrm>
                <a:off x="4749365" y="330075"/>
                <a:ext cx="1699500" cy="1699500"/>
              </a:xfrm>
              <a:prstGeom prst="rtTriangle">
                <a:avLst/>
              </a:prstGeom>
              <a:solidFill>
                <a:srgbClr val="3F5378"/>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2" name="Shape 162"/>
        <p:cNvGrpSpPr/>
        <p:nvPr/>
      </p:nvGrpSpPr>
      <p:grpSpPr>
        <a:xfrm>
          <a:off x="0" y="0"/>
          <a:ext cx="0" cy="0"/>
          <a:chOff x="0" y="0"/>
          <a:chExt cx="0" cy="0"/>
        </a:xfrm>
      </p:grpSpPr>
      <p:sp>
        <p:nvSpPr>
          <p:cNvPr id="163" name="Shape 16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164" name="Shape 164"/>
          <p:cNvGrpSpPr/>
          <p:nvPr/>
        </p:nvGrpSpPr>
        <p:grpSpPr>
          <a:xfrm>
            <a:off x="6946841" y="4472722"/>
            <a:ext cx="2202829" cy="670794"/>
            <a:chOff x="5575241" y="4472722"/>
            <a:chExt cx="2202829" cy="670794"/>
          </a:xfrm>
        </p:grpSpPr>
        <p:sp>
          <p:nvSpPr>
            <p:cNvPr id="165" name="Shape 165"/>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68" name="Shape 168"/>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grpSp>
        <p:nvGrpSpPr>
          <p:cNvPr id="172" name="Shape 172"/>
          <p:cNvGrpSpPr/>
          <p:nvPr/>
        </p:nvGrpSpPr>
        <p:grpSpPr>
          <a:xfrm rot="10800000">
            <a:off x="-8" y="-2"/>
            <a:ext cx="2202829" cy="670794"/>
            <a:chOff x="5575241" y="4472722"/>
            <a:chExt cx="2202829" cy="670794"/>
          </a:xfrm>
        </p:grpSpPr>
        <p:sp>
          <p:nvSpPr>
            <p:cNvPr id="173" name="Shape 173"/>
            <p:cNvSpPr/>
            <p:nvPr/>
          </p:nvSpPr>
          <p:spPr>
            <a:xfrm rot="10800000">
              <a:off x="5575241" y="4948333"/>
              <a:ext cx="394200" cy="131400"/>
            </a:xfrm>
            <a:prstGeom prst="triangle">
              <a:avLst>
                <a:gd fmla="val 32425" name="adj"/>
              </a:avLst>
            </a:prstGeom>
            <a:solidFill>
              <a:srgbClr val="263248"/>
            </a:solidFill>
            <a:ln>
              <a:noFill/>
            </a:ln>
          </p:spPr>
          <p:txBody>
            <a:bodyPr anchorCtr="0" anchor="ctr" bIns="91425" lIns="91425" rIns="91425" tIns="91425">
              <a:noAutofit/>
            </a:bodyPr>
            <a:lstStyle/>
            <a:p>
              <a:pPr lvl="0">
                <a:spcBef>
                  <a:spcPts val="0"/>
                </a:spcBef>
                <a:buNone/>
              </a:pPr>
              <a:r>
                <a:t/>
              </a:r>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p>
            </p:txBody>
          </p:sp>
          <p:sp>
            <p:nvSpPr>
              <p:cNvPr id="179" name="Shape 179"/>
              <p:cNvSpPr/>
              <p:nvPr/>
            </p:nvSpPr>
            <p:spPr>
              <a:xfrm>
                <a:off x="4749365" y="330075"/>
                <a:ext cx="1699500" cy="1699500"/>
              </a:xfrm>
              <a:prstGeom prst="rtTriangle">
                <a:avLst/>
              </a:prstGeom>
              <a:solidFill>
                <a:srgbClr val="3F5378"/>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14275" y="392575"/>
            <a:ext cx="5258400" cy="766200"/>
          </a:xfrm>
          <a:prstGeom prst="rect">
            <a:avLst/>
          </a:prstGeom>
          <a:noFill/>
          <a:ln>
            <a:noFill/>
          </a:ln>
        </p:spPr>
        <p:txBody>
          <a:bodyPr anchorCtr="0" anchor="ctr" bIns="91425" lIns="91425" rIns="91425" tIns="91425"/>
          <a:lstStyle>
            <a:lvl1pPr lvl="0">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Shape 7"/>
          <p:cNvSpPr txBox="1"/>
          <p:nvPr>
            <p:ph idx="1" type="body"/>
          </p:nvPr>
        </p:nvSpPr>
        <p:spPr>
          <a:xfrm>
            <a:off x="814275" y="1327350"/>
            <a:ext cx="6132600" cy="3145500"/>
          </a:xfrm>
          <a:prstGeom prst="rect">
            <a:avLst/>
          </a:prstGeom>
          <a:noFill/>
          <a:ln>
            <a:noFill/>
          </a:ln>
        </p:spPr>
        <p:txBody>
          <a:bodyPr anchorCtr="0" anchor="ctr" bIns="91425" lIns="91425" rIns="91425" tIns="91425"/>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Shape 8"/>
          <p:cNvSpPr txBox="1"/>
          <p:nvPr>
            <p:ph idx="12" type="sldNum"/>
          </p:nvPr>
        </p:nvSpPr>
        <p:spPr>
          <a:xfrm>
            <a:off x="7618000" y="4636500"/>
            <a:ext cx="1487400" cy="315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b="1" lang="en" sz="1200">
                <a:solidFill>
                  <a:srgbClr val="FFFFFF"/>
                </a:solidFill>
                <a:latin typeface="Roboto Condensed"/>
                <a:ea typeface="Roboto Condensed"/>
                <a:cs typeface="Roboto Condensed"/>
                <a:sym typeface="Roboto Condensed"/>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hyperlink" Target="http://localhost/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ctrTitle"/>
          </p:nvPr>
        </p:nvSpPr>
        <p:spPr>
          <a:xfrm>
            <a:off x="685800" y="1090750"/>
            <a:ext cx="5367900" cy="2961900"/>
          </a:xfrm>
          <a:prstGeom prst="rect">
            <a:avLst/>
          </a:prstGeom>
        </p:spPr>
        <p:txBody>
          <a:bodyPr anchorCtr="0" anchor="ctr" bIns="91425" lIns="91425" rIns="91425" tIns="91425">
            <a:noAutofit/>
          </a:bodyPr>
          <a:lstStyle/>
          <a:p>
            <a:pPr lvl="0">
              <a:spcBef>
                <a:spcPts val="0"/>
              </a:spcBef>
              <a:buNone/>
            </a:pPr>
            <a:r>
              <a:rPr b="0" lang="en" sz="2400">
                <a:solidFill>
                  <a:srgbClr val="FFFFFF"/>
                </a:solidFill>
              </a:rPr>
              <a:t>NASA SPACE APPS CHALLENGE 2017</a:t>
            </a:r>
          </a:p>
          <a:p>
            <a:pPr lvl="0">
              <a:spcBef>
                <a:spcPts val="0"/>
              </a:spcBef>
              <a:buNone/>
            </a:pPr>
            <a:r>
              <a:t/>
            </a:r>
            <a:endParaRPr sz="6000">
              <a:solidFill>
                <a:srgbClr val="FFFFFF"/>
              </a:solidFill>
            </a:endParaRPr>
          </a:p>
          <a:p>
            <a:pPr lvl="0">
              <a:spcBef>
                <a:spcPts val="0"/>
              </a:spcBef>
              <a:buNone/>
            </a:pPr>
            <a:r>
              <a:rPr lang="en" sz="1800">
                <a:solidFill>
                  <a:srgbClr val="FF9800"/>
                </a:solidFill>
              </a:rPr>
              <a:t>CSA Challenge #1: </a:t>
            </a:r>
          </a:p>
          <a:p>
            <a:pPr lvl="0">
              <a:spcBef>
                <a:spcPts val="0"/>
              </a:spcBef>
              <a:buNone/>
            </a:pPr>
            <a:r>
              <a:rPr b="0" lang="en" sz="1800"/>
              <a:t>Be a part of Canada’s legacy in space</a:t>
            </a:r>
          </a:p>
        </p:txBody>
      </p:sp>
      <p:pic>
        <p:nvPicPr>
          <p:cNvPr id="185" name="Shape 185"/>
          <p:cNvPicPr preferRelativeResize="0"/>
          <p:nvPr/>
        </p:nvPicPr>
        <p:blipFill>
          <a:blip r:embed="rId3">
            <a:alphaModFix/>
          </a:blip>
          <a:stretch>
            <a:fillRect/>
          </a:stretch>
        </p:blipFill>
        <p:spPr>
          <a:xfrm>
            <a:off x="6576824" y="3117670"/>
            <a:ext cx="1271200" cy="1080515"/>
          </a:xfrm>
          <a:prstGeom prst="rect">
            <a:avLst/>
          </a:prstGeom>
          <a:noFill/>
          <a:ln>
            <a:noFill/>
          </a:ln>
        </p:spPr>
      </p:pic>
      <p:pic>
        <p:nvPicPr>
          <p:cNvPr id="186" name="Shape 186"/>
          <p:cNvPicPr preferRelativeResize="0"/>
          <p:nvPr/>
        </p:nvPicPr>
        <p:blipFill>
          <a:blip r:embed="rId4">
            <a:alphaModFix/>
          </a:blip>
          <a:stretch>
            <a:fillRect/>
          </a:stretch>
        </p:blipFill>
        <p:spPr>
          <a:xfrm>
            <a:off x="7848025" y="3151475"/>
            <a:ext cx="999124" cy="999150"/>
          </a:xfrm>
          <a:prstGeom prst="rect">
            <a:avLst/>
          </a:prstGeom>
          <a:noFill/>
          <a:ln>
            <a:noFill/>
          </a:ln>
        </p:spPr>
      </p:pic>
      <p:pic>
        <p:nvPicPr>
          <p:cNvPr id="187" name="Shape 187"/>
          <p:cNvPicPr preferRelativeResize="0"/>
          <p:nvPr/>
        </p:nvPicPr>
        <p:blipFill rotWithShape="1">
          <a:blip r:embed="rId5">
            <a:alphaModFix/>
          </a:blip>
          <a:srcRect b="14352" l="9821" r="8605" t="19474"/>
          <a:stretch/>
        </p:blipFill>
        <p:spPr>
          <a:xfrm>
            <a:off x="700574" y="2029512"/>
            <a:ext cx="3883849" cy="8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814275" y="392575"/>
            <a:ext cx="5492400" cy="766200"/>
          </a:xfrm>
          <a:prstGeom prst="rect">
            <a:avLst/>
          </a:prstGeom>
        </p:spPr>
        <p:txBody>
          <a:bodyPr anchorCtr="0" anchor="ctr" bIns="91425" lIns="91425" rIns="91425" tIns="91425">
            <a:noAutofit/>
          </a:bodyPr>
          <a:lstStyle/>
          <a:p>
            <a:pPr lvl="0" rtl="0">
              <a:spcBef>
                <a:spcPts val="0"/>
              </a:spcBef>
              <a:buNone/>
            </a:pPr>
            <a:r>
              <a:rPr lang="en"/>
              <a:t>CREDITS</a:t>
            </a:r>
          </a:p>
        </p:txBody>
      </p:sp>
      <p:sp>
        <p:nvSpPr>
          <p:cNvPr id="279" name="Shape 279"/>
          <p:cNvSpPr txBox="1"/>
          <p:nvPr>
            <p:ph idx="1" type="body"/>
          </p:nvPr>
        </p:nvSpPr>
        <p:spPr>
          <a:xfrm>
            <a:off x="1230200" y="1720425"/>
            <a:ext cx="2970600" cy="43293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SzPct val="100000"/>
            </a:pPr>
            <a:r>
              <a:rPr lang="en"/>
              <a:t>Ali Karamali</a:t>
            </a:r>
          </a:p>
          <a:p>
            <a:pPr indent="-381000" lvl="0" marL="457200" rtl="0">
              <a:lnSpc>
                <a:spcPct val="100000"/>
              </a:lnSpc>
              <a:spcBef>
                <a:spcPts val="0"/>
              </a:spcBef>
              <a:spcAft>
                <a:spcPts val="0"/>
              </a:spcAft>
              <a:buSzPct val="100000"/>
            </a:pPr>
            <a:r>
              <a:rPr lang="en"/>
              <a:t>Amy Yi</a:t>
            </a:r>
          </a:p>
          <a:p>
            <a:pPr indent="-228600" lvl="0" marL="457200" rtl="0">
              <a:lnSpc>
                <a:spcPct val="100000"/>
              </a:lnSpc>
              <a:spcBef>
                <a:spcPts val="0"/>
              </a:spcBef>
              <a:spcAft>
                <a:spcPts val="0"/>
              </a:spcAft>
            </a:pPr>
            <a:r>
              <a:rPr lang="en"/>
              <a:t>Erin Hong</a:t>
            </a:r>
          </a:p>
          <a:p>
            <a:pPr indent="-228600" lvl="0" marL="457200" rtl="0">
              <a:spcBef>
                <a:spcPts val="0"/>
              </a:spcBef>
              <a:spcAft>
                <a:spcPts val="0"/>
              </a:spcAft>
            </a:pPr>
            <a:r>
              <a:rPr lang="en"/>
              <a:t>Frederic Pun</a:t>
            </a:r>
          </a:p>
          <a:p>
            <a:pPr indent="-228600" lvl="0" marL="457200" rtl="0">
              <a:spcBef>
                <a:spcPts val="0"/>
              </a:spcBef>
              <a:spcAft>
                <a:spcPts val="0"/>
              </a:spcAft>
            </a:pPr>
            <a:r>
              <a:rPr lang="en"/>
              <a:t>Huanning Wang</a:t>
            </a:r>
          </a:p>
          <a:p>
            <a:pPr indent="-228600" lvl="0" marL="457200" rtl="0">
              <a:spcBef>
                <a:spcPts val="0"/>
              </a:spcBef>
              <a:spcAft>
                <a:spcPts val="0"/>
              </a:spcAft>
            </a:pPr>
            <a:r>
              <a:rPr lang="en"/>
              <a:t>Jim Rootham</a:t>
            </a:r>
          </a:p>
        </p:txBody>
      </p:sp>
      <p:sp>
        <p:nvSpPr>
          <p:cNvPr id="280" name="Shape 28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81" name="Shape 281"/>
          <p:cNvSpPr/>
          <p:nvPr/>
        </p:nvSpPr>
        <p:spPr>
          <a:xfrm>
            <a:off x="309225" y="634067"/>
            <a:ext cx="315498" cy="283210"/>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txBox="1"/>
          <p:nvPr>
            <p:ph idx="1" type="body"/>
          </p:nvPr>
        </p:nvSpPr>
        <p:spPr>
          <a:xfrm>
            <a:off x="4647400" y="1720425"/>
            <a:ext cx="2970600" cy="43293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Karlille John</a:t>
            </a:r>
          </a:p>
          <a:p>
            <a:pPr indent="-228600" lvl="0" marL="457200" rtl="0">
              <a:spcBef>
                <a:spcPts val="0"/>
              </a:spcBef>
              <a:spcAft>
                <a:spcPts val="0"/>
              </a:spcAft>
            </a:pPr>
            <a:r>
              <a:rPr lang="en"/>
              <a:t>Michelle Villar</a:t>
            </a:r>
          </a:p>
          <a:p>
            <a:pPr indent="-228600" lvl="0" marL="457200" rtl="0">
              <a:spcBef>
                <a:spcPts val="0"/>
              </a:spcBef>
              <a:spcAft>
                <a:spcPts val="0"/>
              </a:spcAft>
            </a:pPr>
            <a:r>
              <a:rPr lang="en"/>
              <a:t>Mohammad Ismail</a:t>
            </a:r>
          </a:p>
          <a:p>
            <a:pPr indent="-228600" lvl="0" marL="457200" rtl="0">
              <a:spcBef>
                <a:spcPts val="0"/>
              </a:spcBef>
              <a:spcAft>
                <a:spcPts val="0"/>
              </a:spcAft>
            </a:pPr>
            <a:r>
              <a:rPr lang="en"/>
              <a:t>Patrick Ocampo</a:t>
            </a:r>
          </a:p>
          <a:p>
            <a:pPr indent="-228600" lvl="0" marL="457200" rtl="0">
              <a:spcBef>
                <a:spcPts val="0"/>
              </a:spcBef>
              <a:spcAft>
                <a:spcPts val="0"/>
              </a:spcAft>
            </a:pPr>
            <a:r>
              <a:rPr lang="en"/>
              <a:t>Prashant Patel</a:t>
            </a:r>
          </a:p>
          <a:p>
            <a:pPr indent="-228600" lvl="0" marL="457200" rtl="0">
              <a:spcBef>
                <a:spcPts val="0"/>
              </a:spcBef>
              <a:spcAft>
                <a:spcPts val="0"/>
              </a:spcAft>
            </a:pPr>
            <a:r>
              <a:rPr lang="en"/>
              <a:t>Sameed Sohani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idx="1" type="body"/>
          </p:nvPr>
        </p:nvSpPr>
        <p:spPr>
          <a:xfrm>
            <a:off x="4106150" y="2433450"/>
            <a:ext cx="3017400" cy="1263000"/>
          </a:xfrm>
          <a:prstGeom prst="rect">
            <a:avLst/>
          </a:prstGeom>
        </p:spPr>
        <p:txBody>
          <a:bodyPr anchorCtr="0" anchor="t" bIns="91425" lIns="91425" rIns="91425" tIns="91425">
            <a:noAutofit/>
          </a:bodyPr>
          <a:lstStyle/>
          <a:p>
            <a:pPr indent="-317500" lvl="0" marL="457200" rtl="0">
              <a:spcBef>
                <a:spcPts val="0"/>
              </a:spcBef>
              <a:buSzPct val="100000"/>
            </a:pPr>
            <a:r>
              <a:rPr i="0" lang="en" sz="1400"/>
              <a:t>Launched in 1962</a:t>
            </a:r>
          </a:p>
          <a:p>
            <a:pPr indent="-317500" lvl="0" marL="457200" rtl="0">
              <a:spcBef>
                <a:spcPts val="0"/>
              </a:spcBef>
              <a:buSzPct val="100000"/>
            </a:pPr>
            <a:r>
              <a:rPr i="0" lang="en" sz="1400"/>
              <a:t>Data is on 35 mm film rolls and very hard to sort</a:t>
            </a:r>
          </a:p>
        </p:txBody>
      </p:sp>
      <p:sp>
        <p:nvSpPr>
          <p:cNvPr id="193" name="Shape 193"/>
          <p:cNvSpPr txBox="1"/>
          <p:nvPr>
            <p:ph idx="4294967295"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94" name="Shape 194"/>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95" name="Shape 195"/>
          <p:cNvPicPr preferRelativeResize="0"/>
          <p:nvPr/>
        </p:nvPicPr>
        <p:blipFill>
          <a:blip r:embed="rId3">
            <a:alphaModFix/>
          </a:blip>
          <a:stretch>
            <a:fillRect/>
          </a:stretch>
        </p:blipFill>
        <p:spPr>
          <a:xfrm>
            <a:off x="92975" y="1133412"/>
            <a:ext cx="3936974" cy="2876675"/>
          </a:xfrm>
          <a:prstGeom prst="rect">
            <a:avLst/>
          </a:prstGeom>
          <a:noFill/>
          <a:ln>
            <a:noFill/>
          </a:ln>
        </p:spPr>
      </p:pic>
      <p:sp>
        <p:nvSpPr>
          <p:cNvPr id="196" name="Shape 196"/>
          <p:cNvSpPr txBox="1"/>
          <p:nvPr>
            <p:ph idx="4294967295" type="body"/>
          </p:nvPr>
        </p:nvSpPr>
        <p:spPr>
          <a:xfrm>
            <a:off x="92975" y="4291400"/>
            <a:ext cx="5168400" cy="826500"/>
          </a:xfrm>
          <a:prstGeom prst="rect">
            <a:avLst/>
          </a:prstGeom>
        </p:spPr>
        <p:txBody>
          <a:bodyPr anchorCtr="0" anchor="ctr" bIns="91425" lIns="91425" rIns="91425" tIns="91425">
            <a:noAutofit/>
          </a:bodyPr>
          <a:lstStyle/>
          <a:p>
            <a:pPr lvl="0" rtl="0" algn="l">
              <a:spcBef>
                <a:spcPts val="0"/>
              </a:spcBef>
              <a:spcAft>
                <a:spcPts val="0"/>
              </a:spcAft>
              <a:buClr>
                <a:schemeClr val="dk1"/>
              </a:buClr>
              <a:buSzPct val="110000"/>
              <a:buFont typeface="Arial"/>
              <a:buNone/>
            </a:pPr>
            <a:r>
              <a:rPr i="1" lang="en" sz="1000">
                <a:solidFill>
                  <a:srgbClr val="000000"/>
                </a:solidFill>
              </a:rPr>
              <a:t>Acquired information of ionic sphere</a:t>
            </a:r>
          </a:p>
          <a:p>
            <a:pPr lvl="0" rtl="0">
              <a:spcBef>
                <a:spcPts val="0"/>
              </a:spcBef>
              <a:spcAft>
                <a:spcPts val="0"/>
              </a:spcAft>
              <a:buNone/>
            </a:pPr>
            <a:r>
              <a:rPr i="1" lang="en" sz="1000">
                <a:solidFill>
                  <a:srgbClr val="000000"/>
                </a:solidFill>
              </a:rPr>
              <a:t>Published digital images April 20, 2017</a:t>
            </a:r>
          </a:p>
        </p:txBody>
      </p:sp>
      <p:sp>
        <p:nvSpPr>
          <p:cNvPr id="197" name="Shape 197"/>
          <p:cNvSpPr txBox="1"/>
          <p:nvPr/>
        </p:nvSpPr>
        <p:spPr>
          <a:xfrm>
            <a:off x="4250475" y="1367825"/>
            <a:ext cx="2950500" cy="11643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b="1" lang="en" sz="3000">
                <a:solidFill>
                  <a:schemeClr val="lt1"/>
                </a:solidFill>
                <a:latin typeface="Roboto Condensed"/>
                <a:ea typeface="Roboto Condensed"/>
                <a:cs typeface="Roboto Condensed"/>
                <a:sym typeface="Roboto Condensed"/>
              </a:rPr>
              <a:t>Alouette I</a:t>
            </a:r>
          </a:p>
          <a:p>
            <a:pPr lvl="0" rtl="0">
              <a:spcBef>
                <a:spcPts val="0"/>
              </a:spcBef>
              <a:buClr>
                <a:schemeClr val="dk1"/>
              </a:buClr>
              <a:buSzPct val="61111"/>
              <a:buFont typeface="Arial"/>
              <a:buNone/>
            </a:pPr>
            <a:r>
              <a:rPr lang="en" sz="1800">
                <a:solidFill>
                  <a:schemeClr val="lt1"/>
                </a:solidFill>
                <a:latin typeface="Roboto Condensed"/>
                <a:ea typeface="Roboto Condensed"/>
                <a:cs typeface="Roboto Condensed"/>
                <a:sym typeface="Roboto Condensed"/>
              </a:rPr>
              <a:t>Canada’s First Satellite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14275" y="392575"/>
            <a:ext cx="5492400" cy="766200"/>
          </a:xfrm>
          <a:prstGeom prst="rect">
            <a:avLst/>
          </a:prstGeom>
        </p:spPr>
        <p:txBody>
          <a:bodyPr anchorCtr="0" anchor="ctr" bIns="91425" lIns="91425" rIns="91425" tIns="91425">
            <a:noAutofit/>
          </a:bodyPr>
          <a:lstStyle/>
          <a:p>
            <a:pPr lvl="0" rtl="0">
              <a:spcBef>
                <a:spcPts val="0"/>
              </a:spcBef>
              <a:buNone/>
            </a:pPr>
            <a:r>
              <a:rPr lang="en"/>
              <a:t>Ionograph Sample</a:t>
            </a:r>
          </a:p>
        </p:txBody>
      </p:sp>
      <p:sp>
        <p:nvSpPr>
          <p:cNvPr id="203" name="Shape 20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204" name="Shape 204"/>
          <p:cNvGrpSpPr/>
          <p:nvPr/>
        </p:nvGrpSpPr>
        <p:grpSpPr>
          <a:xfrm>
            <a:off x="282215" y="590918"/>
            <a:ext cx="369504" cy="369504"/>
            <a:chOff x="2594050" y="1631825"/>
            <a:chExt cx="439625" cy="439625"/>
          </a:xfrm>
        </p:grpSpPr>
        <p:sp>
          <p:nvSpPr>
            <p:cNvPr id="205" name="Shape 20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209" name="Shape 209"/>
          <p:cNvPicPr preferRelativeResize="0"/>
          <p:nvPr/>
        </p:nvPicPr>
        <p:blipFill>
          <a:blip r:embed="rId3">
            <a:alphaModFix/>
          </a:blip>
          <a:stretch>
            <a:fillRect/>
          </a:stretch>
        </p:blipFill>
        <p:spPr>
          <a:xfrm>
            <a:off x="3046774" y="82250"/>
            <a:ext cx="3071300" cy="4956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a:t>Goal of the Project and Impact of the Data</a:t>
            </a:r>
          </a:p>
        </p:txBody>
      </p:sp>
      <p:sp>
        <p:nvSpPr>
          <p:cNvPr id="215" name="Shape 215"/>
          <p:cNvSpPr txBox="1"/>
          <p:nvPr>
            <p:ph idx="1" type="body"/>
          </p:nvPr>
        </p:nvSpPr>
        <p:spPr>
          <a:xfrm>
            <a:off x="814275" y="1491000"/>
            <a:ext cx="6132600" cy="3145500"/>
          </a:xfrm>
          <a:prstGeom prst="rect">
            <a:avLst/>
          </a:prstGeom>
        </p:spPr>
        <p:txBody>
          <a:bodyPr anchorCtr="0" anchor="t" bIns="91425" lIns="91425" rIns="91425" tIns="91425">
            <a:noAutofit/>
          </a:bodyPr>
          <a:lstStyle/>
          <a:p>
            <a:pPr indent="-342900" lvl="0" marL="457200" rtl="0">
              <a:lnSpc>
                <a:spcPct val="115000"/>
              </a:lnSpc>
              <a:spcBef>
                <a:spcPts val="0"/>
              </a:spcBef>
              <a:spcAft>
                <a:spcPts val="0"/>
              </a:spcAft>
              <a:buClr>
                <a:srgbClr val="000000"/>
              </a:buClr>
              <a:buSzPct val="100000"/>
            </a:pPr>
            <a:r>
              <a:rPr lang="en" sz="1800">
                <a:solidFill>
                  <a:srgbClr val="000000"/>
                </a:solidFill>
              </a:rPr>
              <a:t>Tool will collect metadata from the images and organize it in a way that is searchable and meaningful for the data users and scientists. </a:t>
            </a:r>
          </a:p>
          <a:p>
            <a:pPr indent="-342900" lvl="0" marL="457200" rtl="0">
              <a:lnSpc>
                <a:spcPct val="115000"/>
              </a:lnSpc>
              <a:spcBef>
                <a:spcPts val="0"/>
              </a:spcBef>
              <a:spcAft>
                <a:spcPts val="0"/>
              </a:spcAft>
              <a:buClr>
                <a:srgbClr val="000000"/>
              </a:buClr>
              <a:buSzPct val="100000"/>
            </a:pPr>
            <a:r>
              <a:rPr lang="en" sz="1800">
                <a:solidFill>
                  <a:srgbClr val="000000"/>
                </a:solidFill>
              </a:rPr>
              <a:t>Understand how the ionosphere can affect</a:t>
            </a:r>
            <a:r>
              <a:rPr lang="en" sz="1800">
                <a:solidFill>
                  <a:schemeClr val="dk1"/>
                </a:solidFill>
              </a:rPr>
              <a:t> radio propagation signals</a:t>
            </a:r>
          </a:p>
          <a:p>
            <a:pPr indent="-342900" lvl="0" marL="457200" rtl="0">
              <a:lnSpc>
                <a:spcPct val="115000"/>
              </a:lnSpc>
              <a:spcBef>
                <a:spcPts val="0"/>
              </a:spcBef>
              <a:spcAft>
                <a:spcPts val="0"/>
              </a:spcAft>
              <a:buClr>
                <a:schemeClr val="dk1"/>
              </a:buClr>
              <a:buSzPct val="100000"/>
            </a:pPr>
            <a:r>
              <a:rPr lang="en" sz="1800"/>
              <a:t>Do properties (density or size) of the ionosphere depend on geographical location, season, and time of day?</a:t>
            </a:r>
          </a:p>
          <a:p>
            <a:pPr lvl="0" rtl="0">
              <a:lnSpc>
                <a:spcPct val="115000"/>
              </a:lnSpc>
              <a:spcBef>
                <a:spcPts val="0"/>
              </a:spcBef>
              <a:spcAft>
                <a:spcPts val="0"/>
              </a:spcAft>
              <a:buClr>
                <a:schemeClr val="dk1"/>
              </a:buClr>
              <a:buSzPct val="78571"/>
              <a:buFont typeface="Arial"/>
              <a:buNone/>
            </a:pPr>
            <a:r>
              <a:t/>
            </a:r>
            <a:endParaRPr sz="1400"/>
          </a:p>
          <a:p>
            <a:pPr lvl="0">
              <a:spcBef>
                <a:spcPts val="0"/>
              </a:spcBef>
              <a:spcAft>
                <a:spcPts val="1000"/>
              </a:spcAft>
              <a:buNone/>
            </a:pPr>
            <a:r>
              <a:t/>
            </a:r>
            <a:endParaRPr>
              <a:solidFill>
                <a:srgbClr val="000000"/>
              </a:solidFill>
            </a:endParaRPr>
          </a:p>
        </p:txBody>
      </p:sp>
      <p:sp>
        <p:nvSpPr>
          <p:cNvPr id="216" name="Shape 216"/>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217" name="Shape 217"/>
          <p:cNvGrpSpPr/>
          <p:nvPr/>
        </p:nvGrpSpPr>
        <p:grpSpPr>
          <a:xfrm>
            <a:off x="282215" y="590918"/>
            <a:ext cx="369504" cy="369504"/>
            <a:chOff x="2594050" y="1631825"/>
            <a:chExt cx="439625" cy="439625"/>
          </a:xfrm>
        </p:grpSpPr>
        <p:sp>
          <p:nvSpPr>
            <p:cNvPr id="218" name="Shape 2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814275" y="392575"/>
            <a:ext cx="5492400" cy="766200"/>
          </a:xfrm>
          <a:prstGeom prst="rect">
            <a:avLst/>
          </a:prstGeom>
        </p:spPr>
        <p:txBody>
          <a:bodyPr anchorCtr="0" anchor="ctr" bIns="91425" lIns="91425" rIns="91425" tIns="91425">
            <a:noAutofit/>
          </a:bodyPr>
          <a:lstStyle/>
          <a:p>
            <a:pPr lvl="0" rtl="0">
              <a:spcBef>
                <a:spcPts val="0"/>
              </a:spcBef>
              <a:buNone/>
            </a:pPr>
            <a:r>
              <a:rPr lang="en"/>
              <a:t>Parsing the metadata in the Alouette Ionograms</a:t>
            </a:r>
          </a:p>
        </p:txBody>
      </p:sp>
      <p:sp>
        <p:nvSpPr>
          <p:cNvPr id="227" name="Shape 227"/>
          <p:cNvSpPr txBox="1"/>
          <p:nvPr>
            <p:ph idx="1" type="body"/>
          </p:nvPr>
        </p:nvSpPr>
        <p:spPr>
          <a:xfrm>
            <a:off x="814275" y="1491000"/>
            <a:ext cx="4921500" cy="3145500"/>
          </a:xfrm>
          <a:prstGeom prst="rect">
            <a:avLst/>
          </a:prstGeom>
        </p:spPr>
        <p:txBody>
          <a:bodyPr anchorCtr="0" anchor="t" bIns="91425" lIns="91425" rIns="91425" tIns="91425">
            <a:noAutofit/>
          </a:bodyPr>
          <a:lstStyle/>
          <a:p>
            <a:pPr indent="-342900" lvl="0" marL="457200" rtl="0">
              <a:lnSpc>
                <a:spcPct val="115000"/>
              </a:lnSpc>
              <a:spcBef>
                <a:spcPts val="0"/>
              </a:spcBef>
              <a:spcAft>
                <a:spcPts val="0"/>
              </a:spcAft>
              <a:buClr>
                <a:schemeClr val="dk1"/>
              </a:buClr>
              <a:buSzPct val="100000"/>
            </a:pPr>
            <a:r>
              <a:rPr lang="en" sz="1800">
                <a:solidFill>
                  <a:srgbClr val="000000"/>
                </a:solidFill>
              </a:rPr>
              <a:t>Raw files digitized from 35mm film</a:t>
            </a:r>
          </a:p>
          <a:p>
            <a:pPr indent="-342900" lvl="0" marL="457200" rtl="0">
              <a:lnSpc>
                <a:spcPct val="115000"/>
              </a:lnSpc>
              <a:spcBef>
                <a:spcPts val="0"/>
              </a:spcBef>
              <a:spcAft>
                <a:spcPts val="0"/>
              </a:spcAft>
              <a:buClr>
                <a:srgbClr val="000000"/>
              </a:buClr>
              <a:buSzPct val="100000"/>
            </a:pPr>
            <a:r>
              <a:rPr lang="en" sz="1800">
                <a:solidFill>
                  <a:srgbClr val="000000"/>
                </a:solidFill>
              </a:rPr>
              <a:t>Metadata is derived from the position of the dots </a:t>
            </a:r>
          </a:p>
          <a:p>
            <a:pPr indent="-342900" lvl="1" marL="914400" rtl="0">
              <a:lnSpc>
                <a:spcPct val="115000"/>
              </a:lnSpc>
              <a:spcBef>
                <a:spcPts val="0"/>
              </a:spcBef>
              <a:spcAft>
                <a:spcPts val="0"/>
              </a:spcAft>
              <a:buClr>
                <a:srgbClr val="000000"/>
              </a:buClr>
              <a:buSzPct val="100000"/>
            </a:pPr>
            <a:r>
              <a:rPr lang="en" sz="1800">
                <a:solidFill>
                  <a:srgbClr val="000000"/>
                </a:solidFill>
              </a:rPr>
              <a:t>Date (year, month, day) and time (hour, minute, second)</a:t>
            </a:r>
          </a:p>
          <a:p>
            <a:pPr indent="-342900" lvl="1" marL="914400" rtl="0">
              <a:lnSpc>
                <a:spcPct val="115000"/>
              </a:lnSpc>
              <a:spcBef>
                <a:spcPts val="0"/>
              </a:spcBef>
              <a:spcAft>
                <a:spcPts val="0"/>
              </a:spcAft>
              <a:buClr>
                <a:srgbClr val="000000"/>
              </a:buClr>
              <a:buSzPct val="100000"/>
            </a:pPr>
            <a:r>
              <a:rPr lang="en" sz="1800">
                <a:solidFill>
                  <a:srgbClr val="000000"/>
                </a:solidFill>
              </a:rPr>
              <a:t>Satellite number (Alouette 1)</a:t>
            </a:r>
          </a:p>
          <a:p>
            <a:pPr indent="-342900" lvl="1" marL="914400" rtl="0">
              <a:lnSpc>
                <a:spcPct val="115000"/>
              </a:lnSpc>
              <a:spcBef>
                <a:spcPts val="0"/>
              </a:spcBef>
              <a:spcAft>
                <a:spcPts val="0"/>
              </a:spcAft>
              <a:buClr>
                <a:srgbClr val="000000"/>
              </a:buClr>
              <a:buSzPct val="100000"/>
            </a:pPr>
            <a:r>
              <a:rPr lang="en" sz="1800">
                <a:solidFill>
                  <a:srgbClr val="000000"/>
                </a:solidFill>
              </a:rPr>
              <a:t>Station ID</a:t>
            </a:r>
          </a:p>
          <a:p>
            <a:pPr lvl="0" rtl="0">
              <a:lnSpc>
                <a:spcPct val="115000"/>
              </a:lnSpc>
              <a:spcBef>
                <a:spcPts val="0"/>
              </a:spcBef>
              <a:spcAft>
                <a:spcPts val="0"/>
              </a:spcAft>
              <a:buNone/>
            </a:pPr>
            <a:r>
              <a:rPr lang="en" sz="1800">
                <a:solidFill>
                  <a:srgbClr val="000000"/>
                </a:solidFill>
              </a:rPr>
              <a:t>Impediment: The placement of the dots or numbers are not consistent between images or within the same image</a:t>
            </a:r>
          </a:p>
          <a:p>
            <a:pPr lvl="0" rtl="0">
              <a:spcBef>
                <a:spcPts val="0"/>
              </a:spcBef>
              <a:spcAft>
                <a:spcPts val="0"/>
              </a:spcAft>
              <a:buClr>
                <a:schemeClr val="dk1"/>
              </a:buClr>
              <a:buSzPct val="78571"/>
              <a:buFont typeface="Arial"/>
              <a:buNone/>
            </a:pPr>
            <a:r>
              <a:t/>
            </a:r>
            <a:endParaRPr sz="1400"/>
          </a:p>
          <a:p>
            <a:pPr lvl="0" rtl="0">
              <a:spcBef>
                <a:spcPts val="0"/>
              </a:spcBef>
              <a:spcAft>
                <a:spcPts val="1000"/>
              </a:spcAft>
              <a:buNone/>
            </a:pPr>
            <a:r>
              <a:t/>
            </a:r>
            <a:endParaRPr>
              <a:solidFill>
                <a:srgbClr val="000000"/>
              </a:solidFill>
            </a:endParaRPr>
          </a:p>
        </p:txBody>
      </p:sp>
      <p:sp>
        <p:nvSpPr>
          <p:cNvPr id="228" name="Shape 228"/>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229" name="Shape 229"/>
          <p:cNvGrpSpPr/>
          <p:nvPr/>
        </p:nvGrpSpPr>
        <p:grpSpPr>
          <a:xfrm>
            <a:off x="282215" y="590918"/>
            <a:ext cx="369504" cy="369504"/>
            <a:chOff x="2594050" y="1631825"/>
            <a:chExt cx="439625" cy="439625"/>
          </a:xfrm>
        </p:grpSpPr>
        <p:sp>
          <p:nvSpPr>
            <p:cNvPr id="230" name="Shape 23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814275" y="392575"/>
            <a:ext cx="5492400" cy="766200"/>
          </a:xfrm>
          <a:prstGeom prst="rect">
            <a:avLst/>
          </a:prstGeom>
        </p:spPr>
        <p:txBody>
          <a:bodyPr anchorCtr="0" anchor="ctr" bIns="91425" lIns="91425" rIns="91425" tIns="91425">
            <a:noAutofit/>
          </a:bodyPr>
          <a:lstStyle/>
          <a:p>
            <a:pPr lvl="0" rtl="0">
              <a:spcBef>
                <a:spcPts val="0"/>
              </a:spcBef>
              <a:buNone/>
            </a:pPr>
            <a:r>
              <a:rPr lang="en"/>
              <a:t>Parsing the metadata in the Alouette Ionograms</a:t>
            </a:r>
          </a:p>
        </p:txBody>
      </p:sp>
      <p:sp>
        <p:nvSpPr>
          <p:cNvPr id="239" name="Shape 239"/>
          <p:cNvSpPr txBox="1"/>
          <p:nvPr>
            <p:ph idx="1" type="body"/>
          </p:nvPr>
        </p:nvSpPr>
        <p:spPr>
          <a:xfrm>
            <a:off x="814275" y="1491000"/>
            <a:ext cx="6132600" cy="3145500"/>
          </a:xfrm>
          <a:prstGeom prst="rect">
            <a:avLst/>
          </a:prstGeom>
        </p:spPr>
        <p:txBody>
          <a:bodyPr anchorCtr="0" anchor="t" bIns="91425" lIns="91425" rIns="91425" tIns="91425">
            <a:noAutofit/>
          </a:bodyPr>
          <a:lstStyle/>
          <a:p>
            <a:pPr indent="-342900" lvl="0" marL="457200" rtl="0">
              <a:spcBef>
                <a:spcPts val="0"/>
              </a:spcBef>
              <a:spcAft>
                <a:spcPts val="0"/>
              </a:spcAft>
              <a:buClr>
                <a:srgbClr val="000000"/>
              </a:buClr>
              <a:buSzPct val="100000"/>
              <a:buAutoNum type="arabicPeriod"/>
            </a:pPr>
            <a:r>
              <a:rPr lang="en" sz="1800">
                <a:solidFill>
                  <a:srgbClr val="000000"/>
                </a:solidFill>
              </a:rPr>
              <a:t>Scan the image and find the dot centers </a:t>
            </a:r>
          </a:p>
          <a:p>
            <a:pPr indent="-342900" lvl="0" marL="457200" rtl="0">
              <a:spcBef>
                <a:spcPts val="0"/>
              </a:spcBef>
              <a:spcAft>
                <a:spcPts val="0"/>
              </a:spcAft>
              <a:buClr>
                <a:srgbClr val="000000"/>
              </a:buClr>
              <a:buSzPct val="100000"/>
              <a:buAutoNum type="arabicPeriod"/>
            </a:pPr>
            <a:r>
              <a:rPr lang="en" sz="1800">
                <a:solidFill>
                  <a:srgbClr val="000000"/>
                </a:solidFill>
              </a:rPr>
              <a:t>Allowed for an anchor point to compute a set of rectangles containing all of the other data points</a:t>
            </a:r>
          </a:p>
          <a:p>
            <a:pPr indent="-342900" lvl="0" marL="457200" rtl="0">
              <a:spcBef>
                <a:spcPts val="0"/>
              </a:spcBef>
              <a:spcAft>
                <a:spcPts val="0"/>
              </a:spcAft>
              <a:buClr>
                <a:srgbClr val="000000"/>
              </a:buClr>
              <a:buSzPct val="100000"/>
              <a:buAutoNum type="arabicPeriod"/>
            </a:pPr>
            <a:r>
              <a:rPr lang="en" sz="1800">
                <a:solidFill>
                  <a:srgbClr val="000000"/>
                </a:solidFill>
              </a:rPr>
              <a:t>Compute the value of each dot by identifying which rectangle it resided in</a:t>
            </a:r>
          </a:p>
          <a:p>
            <a:pPr indent="-342900" lvl="0" marL="457200" rtl="0">
              <a:spcBef>
                <a:spcPts val="0"/>
              </a:spcBef>
              <a:spcAft>
                <a:spcPts val="0"/>
              </a:spcAft>
              <a:buClr>
                <a:srgbClr val="000000"/>
              </a:buClr>
              <a:buSzPct val="100000"/>
              <a:buAutoNum type="arabicPeriod"/>
            </a:pPr>
            <a:r>
              <a:rPr lang="en" sz="1800">
                <a:solidFill>
                  <a:srgbClr val="000000"/>
                </a:solidFill>
              </a:rPr>
              <a:t>The value of each digit is computed by summing the value of the dots in each position</a:t>
            </a:r>
          </a:p>
          <a:p>
            <a:pPr lvl="0" rtl="0">
              <a:spcBef>
                <a:spcPts val="0"/>
              </a:spcBef>
              <a:spcAft>
                <a:spcPts val="0"/>
              </a:spcAft>
              <a:buNone/>
            </a:pPr>
            <a:r>
              <a:t/>
            </a:r>
            <a:endParaRPr sz="1800">
              <a:solidFill>
                <a:srgbClr val="000000"/>
              </a:solidFill>
            </a:endParaRPr>
          </a:p>
          <a:p>
            <a:pPr lvl="0" rtl="0">
              <a:spcBef>
                <a:spcPts val="0"/>
              </a:spcBef>
              <a:spcAft>
                <a:spcPts val="1000"/>
              </a:spcAft>
              <a:buNone/>
            </a:pPr>
            <a:r>
              <a:t/>
            </a:r>
            <a:endParaRPr>
              <a:solidFill>
                <a:srgbClr val="000000"/>
              </a:solidFill>
            </a:endParaRPr>
          </a:p>
        </p:txBody>
      </p:sp>
      <p:sp>
        <p:nvSpPr>
          <p:cNvPr id="240" name="Shape 24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241" name="Shape 241"/>
          <p:cNvGrpSpPr/>
          <p:nvPr/>
        </p:nvGrpSpPr>
        <p:grpSpPr>
          <a:xfrm>
            <a:off x="282215" y="590918"/>
            <a:ext cx="369504" cy="369504"/>
            <a:chOff x="2594050" y="1631825"/>
            <a:chExt cx="439625" cy="439625"/>
          </a:xfrm>
        </p:grpSpPr>
        <p:sp>
          <p:nvSpPr>
            <p:cNvPr id="242" name="Shape 24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814275" y="392575"/>
            <a:ext cx="5492400" cy="766200"/>
          </a:xfrm>
          <a:prstGeom prst="rect">
            <a:avLst/>
          </a:prstGeom>
        </p:spPr>
        <p:txBody>
          <a:bodyPr anchorCtr="0" anchor="ctr" bIns="91425" lIns="91425" rIns="91425" tIns="91425">
            <a:noAutofit/>
          </a:bodyPr>
          <a:lstStyle/>
          <a:p>
            <a:pPr lvl="0" rtl="0">
              <a:spcBef>
                <a:spcPts val="0"/>
              </a:spcBef>
              <a:buNone/>
            </a:pPr>
            <a:r>
              <a:rPr lang="en"/>
              <a:t>Front End Development</a:t>
            </a:r>
          </a:p>
        </p:txBody>
      </p:sp>
      <p:sp>
        <p:nvSpPr>
          <p:cNvPr id="251" name="Shape 251"/>
          <p:cNvSpPr txBox="1"/>
          <p:nvPr>
            <p:ph idx="1" type="body"/>
          </p:nvPr>
        </p:nvSpPr>
        <p:spPr>
          <a:xfrm>
            <a:off x="814275" y="1491000"/>
            <a:ext cx="6561900" cy="3145500"/>
          </a:xfrm>
          <a:prstGeom prst="rect">
            <a:avLst/>
          </a:prstGeom>
        </p:spPr>
        <p:txBody>
          <a:bodyPr anchorCtr="0" anchor="t" bIns="91425" lIns="91425" rIns="91425" tIns="91425">
            <a:noAutofit/>
          </a:bodyPr>
          <a:lstStyle/>
          <a:p>
            <a:pPr lvl="0" rtl="0">
              <a:spcBef>
                <a:spcPts val="0"/>
              </a:spcBef>
              <a:spcAft>
                <a:spcPts val="0"/>
              </a:spcAft>
              <a:buNone/>
            </a:pPr>
            <a:r>
              <a:rPr lang="en" sz="1800">
                <a:solidFill>
                  <a:srgbClr val="000000"/>
                </a:solidFill>
              </a:rPr>
              <a:t>Sub Team 1: interacting with database using PHP</a:t>
            </a:r>
          </a:p>
          <a:p>
            <a:pPr lvl="0" rtl="0">
              <a:spcBef>
                <a:spcPts val="0"/>
              </a:spcBef>
              <a:spcAft>
                <a:spcPts val="0"/>
              </a:spcAft>
              <a:buNone/>
            </a:pPr>
            <a:r>
              <a:rPr lang="en" sz="1800">
                <a:solidFill>
                  <a:srgbClr val="000000"/>
                </a:solidFill>
              </a:rPr>
              <a:t>Sub Team 2: designers produce wireframes</a:t>
            </a:r>
          </a:p>
          <a:p>
            <a:pPr lvl="0" rtl="0">
              <a:spcBef>
                <a:spcPts val="0"/>
              </a:spcBef>
              <a:spcAft>
                <a:spcPts val="0"/>
              </a:spcAft>
              <a:buNone/>
            </a:pPr>
            <a:r>
              <a:t/>
            </a:r>
            <a:endParaRPr sz="1800">
              <a:solidFill>
                <a:srgbClr val="000000"/>
              </a:solidFill>
            </a:endParaRPr>
          </a:p>
          <a:p>
            <a:pPr lvl="0" rtl="0">
              <a:spcBef>
                <a:spcPts val="0"/>
              </a:spcBef>
              <a:spcAft>
                <a:spcPts val="0"/>
              </a:spcAft>
              <a:buNone/>
            </a:pPr>
            <a:r>
              <a:rPr lang="en" sz="1800">
                <a:solidFill>
                  <a:srgbClr val="000000"/>
                </a:solidFill>
              </a:rPr>
              <a:t>Website</a:t>
            </a:r>
          </a:p>
          <a:p>
            <a:pPr indent="-342900" lvl="0" marL="457200" rtl="0">
              <a:spcBef>
                <a:spcPts val="0"/>
              </a:spcBef>
              <a:spcAft>
                <a:spcPts val="0"/>
              </a:spcAft>
              <a:buClr>
                <a:srgbClr val="000000"/>
              </a:buClr>
              <a:buSzPct val="100000"/>
            </a:pPr>
            <a:r>
              <a:rPr lang="en" sz="1800">
                <a:solidFill>
                  <a:srgbClr val="000000"/>
                </a:solidFill>
              </a:rPr>
              <a:t>Landing page</a:t>
            </a:r>
          </a:p>
          <a:p>
            <a:pPr indent="-342900" lvl="0" marL="457200" rtl="0">
              <a:spcBef>
                <a:spcPts val="0"/>
              </a:spcBef>
              <a:spcAft>
                <a:spcPts val="0"/>
              </a:spcAft>
              <a:buClr>
                <a:srgbClr val="000000"/>
              </a:buClr>
              <a:buSzPct val="100000"/>
            </a:pPr>
            <a:r>
              <a:rPr lang="en" sz="1800">
                <a:solidFill>
                  <a:srgbClr val="000000"/>
                </a:solidFill>
              </a:rPr>
              <a:t>Results page</a:t>
            </a:r>
          </a:p>
          <a:p>
            <a:pPr indent="-342900" lvl="0" marL="457200" rtl="0">
              <a:spcBef>
                <a:spcPts val="0"/>
              </a:spcBef>
              <a:spcAft>
                <a:spcPts val="0"/>
              </a:spcAft>
              <a:buClr>
                <a:srgbClr val="000000"/>
              </a:buClr>
              <a:buSzPct val="100000"/>
            </a:pPr>
            <a:r>
              <a:rPr lang="en" sz="1800">
                <a:solidFill>
                  <a:srgbClr val="000000"/>
                </a:solidFill>
              </a:rPr>
              <a:t>Individual graph and specifications page</a:t>
            </a:r>
          </a:p>
          <a:p>
            <a:pPr lvl="0" rtl="0">
              <a:spcBef>
                <a:spcPts val="0"/>
              </a:spcBef>
              <a:spcAft>
                <a:spcPts val="0"/>
              </a:spcAft>
              <a:buNone/>
            </a:pPr>
            <a:r>
              <a:rPr lang="en" sz="1800">
                <a:solidFill>
                  <a:srgbClr val="000000"/>
                </a:solidFill>
              </a:rPr>
              <a:t>Process</a:t>
            </a:r>
          </a:p>
          <a:p>
            <a:pPr indent="-342900" lvl="0" marL="457200" rtl="0">
              <a:spcBef>
                <a:spcPts val="0"/>
              </a:spcBef>
              <a:spcAft>
                <a:spcPts val="0"/>
              </a:spcAft>
              <a:buClr>
                <a:srgbClr val="000000"/>
              </a:buClr>
              <a:buSzPct val="100000"/>
            </a:pPr>
            <a:r>
              <a:rPr lang="en" sz="1800">
                <a:solidFill>
                  <a:srgbClr val="000000"/>
                </a:solidFill>
              </a:rPr>
              <a:t>Create overall look</a:t>
            </a:r>
          </a:p>
          <a:p>
            <a:pPr indent="-342900" lvl="0" marL="457200" rtl="0">
              <a:spcBef>
                <a:spcPts val="0"/>
              </a:spcBef>
              <a:spcAft>
                <a:spcPts val="0"/>
              </a:spcAft>
              <a:buClr>
                <a:srgbClr val="000000"/>
              </a:buClr>
              <a:buSzPct val="100000"/>
            </a:pPr>
            <a:r>
              <a:rPr lang="en" sz="1800">
                <a:solidFill>
                  <a:srgbClr val="000000"/>
                </a:solidFill>
              </a:rPr>
              <a:t>Functionality of each page</a:t>
            </a:r>
          </a:p>
          <a:p>
            <a:pPr indent="-342900" lvl="0" marL="457200" rtl="0">
              <a:spcBef>
                <a:spcPts val="0"/>
              </a:spcBef>
              <a:spcAft>
                <a:spcPts val="0"/>
              </a:spcAft>
              <a:buClr>
                <a:srgbClr val="000000"/>
              </a:buClr>
              <a:buSzPct val="100000"/>
            </a:pPr>
            <a:r>
              <a:rPr lang="en" sz="1800">
                <a:solidFill>
                  <a:srgbClr val="000000"/>
                </a:solidFill>
              </a:rPr>
              <a:t>Integration with other components (database, raw inputs, etc.)</a:t>
            </a:r>
          </a:p>
          <a:p>
            <a:pPr lvl="0" rtl="0">
              <a:spcBef>
                <a:spcPts val="0"/>
              </a:spcBef>
              <a:spcAft>
                <a:spcPts val="0"/>
              </a:spcAft>
              <a:buNone/>
            </a:pPr>
            <a:r>
              <a:t/>
            </a:r>
            <a:endParaRPr sz="1800">
              <a:solidFill>
                <a:srgbClr val="000000"/>
              </a:solidFill>
            </a:endParaRPr>
          </a:p>
          <a:p>
            <a:pPr lvl="0" rtl="0">
              <a:spcBef>
                <a:spcPts val="0"/>
              </a:spcBef>
              <a:spcAft>
                <a:spcPts val="1000"/>
              </a:spcAft>
              <a:buNone/>
            </a:pPr>
            <a:r>
              <a:t/>
            </a:r>
            <a:endParaRPr>
              <a:solidFill>
                <a:srgbClr val="000000"/>
              </a:solidFill>
            </a:endParaRPr>
          </a:p>
        </p:txBody>
      </p:sp>
      <p:sp>
        <p:nvSpPr>
          <p:cNvPr id="252" name="Shape 252"/>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253" name="Shape 253"/>
          <p:cNvGrpSpPr/>
          <p:nvPr/>
        </p:nvGrpSpPr>
        <p:grpSpPr>
          <a:xfrm>
            <a:off x="282215" y="590918"/>
            <a:ext cx="369504" cy="369504"/>
            <a:chOff x="2594050" y="1631825"/>
            <a:chExt cx="439625" cy="439625"/>
          </a:xfrm>
        </p:grpSpPr>
        <p:sp>
          <p:nvSpPr>
            <p:cNvPr id="254" name="Shape 25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Shape 262"/>
          <p:cNvSpPr txBox="1"/>
          <p:nvPr>
            <p:ph idx="4294967295" type="title"/>
          </p:nvPr>
        </p:nvSpPr>
        <p:spPr>
          <a:xfrm>
            <a:off x="2118750" y="1576950"/>
            <a:ext cx="4754099" cy="1380000"/>
          </a:xfrm>
          <a:prstGeom prst="rect">
            <a:avLst/>
          </a:prstGeom>
        </p:spPr>
        <p:txBody>
          <a:bodyPr anchorCtr="0" anchor="ctr" bIns="91425" lIns="91425" rIns="91425" tIns="91425">
            <a:noAutofit/>
          </a:bodyPr>
          <a:lstStyle/>
          <a:p>
            <a:pPr lvl="0" rtl="0" algn="ctr">
              <a:spcBef>
                <a:spcPts val="0"/>
              </a:spcBef>
              <a:buNone/>
            </a:pPr>
            <a:r>
              <a:rPr lang="en">
                <a:solidFill>
                  <a:srgbClr val="FFFFFF"/>
                </a:solidFill>
                <a:hlinkClick r:id="rId4"/>
              </a:rPr>
              <a:t>DEMO TIME</a:t>
            </a:r>
          </a:p>
        </p:txBody>
      </p:sp>
      <p:sp>
        <p:nvSpPr>
          <p:cNvPr id="263" name="Shape 26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69" name="Shape 269"/>
          <p:cNvSpPr txBox="1"/>
          <p:nvPr>
            <p:ph idx="4294967295" type="ctrTitle"/>
          </p:nvPr>
        </p:nvSpPr>
        <p:spPr>
          <a:xfrm>
            <a:off x="1275150" y="2364400"/>
            <a:ext cx="6593700" cy="1159800"/>
          </a:xfrm>
          <a:prstGeom prst="rect">
            <a:avLst/>
          </a:prstGeom>
        </p:spPr>
        <p:txBody>
          <a:bodyPr anchorCtr="0" anchor="ctr" bIns="91425" lIns="91425" rIns="91425" tIns="91425">
            <a:noAutofit/>
          </a:bodyPr>
          <a:lstStyle/>
          <a:p>
            <a:pPr lvl="0" rtl="0" algn="ctr">
              <a:spcBef>
                <a:spcPts val="0"/>
              </a:spcBef>
              <a:buNone/>
            </a:pPr>
            <a:r>
              <a:rPr lang="en" sz="6000">
                <a:solidFill>
                  <a:srgbClr val="FF9800"/>
                </a:solidFill>
              </a:rPr>
              <a:t>THANKS</a:t>
            </a:r>
            <a:r>
              <a:rPr lang="en" sz="6000">
                <a:solidFill>
                  <a:srgbClr val="FF9800"/>
                </a:solidFill>
              </a:rPr>
              <a:t>!</a:t>
            </a:r>
          </a:p>
        </p:txBody>
      </p:sp>
      <p:sp>
        <p:nvSpPr>
          <p:cNvPr id="270" name="Shape 270"/>
          <p:cNvSpPr txBox="1"/>
          <p:nvPr>
            <p:ph idx="4294967295" type="subTitle"/>
          </p:nvPr>
        </p:nvSpPr>
        <p:spPr>
          <a:xfrm>
            <a:off x="1275150" y="3230000"/>
            <a:ext cx="6593700" cy="1342199"/>
          </a:xfrm>
          <a:prstGeom prst="rect">
            <a:avLst/>
          </a:prstGeom>
        </p:spPr>
        <p:txBody>
          <a:bodyPr anchorCtr="0" anchor="ctr" bIns="91425" lIns="91425" rIns="91425" tIns="91425">
            <a:noAutofit/>
          </a:bodyPr>
          <a:lstStyle/>
          <a:p>
            <a:pPr lvl="0" rtl="0" algn="ctr">
              <a:spcBef>
                <a:spcPts val="0"/>
              </a:spcBef>
              <a:spcAft>
                <a:spcPts val="0"/>
              </a:spcAft>
              <a:buNone/>
            </a:pPr>
            <a:r>
              <a:rPr b="1" lang="en" sz="2000"/>
              <a:t>Any questions?</a:t>
            </a:r>
          </a:p>
          <a:p>
            <a:pPr lvl="0" rtl="0" algn="ctr">
              <a:spcBef>
                <a:spcPts val="0"/>
              </a:spcBef>
              <a:spcAft>
                <a:spcPts val="0"/>
              </a:spcAft>
              <a:buClr>
                <a:schemeClr val="dk1"/>
              </a:buClr>
              <a:buSzPct val="55000"/>
              <a:buFont typeface="Arial"/>
              <a:buNone/>
            </a:pPr>
            <a:r>
              <a:t/>
            </a:r>
            <a:endParaRPr b="1" sz="2000"/>
          </a:p>
        </p:txBody>
      </p:sp>
      <p:grpSp>
        <p:nvGrpSpPr>
          <p:cNvPr id="271" name="Shape 271"/>
          <p:cNvGrpSpPr/>
          <p:nvPr/>
        </p:nvGrpSpPr>
        <p:grpSpPr>
          <a:xfrm>
            <a:off x="3996209" y="966816"/>
            <a:ext cx="1197664" cy="1126776"/>
            <a:chOff x="5972700" y="2330200"/>
            <a:chExt cx="411625" cy="387275"/>
          </a:xfrm>
        </p:grpSpPr>
        <p:sp>
          <p:nvSpPr>
            <p:cNvPr id="272" name="Shape 272"/>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