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7" r:id="rId3"/>
    <p:sldId id="279" r:id="rId4"/>
    <p:sldId id="280" r:id="rId5"/>
    <p:sldId id="282" r:id="rId6"/>
    <p:sldId id="283" r:id="rId7"/>
    <p:sldId id="289" r:id="rId8"/>
    <p:sldId id="285" r:id="rId9"/>
    <p:sldId id="29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3E3E3E"/>
    <a:srgbClr val="000000"/>
    <a:srgbClr val="6E6E6E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851" autoAdjust="0"/>
  </p:normalViewPr>
  <p:slideViewPr>
    <p:cSldViewPr snapToGrid="0" snapToObjects="1">
      <p:cViewPr>
        <p:scale>
          <a:sx n="75" d="100"/>
          <a:sy n="75" d="100"/>
        </p:scale>
        <p:origin x="-2064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9AD83-0F61-494C-B0A8-F65D190F8CF3}" type="datetimeFigureOut">
              <a:rPr lang="fr-FR" smtClean="0"/>
              <a:t>18/09/15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7ADADD-50DA-164C-8DB6-DCF012EDC75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2788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51AC4-7235-674C-AF94-BF1A1C16EDCF}" type="datetimeFigureOut">
              <a:rPr lang="fr-FR" smtClean="0"/>
              <a:t>18/09/15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7F8A2-FA50-C149-9E89-115F6EB88C3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0888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 smtClean="0"/>
          </a:p>
          <a:p>
            <a:endParaRPr lang="en-US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07F8A2-FA50-C149-9E89-115F6EB88C3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463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smtClean="0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14A24-9B3F-AC4D-AB5F-15F269A68BC2}" type="datetime2">
              <a:rPr lang="fr-BE" smtClean="0"/>
              <a:t>vendredi 18 septembre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3823C-9AD2-9D4A-932E-0E7092B73C29}" type="datetime2">
              <a:rPr lang="fr-BE" smtClean="0"/>
              <a:t>vendredi 18 septembre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62760-4760-E44E-8A20-0541A9800AC6}" type="datetime2">
              <a:rPr lang="fr-BE" smtClean="0"/>
              <a:t>vendredi 18 septembre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C5DE5-ADD4-BE4E-ACE4-34CA5E78C541}" type="datetime2">
              <a:rPr lang="fr-BE" smtClean="0"/>
              <a:t>vendredi 18 septembre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093BF-3871-3E4D-AB9A-D84AB2BD51CC}" type="datetime2">
              <a:rPr lang="fr-BE" smtClean="0"/>
              <a:t>vendredi 18 septembre 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FE733-61A4-2246-8A3C-6F755A3D4C40}" type="datetime2">
              <a:rPr lang="fr-BE" smtClean="0"/>
              <a:t>vendredi 18 septembre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53654-36D7-5B43-A4FF-93AA015D40C5}" type="datetime2">
              <a:rPr lang="fr-BE" smtClean="0"/>
              <a:t>vendredi 18 septembre 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Cliquez et modifiez le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443A2-1585-C34C-8555-F1294C181D52}" type="datetime2">
              <a:rPr lang="fr-BE" smtClean="0"/>
              <a:t>vendredi 18 septembre 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E0D41-88CA-C043-9A82-9A9C3F6BF6CC}" type="datetime2">
              <a:rPr lang="fr-BE" smtClean="0"/>
              <a:t>vendredi 18 septembre 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9087-32AE-2943-BD14-E1F5D9156BCD}" type="datetime2">
              <a:rPr lang="fr-BE" smtClean="0"/>
              <a:t>vendredi 18 septembre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BE" smtClean="0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BE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756CC-6D46-DA42-84C4-96802398B15E}" type="datetime2">
              <a:rPr lang="fr-BE" smtClean="0"/>
              <a:t>vendredi 18 septembre 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BE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smtClean="0"/>
              <a:t>Cliquez pour modifier les styles du texte du masque</a:t>
            </a:r>
          </a:p>
          <a:p>
            <a:pPr lvl="1"/>
            <a:r>
              <a:rPr lang="nl-BE" smtClean="0"/>
              <a:t>Deuxième niveau</a:t>
            </a:r>
          </a:p>
          <a:p>
            <a:pPr lvl="2"/>
            <a:r>
              <a:rPr lang="nl-BE" smtClean="0"/>
              <a:t>Troisième niveau</a:t>
            </a:r>
          </a:p>
          <a:p>
            <a:pPr lvl="3"/>
            <a:r>
              <a:rPr lang="nl-BE" smtClean="0"/>
              <a:t>Quatrième niveau</a:t>
            </a:r>
          </a:p>
          <a:p>
            <a:pPr lvl="4"/>
            <a:r>
              <a:rPr lang="nl-BE" smtClean="0"/>
              <a:t>Cinquième niveau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9DDA53A2-DC39-E44C-9115-3F339D35207D}" type="datetime2">
              <a:rPr lang="fr-BE" smtClean="0"/>
              <a:t>vendredi 18 septembre 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microsoft.com/office/2007/relationships/hdphoto" Target="../media/hdphoto1.wdp"/><Relationship Id="rId5" Type="http://schemas.openxmlformats.org/officeDocument/2006/relationships/image" Target="../media/image4.jpeg"/><Relationship Id="rId6" Type="http://schemas.microsoft.com/office/2007/relationships/hdphoto" Target="../media/hdphoto2.wdp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4" Type="http://schemas.openxmlformats.org/officeDocument/2006/relationships/image" Target="../media/image11.emf"/><Relationship Id="rId5" Type="http://schemas.openxmlformats.org/officeDocument/2006/relationships/image" Target="../media/image12.emf"/><Relationship Id="rId6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4" Type="http://schemas.openxmlformats.org/officeDocument/2006/relationships/image" Target="../media/image16.emf"/><Relationship Id="rId5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18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cryptography.jpg"/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6" r="10190"/>
          <a:stretch/>
        </p:blipFill>
        <p:spPr>
          <a:xfrm>
            <a:off x="-1" y="1804985"/>
            <a:ext cx="9144001" cy="2908300"/>
          </a:xfrm>
          <a:prstGeom prst="rect">
            <a:avLst/>
          </a:prstGeom>
        </p:spPr>
      </p:pic>
      <p:pic>
        <p:nvPicPr>
          <p:cNvPr id="4" name="Image 3" descr="1318434770421.jpg"/>
          <p:cNvPicPr>
            <a:picLocks noChangeAspect="1"/>
          </p:cNvPicPr>
          <p:nvPr/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500"/>
                    </a14:imgEffect>
                    <a14:imgEffect>
                      <a14:saturation sat="109000"/>
                    </a14:imgEffect>
                    <a14:imgEffect>
                      <a14:brightnessContrast bright="52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4793" b="-1"/>
          <a:stretch/>
        </p:blipFill>
        <p:spPr>
          <a:xfrm rot="10800000" flipH="1" flipV="1">
            <a:off x="-1" y="1804985"/>
            <a:ext cx="9144000" cy="2908300"/>
          </a:xfrm>
          <a:prstGeom prst="rect">
            <a:avLst/>
          </a:prstGeom>
        </p:spPr>
      </p:pic>
      <p:sp>
        <p:nvSpPr>
          <p:cNvPr id="8" name="Sous-titre 2"/>
          <p:cNvSpPr txBox="1">
            <a:spLocks/>
          </p:cNvSpPr>
          <p:nvPr/>
        </p:nvSpPr>
        <p:spPr>
          <a:xfrm>
            <a:off x="521935" y="465723"/>
            <a:ext cx="7848599" cy="9068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3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 smtClean="0">
                <a:solidFill>
                  <a:srgbClr val="000000"/>
                </a:solidFill>
                <a:latin typeface="Avenir Medium"/>
                <a:cs typeface="Avenir Medium"/>
              </a:rPr>
              <a:t>Master Thesis </a:t>
            </a:r>
            <a:r>
              <a:rPr lang="en-US" sz="1400" dirty="0" smtClean="0">
                <a:solidFill>
                  <a:schemeClr val="tx1"/>
                </a:solidFill>
                <a:latin typeface="Avenir Medium"/>
                <a:cs typeface="Avenir Medium"/>
              </a:rPr>
              <a:t>ITIV, Embedded Systems Group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  <a:latin typeface="Avenir Medium"/>
                <a:cs typeface="Avenir Medium"/>
              </a:rPr>
              <a:t>Karlsruhe Institute of Technologies</a:t>
            </a:r>
            <a:endParaRPr lang="en-US" sz="1400" dirty="0">
              <a:solidFill>
                <a:schemeClr val="tx1"/>
              </a:solidFill>
              <a:latin typeface="Avenir Medium"/>
              <a:cs typeface="Avenir Medium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651929" y="5630283"/>
            <a:ext cx="18401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3E3E3E"/>
                </a:solidFill>
              </a:rPr>
              <a:t>Alberto Sonnino</a:t>
            </a:r>
          </a:p>
          <a:p>
            <a:pPr algn="ctr"/>
            <a:r>
              <a:rPr lang="en-US" dirty="0" smtClean="0">
                <a:solidFill>
                  <a:srgbClr val="3E3E3E"/>
                </a:solidFill>
              </a:rPr>
              <a:t>(1794121)</a:t>
            </a:r>
            <a:endParaRPr lang="en-US" dirty="0">
              <a:solidFill>
                <a:srgbClr val="3E3E3E"/>
              </a:solidFill>
            </a:endParaRPr>
          </a:p>
        </p:txBody>
      </p:sp>
      <p:pic>
        <p:nvPicPr>
          <p:cNvPr id="7" name="Image 6" descr="1318434770421 copy.jpg"/>
          <p:cNvPicPr>
            <a:picLocks noChangeAspect="1"/>
          </p:cNvPicPr>
          <p:nvPr/>
        </p:nvPicPr>
        <p:blipFill>
          <a:blip r:embed="rId5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04985"/>
            <a:ext cx="9144000" cy="29083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43933" y="1371600"/>
            <a:ext cx="7848600" cy="1927225"/>
          </a:xfrm>
        </p:spPr>
        <p:txBody>
          <a:bodyPr/>
          <a:lstStyle/>
          <a:p>
            <a:r>
              <a:rPr lang="en-US" sz="3200" dirty="0" smtClean="0">
                <a:solidFill>
                  <a:srgbClr val="3E3E3E"/>
                </a:solidFill>
              </a:rPr>
              <a:t>Performance driven optimizations in </a:t>
            </a:r>
            <a:r>
              <a:rPr lang="en-US" sz="3200" dirty="0" err="1" smtClean="0">
                <a:solidFill>
                  <a:srgbClr val="3E3E3E"/>
                </a:solidFill>
              </a:rPr>
              <a:t>fpga</a:t>
            </a:r>
            <a:r>
              <a:rPr lang="en-US" sz="3200" dirty="0" smtClean="0">
                <a:solidFill>
                  <a:srgbClr val="3E3E3E"/>
                </a:solidFill>
              </a:rPr>
              <a:t> based </a:t>
            </a:r>
            <a:r>
              <a:rPr lang="en-US" sz="3200" dirty="0" err="1" smtClean="0">
                <a:solidFill>
                  <a:srgbClr val="3E3E3E"/>
                </a:solidFill>
              </a:rPr>
              <a:t>qam</a:t>
            </a:r>
            <a:r>
              <a:rPr lang="en-US" sz="3200" dirty="0" smtClean="0">
                <a:solidFill>
                  <a:srgbClr val="3E3E3E"/>
                </a:solidFill>
              </a:rPr>
              <a:t> systems</a:t>
            </a:r>
            <a:br>
              <a:rPr lang="en-US" sz="3200" dirty="0" smtClean="0">
                <a:solidFill>
                  <a:srgbClr val="3E3E3E"/>
                </a:solidFill>
              </a:rPr>
            </a:br>
            <a:endParaRPr lang="en-US" sz="3200" dirty="0">
              <a:solidFill>
                <a:srgbClr val="3E3E3E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3407988" y="4335342"/>
            <a:ext cx="5800157" cy="429255"/>
          </a:xfrm>
        </p:spPr>
        <p:txBody>
          <a:bodyPr>
            <a:normAutofit/>
          </a:bodyPr>
          <a:lstStyle/>
          <a:p>
            <a:pPr algn="r"/>
            <a:r>
              <a:rPr lang="en-US" sz="1800" dirty="0" smtClean="0"/>
              <a:t>Pandora 2015 </a:t>
            </a:r>
            <a:r>
              <a:rPr lang="en-US" sz="1800" dirty="0" smtClean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3576653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457200" y="2932176"/>
            <a:ext cx="8229600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/>
              <a:t>Thanks for your attention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2490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 &amp; Motivation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8667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Context</a:t>
            </a:r>
            <a:r>
              <a:rPr lang="en-US" dirty="0" smtClean="0">
                <a:solidFill>
                  <a:srgbClr val="3E3E3E"/>
                </a:solidFill>
              </a:rPr>
              <a:t>:</a:t>
            </a:r>
          </a:p>
          <a:p>
            <a:pPr lvl="1" algn="just"/>
            <a:r>
              <a:rPr lang="en-US" sz="1500" dirty="0" smtClean="0">
                <a:solidFill>
                  <a:srgbClr val="6E6E6E"/>
                </a:solidFill>
              </a:rPr>
              <a:t>High </a:t>
            </a:r>
            <a:r>
              <a:rPr lang="en-US" sz="1500" dirty="0" smtClean="0">
                <a:solidFill>
                  <a:srgbClr val="D2533C"/>
                </a:solidFill>
              </a:rPr>
              <a:t>SNR </a:t>
            </a:r>
            <a:r>
              <a:rPr lang="en-US" sz="1500" dirty="0" smtClean="0">
                <a:solidFill>
                  <a:srgbClr val="6E6E6E"/>
                </a:solidFill>
              </a:rPr>
              <a:t>(Signal to Noise Ration) and </a:t>
            </a:r>
            <a:r>
              <a:rPr lang="en-US" sz="1500" dirty="0" smtClean="0">
                <a:solidFill>
                  <a:srgbClr val="D2533C"/>
                </a:solidFill>
              </a:rPr>
              <a:t> high data rate </a:t>
            </a:r>
            <a:r>
              <a:rPr lang="en-US" sz="1500" dirty="0" smtClean="0">
                <a:solidFill>
                  <a:srgbClr val="6E6E6E"/>
                </a:solidFill>
              </a:rPr>
              <a:t>requires advanced techniques. </a:t>
            </a:r>
          </a:p>
          <a:p>
            <a:pPr lvl="1" algn="just"/>
            <a:r>
              <a:rPr lang="en-US" sz="1500" dirty="0" smtClean="0">
                <a:solidFill>
                  <a:srgbClr val="6E6E6E"/>
                </a:solidFill>
              </a:rPr>
              <a:t>Contribution to reach terabit’s communication in future application.</a:t>
            </a:r>
          </a:p>
          <a:p>
            <a:pPr marL="0" indent="0">
              <a:buNone/>
            </a:pPr>
            <a:endParaRPr lang="en-US" sz="1900" dirty="0" smtClean="0">
              <a:solidFill>
                <a:srgbClr val="6E6E6E"/>
              </a:solidFill>
            </a:endParaRPr>
          </a:p>
          <a:p>
            <a:r>
              <a:rPr lang="en-US" dirty="0"/>
              <a:t>Hardware Choice</a:t>
            </a:r>
            <a:r>
              <a:rPr lang="en-US" dirty="0" smtClean="0">
                <a:solidFill>
                  <a:srgbClr val="3E3E3E"/>
                </a:solidFill>
              </a:rPr>
              <a:t>:</a:t>
            </a:r>
          </a:p>
          <a:p>
            <a:pPr lvl="1" algn="just"/>
            <a:r>
              <a:rPr lang="en-US" sz="1400" dirty="0">
                <a:solidFill>
                  <a:srgbClr val="6E6E6E"/>
                </a:solidFill>
              </a:rPr>
              <a:t>The great configurability, flexibility and low cost make </a:t>
            </a:r>
            <a:r>
              <a:rPr lang="en-US" sz="1400" dirty="0">
                <a:solidFill>
                  <a:srgbClr val="D2533C"/>
                </a:solidFill>
              </a:rPr>
              <a:t>FPGAs</a:t>
            </a:r>
            <a:r>
              <a:rPr lang="en-US" sz="1400" dirty="0">
                <a:solidFill>
                  <a:srgbClr val="6E6E6E"/>
                </a:solidFill>
              </a:rPr>
              <a:t> an adequate hardware support for this project</a:t>
            </a:r>
            <a:r>
              <a:rPr lang="en-US" sz="1400" dirty="0" smtClean="0">
                <a:solidFill>
                  <a:srgbClr val="6E6E6E"/>
                </a:solidFill>
              </a:rPr>
              <a:t>.</a:t>
            </a:r>
            <a:endParaRPr lang="en-US" sz="1500" dirty="0" smtClean="0">
              <a:solidFill>
                <a:srgbClr val="6E6E6E"/>
              </a:solidFill>
            </a:endParaRPr>
          </a:p>
          <a:p>
            <a:pPr lvl="1" algn="just"/>
            <a:r>
              <a:rPr lang="en-US" sz="1500" dirty="0">
                <a:solidFill>
                  <a:srgbClr val="6E6E6E"/>
                </a:solidFill>
              </a:rPr>
              <a:t>C</a:t>
            </a:r>
            <a:r>
              <a:rPr lang="en-US" sz="1500" dirty="0" smtClean="0">
                <a:solidFill>
                  <a:srgbClr val="6E6E6E"/>
                </a:solidFill>
              </a:rPr>
              <a:t>urrently clocked below 1GHz: need improvement on all abstraction layers.</a:t>
            </a:r>
          </a:p>
          <a:p>
            <a:pPr lvl="1" algn="just"/>
            <a:r>
              <a:rPr lang="en-US" sz="1500" dirty="0" smtClean="0">
                <a:solidFill>
                  <a:srgbClr val="6E6E6E"/>
                </a:solidFill>
              </a:rPr>
              <a:t>Implementation based on Xilinx </a:t>
            </a:r>
            <a:r>
              <a:rPr lang="en-US" sz="1500" dirty="0" err="1" smtClean="0">
                <a:solidFill>
                  <a:schemeClr val="tx2"/>
                </a:solidFill>
              </a:rPr>
              <a:t>Virtex</a:t>
            </a:r>
            <a:r>
              <a:rPr lang="en-US" sz="1500" dirty="0" smtClean="0">
                <a:solidFill>
                  <a:schemeClr val="tx2"/>
                </a:solidFill>
              </a:rPr>
              <a:t> 7 </a:t>
            </a:r>
            <a:r>
              <a:rPr lang="en-US" sz="1500" dirty="0" smtClean="0">
                <a:solidFill>
                  <a:srgbClr val="6E6E6E"/>
                </a:solidFill>
              </a:rPr>
              <a:t>FPGA kit.</a:t>
            </a:r>
          </a:p>
          <a:p>
            <a:pPr lvl="1" algn="just"/>
            <a:endParaRPr lang="en-US" sz="1500" dirty="0" smtClean="0">
              <a:solidFill>
                <a:srgbClr val="6E6E6E"/>
              </a:solidFill>
            </a:endParaRPr>
          </a:p>
          <a:p>
            <a:r>
              <a:rPr lang="en-US" dirty="0"/>
              <a:t>Modulation Choice</a:t>
            </a:r>
            <a:r>
              <a:rPr lang="en-US" dirty="0" smtClean="0">
                <a:solidFill>
                  <a:srgbClr val="3E3E3E"/>
                </a:solidFill>
              </a:rPr>
              <a:t>:</a:t>
            </a:r>
            <a:endParaRPr lang="en-US" dirty="0">
              <a:solidFill>
                <a:srgbClr val="3E3E3E"/>
              </a:solidFill>
            </a:endParaRPr>
          </a:p>
          <a:p>
            <a:pPr lvl="1" algn="just"/>
            <a:r>
              <a:rPr lang="en-US" sz="1400" dirty="0">
                <a:solidFill>
                  <a:srgbClr val="6E6E6E"/>
                </a:solidFill>
              </a:rPr>
              <a:t>Requirement of advanced modulation able to carry many bits of information per </a:t>
            </a:r>
            <a:r>
              <a:rPr lang="en-US" sz="1400" dirty="0" smtClean="0">
                <a:solidFill>
                  <a:srgbClr val="6E6E6E"/>
                </a:solidFill>
              </a:rPr>
              <a:t>symbol. </a:t>
            </a:r>
            <a:r>
              <a:rPr lang="en-US" sz="1400" dirty="0" smtClean="0">
                <a:solidFill>
                  <a:schemeClr val="tx2"/>
                </a:solidFill>
              </a:rPr>
              <a:t>Quadrature </a:t>
            </a:r>
            <a:r>
              <a:rPr lang="en-US" sz="1400" dirty="0">
                <a:solidFill>
                  <a:schemeClr val="tx2"/>
                </a:solidFill>
              </a:rPr>
              <a:t>Amplitude </a:t>
            </a:r>
            <a:r>
              <a:rPr lang="en-US" sz="1400" dirty="0" smtClean="0">
                <a:solidFill>
                  <a:schemeClr val="tx2"/>
                </a:solidFill>
              </a:rPr>
              <a:t>Modulation </a:t>
            </a:r>
            <a:r>
              <a:rPr lang="en-US" sz="1400" dirty="0" smtClean="0">
                <a:solidFill>
                  <a:srgbClr val="6E6E6E"/>
                </a:solidFill>
              </a:rPr>
              <a:t>(</a:t>
            </a:r>
            <a:r>
              <a:rPr lang="en-US" sz="1400" dirty="0">
                <a:solidFill>
                  <a:srgbClr val="6E6E6E"/>
                </a:solidFill>
              </a:rPr>
              <a:t>QAM</a:t>
            </a:r>
            <a:r>
              <a:rPr lang="en-US" sz="1400" dirty="0" smtClean="0">
                <a:solidFill>
                  <a:srgbClr val="6E6E6E"/>
                </a:solidFill>
              </a:rPr>
              <a:t>) </a:t>
            </a:r>
            <a:r>
              <a:rPr lang="en-US" sz="1400" dirty="0">
                <a:solidFill>
                  <a:srgbClr val="6E6E6E"/>
                </a:solidFill>
              </a:rPr>
              <a:t>is widely used in digital communications</a:t>
            </a:r>
            <a:r>
              <a:rPr lang="en-US" sz="1400" dirty="0" smtClean="0">
                <a:solidFill>
                  <a:srgbClr val="6E6E6E"/>
                </a:solidFill>
              </a:rPr>
              <a:t>.</a:t>
            </a:r>
            <a:endParaRPr lang="en-US" sz="1500" dirty="0">
              <a:solidFill>
                <a:srgbClr val="6E6E6E"/>
              </a:solidFill>
            </a:endParaRPr>
          </a:p>
          <a:p>
            <a:pPr lvl="1" algn="just"/>
            <a:r>
              <a:rPr lang="en-US" sz="1400" dirty="0">
                <a:solidFill>
                  <a:srgbClr val="6E6E6E"/>
                </a:solidFill>
              </a:rPr>
              <a:t>Higher order QAM implies higher data rate but may cause symbol’s misinterpretation at the receiver, therefore, </a:t>
            </a:r>
            <a:r>
              <a:rPr lang="en-US" sz="1400" dirty="0">
                <a:solidFill>
                  <a:srgbClr val="D2533C"/>
                </a:solidFill>
              </a:rPr>
              <a:t>16-QAM </a:t>
            </a:r>
            <a:r>
              <a:rPr lang="en-US" sz="1400" dirty="0">
                <a:solidFill>
                  <a:srgbClr val="6E6E6E"/>
                </a:solidFill>
              </a:rPr>
              <a:t>is chosen</a:t>
            </a:r>
            <a:r>
              <a:rPr lang="en-US" sz="1400" dirty="0" smtClean="0">
                <a:solidFill>
                  <a:srgbClr val="6E6E6E"/>
                </a:solidFill>
              </a:rPr>
              <a:t>.</a:t>
            </a:r>
          </a:p>
          <a:p>
            <a:pPr marL="274320" lvl="1" indent="0" algn="just">
              <a:buNone/>
            </a:pPr>
            <a:endParaRPr lang="en-US" sz="1400" dirty="0" smtClean="0">
              <a:solidFill>
                <a:srgbClr val="6E6E6E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484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fourier_syste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57" y="3877734"/>
            <a:ext cx="8233143" cy="2599266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677333"/>
            <a:ext cx="8229600" cy="3420534"/>
          </a:xfrm>
        </p:spPr>
        <p:txBody>
          <a:bodyPr>
            <a:normAutofit/>
          </a:bodyPr>
          <a:lstStyle/>
          <a:p>
            <a:r>
              <a:rPr lang="en-US" dirty="0" smtClean="0"/>
              <a:t>Filter </a:t>
            </a:r>
            <a:r>
              <a:rPr lang="en-US" dirty="0"/>
              <a:t>Choice</a:t>
            </a:r>
            <a:r>
              <a:rPr lang="en-US" dirty="0">
                <a:solidFill>
                  <a:srgbClr val="3E3E3E"/>
                </a:solidFill>
              </a:rPr>
              <a:t>:</a:t>
            </a:r>
          </a:p>
          <a:p>
            <a:pPr lvl="1" algn="just"/>
            <a:r>
              <a:rPr lang="en-US" sz="1400" dirty="0">
                <a:solidFill>
                  <a:srgbClr val="6E6E6E"/>
                </a:solidFill>
              </a:rPr>
              <a:t>Needed to</a:t>
            </a:r>
            <a:r>
              <a:rPr lang="en-US" sz="1400" dirty="0">
                <a:solidFill>
                  <a:srgbClr val="D2533C"/>
                </a:solidFill>
              </a:rPr>
              <a:t> avoid </a:t>
            </a:r>
            <a:r>
              <a:rPr lang="en-US" sz="1400" dirty="0" smtClean="0">
                <a:solidFill>
                  <a:srgbClr val="D2533C"/>
                </a:solidFill>
              </a:rPr>
              <a:t>ISI </a:t>
            </a:r>
            <a:r>
              <a:rPr lang="en-US" sz="1400" dirty="0" smtClean="0">
                <a:solidFill>
                  <a:srgbClr val="6E6E6E"/>
                </a:solidFill>
              </a:rPr>
              <a:t>(Inter Symbols Interferences) and noise by </a:t>
            </a:r>
            <a:r>
              <a:rPr lang="en-US" sz="1400" dirty="0">
                <a:solidFill>
                  <a:srgbClr val="6E6E6E"/>
                </a:solidFill>
              </a:rPr>
              <a:t>limiting the transmission band</a:t>
            </a:r>
            <a:r>
              <a:rPr lang="en-US" sz="1500" dirty="0">
                <a:solidFill>
                  <a:srgbClr val="6E6E6E"/>
                </a:solidFill>
              </a:rPr>
              <a:t>.</a:t>
            </a:r>
          </a:p>
          <a:p>
            <a:pPr lvl="1" algn="just"/>
            <a:r>
              <a:rPr lang="en-US" sz="1500" dirty="0">
                <a:solidFill>
                  <a:srgbClr val="6E6E6E"/>
                </a:solidFill>
              </a:rPr>
              <a:t>FIR (Finite Impulse Response) filters have linear phase, same error per cycle (</a:t>
            </a:r>
            <a:r>
              <a:rPr lang="en-US" sz="1500" dirty="0" smtClean="0">
                <a:solidFill>
                  <a:srgbClr val="6E6E6E"/>
                </a:solidFill>
              </a:rPr>
              <a:t>no </a:t>
            </a:r>
            <a:r>
              <a:rPr lang="en-US" sz="1500" dirty="0">
                <a:solidFill>
                  <a:srgbClr val="6E6E6E"/>
                </a:solidFill>
              </a:rPr>
              <a:t>feedback) and inherent stability. </a:t>
            </a:r>
            <a:r>
              <a:rPr lang="en-US" sz="1500" dirty="0" smtClean="0">
                <a:solidFill>
                  <a:srgbClr val="D2533C"/>
                </a:solidFill>
              </a:rPr>
              <a:t>Squared </a:t>
            </a:r>
            <a:r>
              <a:rPr lang="en-US" sz="1500" dirty="0">
                <a:solidFill>
                  <a:srgbClr val="D2533C"/>
                </a:solidFill>
              </a:rPr>
              <a:t>Root Raised Cosine</a:t>
            </a:r>
            <a:r>
              <a:rPr lang="en-US" sz="1500" dirty="0" smtClean="0">
                <a:solidFill>
                  <a:srgbClr val="6E6E6E"/>
                </a:solidFill>
              </a:rPr>
              <a:t> (SRRC) </a:t>
            </a:r>
            <a:r>
              <a:rPr lang="en-US" sz="1500" dirty="0">
                <a:solidFill>
                  <a:srgbClr val="6E6E6E"/>
                </a:solidFill>
              </a:rPr>
              <a:t>filter is selected</a:t>
            </a:r>
            <a:r>
              <a:rPr lang="en-US" sz="1500" dirty="0" smtClean="0">
                <a:solidFill>
                  <a:srgbClr val="6E6E6E"/>
                </a:solidFill>
              </a:rPr>
              <a:t>.</a:t>
            </a:r>
          </a:p>
          <a:p>
            <a:pPr lvl="1" algn="just"/>
            <a:r>
              <a:rPr lang="en-US" sz="1500" dirty="0" smtClean="0">
                <a:solidFill>
                  <a:srgbClr val="6E6E6E"/>
                </a:solidFill>
              </a:rPr>
              <a:t>No filter parameter’s optimization but efficient implementation.</a:t>
            </a:r>
          </a:p>
          <a:p>
            <a:pPr lvl="1" algn="just"/>
            <a:endParaRPr lang="en-US" dirty="0">
              <a:solidFill>
                <a:srgbClr val="3E3E3E"/>
              </a:solidFill>
            </a:endParaRPr>
          </a:p>
          <a:p>
            <a:r>
              <a:rPr lang="en-US" dirty="0" smtClean="0">
                <a:solidFill>
                  <a:srgbClr val="3E3E3E"/>
                </a:solidFill>
              </a:rPr>
              <a:t>On this paper:</a:t>
            </a:r>
          </a:p>
          <a:p>
            <a:pPr lvl="1" algn="just"/>
            <a:r>
              <a:rPr lang="en-US" sz="1500" dirty="0" smtClean="0">
                <a:solidFill>
                  <a:srgbClr val="6E6E6E"/>
                </a:solidFill>
              </a:rPr>
              <a:t>Performance optimization of </a:t>
            </a:r>
            <a:r>
              <a:rPr lang="en-US" sz="1500" dirty="0">
                <a:solidFill>
                  <a:schemeClr val="tx2"/>
                </a:solidFill>
              </a:rPr>
              <a:t>QAM </a:t>
            </a:r>
            <a:r>
              <a:rPr lang="en-US" sz="1500" dirty="0" smtClean="0">
                <a:solidFill>
                  <a:schemeClr val="tx2"/>
                </a:solidFill>
              </a:rPr>
              <a:t>transmitter</a:t>
            </a:r>
            <a:r>
              <a:rPr lang="en-US" sz="1500" dirty="0" smtClean="0">
                <a:solidFill>
                  <a:srgbClr val="6E6E6E"/>
                </a:solidFill>
              </a:rPr>
              <a:t>, </a:t>
            </a:r>
            <a:r>
              <a:rPr lang="en-US" sz="1500" dirty="0">
                <a:solidFill>
                  <a:srgbClr val="6E6E6E"/>
                </a:solidFill>
              </a:rPr>
              <a:t>exploiting the degree of </a:t>
            </a:r>
            <a:r>
              <a:rPr lang="en-US" sz="1500" dirty="0">
                <a:solidFill>
                  <a:srgbClr val="D2533C"/>
                </a:solidFill>
              </a:rPr>
              <a:t>parallelism</a:t>
            </a:r>
            <a:r>
              <a:rPr lang="en-US" sz="1500" dirty="0">
                <a:solidFill>
                  <a:srgbClr val="6E6E6E"/>
                </a:solidFill>
              </a:rPr>
              <a:t> of the </a:t>
            </a:r>
            <a:r>
              <a:rPr lang="en-US" sz="1500" dirty="0" smtClean="0">
                <a:solidFill>
                  <a:srgbClr val="6E6E6E"/>
                </a:solidFill>
              </a:rPr>
              <a:t>FPGA </a:t>
            </a:r>
            <a:r>
              <a:rPr lang="en-US" sz="1500" dirty="0">
                <a:solidFill>
                  <a:srgbClr val="6E6E6E"/>
                </a:solidFill>
              </a:rPr>
              <a:t>platform </a:t>
            </a:r>
            <a:r>
              <a:rPr lang="en-US" sz="1500" dirty="0" smtClean="0">
                <a:solidFill>
                  <a:srgbClr val="6E6E6E"/>
                </a:solidFill>
              </a:rPr>
              <a:t>and </a:t>
            </a:r>
            <a:r>
              <a:rPr lang="en-US" sz="1500" dirty="0" smtClean="0">
                <a:solidFill>
                  <a:srgbClr val="D2533C"/>
                </a:solidFill>
              </a:rPr>
              <a:t>mixed-domains </a:t>
            </a:r>
            <a:r>
              <a:rPr lang="en-US" sz="1500" dirty="0">
                <a:solidFill>
                  <a:srgbClr val="6E6E6E"/>
                </a:solidFill>
              </a:rPr>
              <a:t>(time and frequency) where beneficial. </a:t>
            </a:r>
            <a:endParaRPr lang="en-US" sz="1500" dirty="0" smtClean="0">
              <a:solidFill>
                <a:srgbClr val="6E6E6E"/>
              </a:solidFill>
            </a:endParaRPr>
          </a:p>
          <a:p>
            <a:pPr lvl="1" algn="just"/>
            <a:r>
              <a:rPr lang="en-US" sz="1500" dirty="0" smtClean="0">
                <a:solidFill>
                  <a:srgbClr val="6E6E6E"/>
                </a:solidFill>
              </a:rPr>
              <a:t>Start with a general view of the transmitter and then goes deeper and deeper in the abstraction layers.</a:t>
            </a:r>
          </a:p>
          <a:p>
            <a:pPr marL="274320" lvl="1" indent="0" algn="just">
              <a:buNone/>
            </a:pPr>
            <a:endParaRPr lang="en-US" sz="1500" dirty="0">
              <a:solidFill>
                <a:srgbClr val="6E6E6E"/>
              </a:solidFill>
            </a:endParaRPr>
          </a:p>
          <a:p>
            <a:pPr marL="274320" lvl="1" indent="0" algn="just">
              <a:buNone/>
            </a:pPr>
            <a:endParaRPr lang="en-US" sz="1500" dirty="0" smtClean="0">
              <a:solidFill>
                <a:srgbClr val="6E6E6E"/>
              </a:solidFill>
            </a:endParaRPr>
          </a:p>
          <a:p>
            <a:pPr marL="274320" lvl="1" indent="0" algn="just">
              <a:buNone/>
            </a:pPr>
            <a:endParaRPr lang="en-US" sz="1500" dirty="0">
              <a:solidFill>
                <a:srgbClr val="6E6E6E"/>
              </a:solidFill>
            </a:endParaRPr>
          </a:p>
          <a:p>
            <a:pPr marL="274320" lvl="1" indent="0" algn="just">
              <a:buNone/>
            </a:pPr>
            <a:endParaRPr lang="en-US" sz="1500" dirty="0" smtClean="0">
              <a:solidFill>
                <a:srgbClr val="6E6E6E"/>
              </a:solidFill>
            </a:endParaRPr>
          </a:p>
          <a:p>
            <a:pPr marL="274320" lvl="1" indent="0" algn="just">
              <a:buNone/>
            </a:pPr>
            <a:endParaRPr lang="en-US" sz="1500" dirty="0">
              <a:solidFill>
                <a:srgbClr val="6E6E6E"/>
              </a:solidFill>
            </a:endParaRPr>
          </a:p>
          <a:p>
            <a:pPr marL="274320" lvl="1" indent="0" algn="just">
              <a:buNone/>
            </a:pPr>
            <a:endParaRPr lang="en-US" sz="1500" dirty="0" smtClean="0">
              <a:solidFill>
                <a:srgbClr val="6E6E6E"/>
              </a:solidFill>
            </a:endParaRPr>
          </a:p>
          <a:p>
            <a:pPr marL="274320" lvl="1" indent="0" algn="just">
              <a:buNone/>
            </a:pPr>
            <a:endParaRPr lang="en-US" sz="1500" dirty="0">
              <a:solidFill>
                <a:srgbClr val="6E6E6E"/>
              </a:solidFill>
            </a:endParaRPr>
          </a:p>
          <a:p>
            <a:pPr marL="274320" lvl="1" indent="0" algn="just">
              <a:buNone/>
            </a:pPr>
            <a:endParaRPr lang="en-US" sz="1500" dirty="0" smtClean="0">
              <a:solidFill>
                <a:srgbClr val="6E6E6E"/>
              </a:solidFill>
            </a:endParaRPr>
          </a:p>
          <a:p>
            <a:pPr marL="274320" lvl="1" indent="0" algn="just">
              <a:buNone/>
            </a:pPr>
            <a:endParaRPr lang="en-US" sz="1500" dirty="0">
              <a:solidFill>
                <a:srgbClr val="6E6E6E"/>
              </a:solidFill>
            </a:endParaRPr>
          </a:p>
          <a:p>
            <a:pPr marL="274320" lvl="1" indent="0" algn="just">
              <a:buNone/>
            </a:pPr>
            <a:endParaRPr lang="en-US" sz="1500" dirty="0" smtClean="0">
              <a:solidFill>
                <a:srgbClr val="6E6E6E"/>
              </a:solidFill>
            </a:endParaRPr>
          </a:p>
          <a:p>
            <a:pPr marL="274320" lvl="1" indent="0" algn="just">
              <a:buNone/>
            </a:pPr>
            <a:endParaRPr lang="en-US" sz="1500" dirty="0">
              <a:solidFill>
                <a:srgbClr val="6E6E6E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188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Fundamentals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5825067" cy="4876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E3E3E"/>
                </a:solidFill>
              </a:rPr>
              <a:t>QAM mapping:</a:t>
            </a:r>
          </a:p>
          <a:p>
            <a:pPr lvl="1" algn="just"/>
            <a:r>
              <a:rPr lang="en-US" sz="1500" dirty="0" smtClean="0">
                <a:solidFill>
                  <a:srgbClr val="6E6E6E"/>
                </a:solidFill>
              </a:rPr>
              <a:t>QAM is efficiently represented by a </a:t>
            </a:r>
            <a:r>
              <a:rPr lang="en-US" sz="1500" dirty="0" smtClean="0">
                <a:solidFill>
                  <a:srgbClr val="D2533C"/>
                </a:solidFill>
              </a:rPr>
              <a:t>constellation diagram</a:t>
            </a:r>
            <a:r>
              <a:rPr lang="en-US" sz="1500" dirty="0" smtClean="0">
                <a:solidFill>
                  <a:srgbClr val="6E6E6E"/>
                </a:solidFill>
              </a:rPr>
              <a:t>, standard rectangular constellation is preferred in this work for his poor </a:t>
            </a:r>
            <a:r>
              <a:rPr lang="en-US" sz="1500" dirty="0">
                <a:solidFill>
                  <a:srgbClr val="6E6E6E"/>
                </a:solidFill>
              </a:rPr>
              <a:t>o</a:t>
            </a:r>
            <a:r>
              <a:rPr lang="en-US" sz="1500" dirty="0" smtClean="0">
                <a:solidFill>
                  <a:srgbClr val="6E6E6E"/>
                </a:solidFill>
              </a:rPr>
              <a:t>verhead and simplicity.</a:t>
            </a:r>
          </a:p>
          <a:p>
            <a:pPr lvl="1" algn="just"/>
            <a:r>
              <a:rPr lang="en-US" sz="1500" dirty="0" smtClean="0">
                <a:solidFill>
                  <a:srgbClr val="6E6E6E"/>
                </a:solidFill>
              </a:rPr>
              <a:t>Multiples QAM order format are possible (16-QAM, 32-QAM, 64-QAM, etc.), denoted by </a:t>
            </a:r>
            <a:r>
              <a:rPr lang="en-US" sz="1500" dirty="0" smtClean="0">
                <a:solidFill>
                  <a:schemeClr val="tx2"/>
                </a:solidFill>
              </a:rPr>
              <a:t>M-QAM</a:t>
            </a:r>
            <a:r>
              <a:rPr lang="en-US" sz="1500" dirty="0" smtClean="0">
                <a:solidFill>
                  <a:srgbClr val="6E6E6E"/>
                </a:solidFill>
              </a:rPr>
              <a:t>.</a:t>
            </a:r>
          </a:p>
          <a:p>
            <a:pPr lvl="1" algn="just"/>
            <a:r>
              <a:rPr lang="en-US" sz="1500" dirty="0" smtClean="0">
                <a:solidFill>
                  <a:srgbClr val="D2533C"/>
                </a:solidFill>
              </a:rPr>
              <a:t>M</a:t>
            </a:r>
            <a:r>
              <a:rPr lang="en-US" sz="1500" dirty="0" smtClean="0">
                <a:solidFill>
                  <a:srgbClr val="6E6E6E"/>
                </a:solidFill>
              </a:rPr>
              <a:t> denotes the </a:t>
            </a:r>
            <a:r>
              <a:rPr lang="en-US" sz="1500" dirty="0" smtClean="0">
                <a:solidFill>
                  <a:srgbClr val="D2533C"/>
                </a:solidFill>
              </a:rPr>
              <a:t>number of points </a:t>
            </a:r>
            <a:r>
              <a:rPr lang="en-US" sz="1500" dirty="0" smtClean="0">
                <a:solidFill>
                  <a:srgbClr val="6E6E6E"/>
                </a:solidFill>
              </a:rPr>
              <a:t>in the constellation, each symbol contains log</a:t>
            </a:r>
            <a:r>
              <a:rPr lang="en-US" sz="1500" baseline="-25000" dirty="0" smtClean="0">
                <a:solidFill>
                  <a:srgbClr val="6E6E6E"/>
                </a:solidFill>
              </a:rPr>
              <a:t>2</a:t>
            </a:r>
            <a:r>
              <a:rPr lang="en-US" sz="1500" dirty="0" smtClean="0">
                <a:solidFill>
                  <a:srgbClr val="6E6E6E"/>
                </a:solidFill>
              </a:rPr>
              <a:t>(M) bits.</a:t>
            </a:r>
          </a:p>
          <a:p>
            <a:pPr lvl="1" algn="just"/>
            <a:r>
              <a:rPr lang="en-US" sz="1500" dirty="0" smtClean="0">
                <a:solidFill>
                  <a:srgbClr val="D2533C"/>
                </a:solidFill>
              </a:rPr>
              <a:t>Higher </a:t>
            </a:r>
            <a:r>
              <a:rPr lang="en-US" sz="1500" dirty="0">
                <a:solidFill>
                  <a:srgbClr val="D2533C"/>
                </a:solidFill>
              </a:rPr>
              <a:t>order</a:t>
            </a:r>
            <a:r>
              <a:rPr lang="en-US" sz="1500" dirty="0">
                <a:solidFill>
                  <a:srgbClr val="6E6E6E"/>
                </a:solidFill>
              </a:rPr>
              <a:t> </a:t>
            </a:r>
            <a:r>
              <a:rPr lang="en-US" sz="1500" dirty="0" smtClean="0">
                <a:solidFill>
                  <a:srgbClr val="6E6E6E"/>
                </a:solidFill>
              </a:rPr>
              <a:t>QAM format implies higher </a:t>
            </a:r>
            <a:r>
              <a:rPr lang="en-US" sz="1500" dirty="0">
                <a:solidFill>
                  <a:srgbClr val="6E6E6E"/>
                </a:solidFill>
              </a:rPr>
              <a:t>data rate but may </a:t>
            </a:r>
            <a:r>
              <a:rPr lang="en-US" sz="1500" dirty="0" smtClean="0">
                <a:solidFill>
                  <a:srgbClr val="6E6E6E"/>
                </a:solidFill>
              </a:rPr>
              <a:t>causes </a:t>
            </a:r>
            <a:r>
              <a:rPr lang="en-US" sz="1500" dirty="0" smtClean="0">
                <a:solidFill>
                  <a:srgbClr val="D2533C"/>
                </a:solidFill>
              </a:rPr>
              <a:t>symbol’s </a:t>
            </a:r>
            <a:r>
              <a:rPr lang="en-US" sz="1500" dirty="0">
                <a:solidFill>
                  <a:srgbClr val="D2533C"/>
                </a:solidFill>
              </a:rPr>
              <a:t>misinterpretation </a:t>
            </a:r>
            <a:r>
              <a:rPr lang="en-US" sz="1500" dirty="0">
                <a:solidFill>
                  <a:srgbClr val="6E6E6E"/>
                </a:solidFill>
              </a:rPr>
              <a:t>at </a:t>
            </a:r>
            <a:r>
              <a:rPr lang="en-US" sz="1500" dirty="0" smtClean="0">
                <a:solidFill>
                  <a:srgbClr val="6E6E6E"/>
                </a:solidFill>
              </a:rPr>
              <a:t>the receiver</a:t>
            </a:r>
            <a:r>
              <a:rPr lang="en-US" sz="1500" dirty="0">
                <a:solidFill>
                  <a:srgbClr val="6E6E6E"/>
                </a:solidFill>
              </a:rPr>
              <a:t>, therefore, 16-QAM is </a:t>
            </a:r>
            <a:r>
              <a:rPr lang="en-US" sz="1500" dirty="0" smtClean="0">
                <a:solidFill>
                  <a:srgbClr val="6E6E6E"/>
                </a:solidFill>
              </a:rPr>
              <a:t> chosen.</a:t>
            </a:r>
          </a:p>
          <a:p>
            <a:pPr lvl="1" algn="just"/>
            <a:r>
              <a:rPr lang="en-US" sz="1500" dirty="0" smtClean="0">
                <a:solidFill>
                  <a:schemeClr val="tx2"/>
                </a:solidFill>
              </a:rPr>
              <a:t>Gray Code </a:t>
            </a:r>
            <a:r>
              <a:rPr lang="en-US" sz="1500" dirty="0" smtClean="0">
                <a:solidFill>
                  <a:srgbClr val="6E6E6E"/>
                </a:solidFill>
              </a:rPr>
              <a:t>associates a symbol to </a:t>
            </a:r>
            <a:r>
              <a:rPr lang="en-US" sz="1500" dirty="0">
                <a:solidFill>
                  <a:srgbClr val="6E6E6E"/>
                </a:solidFill>
              </a:rPr>
              <a:t>a given constellation </a:t>
            </a:r>
            <a:r>
              <a:rPr lang="en-US" sz="1500" dirty="0" smtClean="0">
                <a:solidFill>
                  <a:srgbClr val="6E6E6E"/>
                </a:solidFill>
              </a:rPr>
              <a:t>position</a:t>
            </a:r>
            <a:r>
              <a:rPr lang="en-US" sz="1500" dirty="0">
                <a:solidFill>
                  <a:srgbClr val="6E6E6E"/>
                </a:solidFill>
              </a:rPr>
              <a:t> </a:t>
            </a:r>
            <a:r>
              <a:rPr lang="en-US" sz="1500" dirty="0" smtClean="0">
                <a:solidFill>
                  <a:srgbClr val="6E6E6E"/>
                </a:solidFill>
              </a:rPr>
              <a:t>ensuring one bit difference between adjacent symbols.</a:t>
            </a:r>
          </a:p>
          <a:p>
            <a:pPr lvl="1" algn="just"/>
            <a:r>
              <a:rPr lang="en-US" sz="1500" dirty="0" smtClean="0">
                <a:solidFill>
                  <a:srgbClr val="6E6E6E"/>
                </a:solidFill>
              </a:rPr>
              <a:t>16-QAM clusters the input by groups of 4 bits and apply:</a:t>
            </a:r>
          </a:p>
          <a:p>
            <a:pPr marL="0" indent="0">
              <a:buNone/>
            </a:pPr>
            <a:endParaRPr lang="en-US" sz="1900" dirty="0" smtClean="0">
              <a:solidFill>
                <a:srgbClr val="6E6E6E"/>
              </a:solidFill>
            </a:endParaRPr>
          </a:p>
          <a:p>
            <a:pPr lvl="1"/>
            <a:endParaRPr lang="en-US" sz="1800" dirty="0" smtClean="0"/>
          </a:p>
          <a:p>
            <a:pPr marL="274320" lvl="1" indent="0">
              <a:buNone/>
            </a:pPr>
            <a:endParaRPr lang="en-US" sz="1800" dirty="0" smtClean="0">
              <a:solidFill>
                <a:srgbClr val="6E6E6E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Image 4" descr="QAM_mapping_scheme.pdf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1" r="7855"/>
          <a:stretch/>
        </p:blipFill>
        <p:spPr>
          <a:xfrm>
            <a:off x="6439860" y="3932764"/>
            <a:ext cx="2301974" cy="2263776"/>
          </a:xfrm>
          <a:prstGeom prst="rect">
            <a:avLst/>
          </a:prstGeom>
        </p:spPr>
      </p:pic>
      <p:pic>
        <p:nvPicPr>
          <p:cNvPr id="7" name="Image 6" descr="QAM_mapping_bloc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571" y="1965317"/>
            <a:ext cx="2303262" cy="1827750"/>
          </a:xfrm>
          <a:prstGeom prst="rect">
            <a:avLst/>
          </a:prstGeom>
        </p:spPr>
      </p:pic>
      <p:pic>
        <p:nvPicPr>
          <p:cNvPr id="8" name="Image 7" descr="output_assignment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5612340"/>
            <a:ext cx="5266267" cy="59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54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23900"/>
            <a:ext cx="8229600" cy="57531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E3E3E"/>
                </a:solidFill>
              </a:rPr>
              <a:t>Fourier Transform:</a:t>
            </a:r>
          </a:p>
          <a:p>
            <a:pPr lvl="1" algn="just"/>
            <a:r>
              <a:rPr lang="en-US" sz="1500" dirty="0" smtClean="0">
                <a:solidFill>
                  <a:srgbClr val="6E6E6E"/>
                </a:solidFill>
              </a:rPr>
              <a:t>Fourier </a:t>
            </a:r>
            <a:r>
              <a:rPr lang="en-US" sz="1500" dirty="0">
                <a:solidFill>
                  <a:srgbClr val="6E6E6E"/>
                </a:solidFill>
              </a:rPr>
              <a:t>T</a:t>
            </a:r>
            <a:r>
              <a:rPr lang="en-US" sz="1500" dirty="0" smtClean="0">
                <a:solidFill>
                  <a:srgbClr val="6E6E6E"/>
                </a:solidFill>
              </a:rPr>
              <a:t>ransform </a:t>
            </a:r>
            <a:r>
              <a:rPr lang="en-US" sz="1500" dirty="0">
                <a:solidFill>
                  <a:srgbClr val="6E6E6E"/>
                </a:solidFill>
              </a:rPr>
              <a:t>decomposes </a:t>
            </a:r>
            <a:r>
              <a:rPr lang="en-US" sz="1500" dirty="0" smtClean="0">
                <a:solidFill>
                  <a:srgbClr val="6E6E6E"/>
                </a:solidFill>
              </a:rPr>
              <a:t>the signal in an alternative representation </a:t>
            </a:r>
            <a:r>
              <a:rPr lang="en-US" sz="1500" dirty="0">
                <a:solidFill>
                  <a:srgbClr val="6E6E6E"/>
                </a:solidFill>
              </a:rPr>
              <a:t>made of </a:t>
            </a:r>
            <a:r>
              <a:rPr lang="en-US" sz="1500" dirty="0" smtClean="0">
                <a:solidFill>
                  <a:srgbClr val="6E6E6E"/>
                </a:solidFill>
              </a:rPr>
              <a:t>sinus </a:t>
            </a:r>
            <a:r>
              <a:rPr lang="en-US" sz="1500" dirty="0">
                <a:solidFill>
                  <a:srgbClr val="6E6E6E"/>
                </a:solidFill>
              </a:rPr>
              <a:t>and </a:t>
            </a:r>
            <a:r>
              <a:rPr lang="en-US" sz="1500" dirty="0" err="1" smtClean="0">
                <a:solidFill>
                  <a:srgbClr val="6E6E6E"/>
                </a:solidFill>
              </a:rPr>
              <a:t>cosinus</a:t>
            </a:r>
            <a:r>
              <a:rPr lang="en-US" sz="1600" dirty="0" smtClean="0">
                <a:solidFill>
                  <a:srgbClr val="6E6E6E"/>
                </a:solidFill>
              </a:rPr>
              <a:t>. </a:t>
            </a:r>
            <a:endParaRPr lang="en-US" sz="1600" dirty="0">
              <a:solidFill>
                <a:srgbClr val="6E6E6E"/>
              </a:solidFill>
            </a:endParaRPr>
          </a:p>
          <a:p>
            <a:pPr lvl="1" algn="just"/>
            <a:r>
              <a:rPr lang="en-US" sz="1500" dirty="0" smtClean="0">
                <a:solidFill>
                  <a:srgbClr val="6E6E6E"/>
                </a:solidFill>
              </a:rPr>
              <a:t>For discrete inputs, the </a:t>
            </a:r>
            <a:r>
              <a:rPr lang="en-US" sz="1500" dirty="0" smtClean="0">
                <a:solidFill>
                  <a:srgbClr val="D2533C"/>
                </a:solidFill>
              </a:rPr>
              <a:t>Discrete Fourier Transform </a:t>
            </a:r>
            <a:r>
              <a:rPr lang="en-US" sz="1500" dirty="0" smtClean="0">
                <a:solidFill>
                  <a:srgbClr val="6E6E6E"/>
                </a:solidFill>
              </a:rPr>
              <a:t>(DFT)</a:t>
            </a:r>
            <a:r>
              <a:rPr lang="en-US" sz="1400" dirty="0">
                <a:solidFill>
                  <a:srgbClr val="6E6E6E"/>
                </a:solidFill>
              </a:rPr>
              <a:t> </a:t>
            </a:r>
            <a:r>
              <a:rPr lang="en-US" sz="1400" dirty="0" smtClean="0">
                <a:solidFill>
                  <a:srgbClr val="6E6E6E"/>
                </a:solidFill>
              </a:rPr>
              <a:t>sends </a:t>
            </a:r>
            <a:r>
              <a:rPr lang="en-US" sz="1400" dirty="0">
                <a:solidFill>
                  <a:srgbClr val="6E6E6E"/>
                </a:solidFill>
              </a:rPr>
              <a:t>a signal from the time </a:t>
            </a:r>
            <a:r>
              <a:rPr lang="en-US" sz="1400" dirty="0" smtClean="0">
                <a:solidFill>
                  <a:srgbClr val="6E6E6E"/>
                </a:solidFill>
              </a:rPr>
              <a:t>to </a:t>
            </a:r>
            <a:r>
              <a:rPr lang="en-US" sz="1400" dirty="0">
                <a:solidFill>
                  <a:srgbClr val="6E6E6E"/>
                </a:solidFill>
              </a:rPr>
              <a:t>the frequency domain </a:t>
            </a:r>
            <a:r>
              <a:rPr lang="en-US" sz="1400" dirty="0" smtClean="0">
                <a:solidFill>
                  <a:srgbClr val="6E6E6E"/>
                </a:solidFill>
              </a:rPr>
              <a:t>and, the </a:t>
            </a:r>
            <a:r>
              <a:rPr lang="en-US" sz="1400" dirty="0" smtClean="0">
                <a:solidFill>
                  <a:srgbClr val="D2533C"/>
                </a:solidFill>
              </a:rPr>
              <a:t>Inverse</a:t>
            </a:r>
            <a:r>
              <a:rPr lang="en-US" sz="1400" dirty="0" smtClean="0">
                <a:solidFill>
                  <a:srgbClr val="6E6E6E"/>
                </a:solidFill>
              </a:rPr>
              <a:t> </a:t>
            </a:r>
            <a:r>
              <a:rPr lang="en-US" sz="1400" dirty="0" smtClean="0">
                <a:solidFill>
                  <a:srgbClr val="D2533C"/>
                </a:solidFill>
              </a:rPr>
              <a:t>Discrete </a:t>
            </a:r>
            <a:r>
              <a:rPr lang="en-US" sz="1400" dirty="0">
                <a:solidFill>
                  <a:srgbClr val="D2533C"/>
                </a:solidFill>
              </a:rPr>
              <a:t>Fourier Transform </a:t>
            </a:r>
            <a:r>
              <a:rPr lang="en-US" sz="1400" dirty="0" smtClean="0">
                <a:solidFill>
                  <a:srgbClr val="6E6E6E"/>
                </a:solidFill>
              </a:rPr>
              <a:t>(IDFT) takes it back</a:t>
            </a:r>
            <a:r>
              <a:rPr lang="en-US" sz="1500" dirty="0" smtClean="0">
                <a:solidFill>
                  <a:srgbClr val="6E6E6E"/>
                </a:solidFill>
              </a:rPr>
              <a:t>:</a:t>
            </a:r>
          </a:p>
          <a:p>
            <a:pPr lvl="1" algn="just"/>
            <a:endParaRPr lang="en-US" sz="1500" dirty="0">
              <a:solidFill>
                <a:srgbClr val="6E6E6E"/>
              </a:solidFill>
            </a:endParaRPr>
          </a:p>
          <a:p>
            <a:pPr lvl="1" algn="just"/>
            <a:endParaRPr lang="en-US" sz="1500" dirty="0" smtClean="0">
              <a:solidFill>
                <a:srgbClr val="6E6E6E"/>
              </a:solidFill>
            </a:endParaRPr>
          </a:p>
          <a:p>
            <a:pPr lvl="1" algn="just"/>
            <a:endParaRPr lang="en-US" sz="1500" dirty="0" smtClean="0">
              <a:solidFill>
                <a:srgbClr val="6E6E6E"/>
              </a:solidFill>
            </a:endParaRPr>
          </a:p>
          <a:p>
            <a:pPr lvl="1" algn="just"/>
            <a:endParaRPr lang="en-US" sz="1500" dirty="0" smtClean="0">
              <a:solidFill>
                <a:srgbClr val="6E6E6E"/>
              </a:solidFill>
            </a:endParaRPr>
          </a:p>
          <a:p>
            <a:pPr lvl="1" algn="just"/>
            <a:r>
              <a:rPr lang="en-US" sz="1500" dirty="0" smtClean="0">
                <a:solidFill>
                  <a:srgbClr val="6E6E6E"/>
                </a:solidFill>
              </a:rPr>
              <a:t>Linear operations in time domain have an equivalent in frequency domain: </a:t>
            </a:r>
            <a:r>
              <a:rPr lang="en-US" sz="1500" dirty="0">
                <a:solidFill>
                  <a:schemeClr val="tx2"/>
                </a:solidFill>
              </a:rPr>
              <a:t>c</a:t>
            </a:r>
            <a:r>
              <a:rPr lang="en-US" sz="1500" dirty="0" smtClean="0">
                <a:solidFill>
                  <a:schemeClr val="tx2"/>
                </a:solidFill>
              </a:rPr>
              <a:t>onvolution</a:t>
            </a:r>
            <a:r>
              <a:rPr lang="en-US" sz="1500" dirty="0" smtClean="0">
                <a:solidFill>
                  <a:srgbClr val="6E6E6E"/>
                </a:solidFill>
              </a:rPr>
              <a:t> in time domain becomes a simple </a:t>
            </a:r>
            <a:r>
              <a:rPr lang="en-US" sz="1500" dirty="0" smtClean="0">
                <a:solidFill>
                  <a:srgbClr val="D2533C"/>
                </a:solidFill>
              </a:rPr>
              <a:t>multiplication</a:t>
            </a:r>
            <a:r>
              <a:rPr lang="en-US" sz="1500" dirty="0" smtClean="0">
                <a:solidFill>
                  <a:srgbClr val="6E6E6E"/>
                </a:solidFill>
              </a:rPr>
              <a:t> in frequency domain.</a:t>
            </a:r>
          </a:p>
          <a:p>
            <a:pPr lvl="1" algn="just"/>
            <a:endParaRPr lang="en-US" sz="1500" dirty="0">
              <a:solidFill>
                <a:srgbClr val="6E6E6E"/>
              </a:solidFill>
            </a:endParaRPr>
          </a:p>
          <a:p>
            <a:pPr lvl="1" algn="just"/>
            <a:endParaRPr lang="en-US" sz="1500" dirty="0" smtClean="0">
              <a:solidFill>
                <a:srgbClr val="6E6E6E"/>
              </a:solidFill>
            </a:endParaRPr>
          </a:p>
          <a:p>
            <a:pPr marL="274320" lvl="1" indent="0" algn="just">
              <a:buNone/>
            </a:pPr>
            <a:endParaRPr lang="en-US" sz="1500" dirty="0" smtClean="0">
              <a:solidFill>
                <a:srgbClr val="6E6E6E"/>
              </a:solidFill>
            </a:endParaRPr>
          </a:p>
          <a:p>
            <a:pPr lvl="1" algn="just"/>
            <a:r>
              <a:rPr lang="en-US" sz="1500" dirty="0" smtClean="0">
                <a:solidFill>
                  <a:schemeClr val="tx2"/>
                </a:solidFill>
              </a:rPr>
              <a:t>Fast Fourier Transform </a:t>
            </a:r>
            <a:r>
              <a:rPr lang="en-US" sz="1500" dirty="0" smtClean="0">
                <a:solidFill>
                  <a:srgbClr val="6E6E6E"/>
                </a:solidFill>
              </a:rPr>
              <a:t>(FFT) is an efficient</a:t>
            </a:r>
          </a:p>
          <a:p>
            <a:pPr marL="274320" lvl="1" indent="0" algn="just">
              <a:buNone/>
            </a:pPr>
            <a:r>
              <a:rPr lang="en-US" sz="1500" dirty="0">
                <a:solidFill>
                  <a:srgbClr val="6E6E6E"/>
                </a:solidFill>
              </a:rPr>
              <a:t> </a:t>
            </a:r>
            <a:r>
              <a:rPr lang="en-US" sz="1500" dirty="0" smtClean="0">
                <a:solidFill>
                  <a:srgbClr val="6E6E6E"/>
                </a:solidFill>
              </a:rPr>
              <a:t>  algorithm to compute DFT. </a:t>
            </a:r>
            <a:r>
              <a:rPr lang="en-US" sz="1500" dirty="0">
                <a:solidFill>
                  <a:srgbClr val="6E6E6E"/>
                </a:solidFill>
              </a:rPr>
              <a:t>C</a:t>
            </a:r>
            <a:r>
              <a:rPr lang="en-US" sz="1500" dirty="0" smtClean="0">
                <a:solidFill>
                  <a:srgbClr val="6E6E6E"/>
                </a:solidFill>
              </a:rPr>
              <a:t>omputational </a:t>
            </a:r>
          </a:p>
          <a:p>
            <a:pPr marL="274320" lvl="1" indent="0" algn="just">
              <a:buNone/>
            </a:pPr>
            <a:r>
              <a:rPr lang="en-US" sz="1500" dirty="0">
                <a:solidFill>
                  <a:srgbClr val="6E6E6E"/>
                </a:solidFill>
              </a:rPr>
              <a:t> </a:t>
            </a:r>
            <a:r>
              <a:rPr lang="en-US" sz="1500" dirty="0" smtClean="0">
                <a:solidFill>
                  <a:srgbClr val="6E6E6E"/>
                </a:solidFill>
              </a:rPr>
              <a:t>  complexity </a:t>
            </a:r>
            <a:r>
              <a:rPr lang="en-US" sz="1500" dirty="0">
                <a:solidFill>
                  <a:srgbClr val="6E6E6E"/>
                </a:solidFill>
              </a:rPr>
              <a:t>of DFT is O(N</a:t>
            </a:r>
            <a:r>
              <a:rPr lang="en-US" sz="1500" baseline="30000" dirty="0">
                <a:solidFill>
                  <a:srgbClr val="6E6E6E"/>
                </a:solidFill>
              </a:rPr>
              <a:t>2</a:t>
            </a:r>
            <a:r>
              <a:rPr lang="en-US" sz="1500" dirty="0">
                <a:solidFill>
                  <a:srgbClr val="6E6E6E"/>
                </a:solidFill>
              </a:rPr>
              <a:t>) while FFT has a </a:t>
            </a:r>
            <a:endParaRPr lang="en-US" sz="1500" dirty="0" smtClean="0">
              <a:solidFill>
                <a:srgbClr val="6E6E6E"/>
              </a:solidFill>
            </a:endParaRPr>
          </a:p>
          <a:p>
            <a:pPr marL="274320" lvl="1" indent="0" algn="just">
              <a:buNone/>
            </a:pPr>
            <a:r>
              <a:rPr lang="en-US" sz="1500" dirty="0">
                <a:solidFill>
                  <a:srgbClr val="6E6E6E"/>
                </a:solidFill>
              </a:rPr>
              <a:t> </a:t>
            </a:r>
            <a:r>
              <a:rPr lang="en-US" sz="1500" dirty="0" smtClean="0">
                <a:solidFill>
                  <a:srgbClr val="6E6E6E"/>
                </a:solidFill>
              </a:rPr>
              <a:t>  </a:t>
            </a:r>
            <a:r>
              <a:rPr lang="en-US" sz="1500" dirty="0" smtClean="0">
                <a:solidFill>
                  <a:srgbClr val="D2533C"/>
                </a:solidFill>
              </a:rPr>
              <a:t>complexity </a:t>
            </a:r>
            <a:r>
              <a:rPr lang="en-US" sz="1500" dirty="0">
                <a:solidFill>
                  <a:srgbClr val="D2533C"/>
                </a:solidFill>
              </a:rPr>
              <a:t>of O(Nlog</a:t>
            </a:r>
            <a:r>
              <a:rPr lang="en-US" sz="1500" baseline="-25000" dirty="0">
                <a:solidFill>
                  <a:srgbClr val="D2533C"/>
                </a:solidFill>
              </a:rPr>
              <a:t>2</a:t>
            </a:r>
            <a:r>
              <a:rPr lang="en-US" sz="1500" dirty="0">
                <a:solidFill>
                  <a:srgbClr val="D2533C"/>
                </a:solidFill>
              </a:rPr>
              <a:t>(N)</a:t>
            </a:r>
            <a:r>
              <a:rPr lang="en-US" sz="1500" dirty="0" smtClean="0">
                <a:solidFill>
                  <a:srgbClr val="D2533C"/>
                </a:solidFill>
              </a:rPr>
              <a:t>)</a:t>
            </a:r>
            <a:r>
              <a:rPr lang="en-US" sz="1500" dirty="0" smtClean="0">
                <a:solidFill>
                  <a:srgbClr val="6E6E6E"/>
                </a:solidFill>
              </a:rPr>
              <a:t>. </a:t>
            </a:r>
          </a:p>
          <a:p>
            <a:pPr marL="822960" lvl="3" indent="0" algn="just">
              <a:buNone/>
            </a:pPr>
            <a:endParaRPr lang="en-US" sz="1300" dirty="0" smtClean="0">
              <a:solidFill>
                <a:srgbClr val="6E6E6E"/>
              </a:solidFill>
            </a:endParaRPr>
          </a:p>
          <a:p>
            <a:pPr lvl="1" algn="just">
              <a:buFont typeface="Arial"/>
              <a:buChar char="•"/>
            </a:pPr>
            <a:r>
              <a:rPr lang="en-US" sz="1500" dirty="0" smtClean="0">
                <a:solidFill>
                  <a:srgbClr val="6E6E6E"/>
                </a:solidFill>
              </a:rPr>
              <a:t>The inverse transform can be computed using the </a:t>
            </a:r>
            <a:r>
              <a:rPr lang="en-US" sz="1500" dirty="0" smtClean="0">
                <a:solidFill>
                  <a:schemeClr val="tx2"/>
                </a:solidFill>
              </a:rPr>
              <a:t>Inverse</a:t>
            </a:r>
            <a:r>
              <a:rPr lang="en-US" sz="1500" dirty="0" smtClean="0">
                <a:solidFill>
                  <a:srgbClr val="6E6E6E"/>
                </a:solidFill>
              </a:rPr>
              <a:t> </a:t>
            </a:r>
            <a:r>
              <a:rPr lang="en-US" sz="1500" dirty="0" smtClean="0">
                <a:solidFill>
                  <a:schemeClr val="tx2"/>
                </a:solidFill>
              </a:rPr>
              <a:t>Fast </a:t>
            </a:r>
            <a:r>
              <a:rPr lang="en-US" sz="1500" dirty="0">
                <a:solidFill>
                  <a:schemeClr val="tx2"/>
                </a:solidFill>
              </a:rPr>
              <a:t>Fourier Transform </a:t>
            </a:r>
            <a:r>
              <a:rPr lang="en-US" sz="1500" dirty="0" smtClean="0">
                <a:solidFill>
                  <a:srgbClr val="6E6E6E"/>
                </a:solidFill>
              </a:rPr>
              <a:t>(IFFT).</a:t>
            </a:r>
            <a:endParaRPr lang="en-US" sz="1500" dirty="0">
              <a:solidFill>
                <a:srgbClr val="6E6E6E"/>
              </a:solidFill>
            </a:endParaRPr>
          </a:p>
          <a:p>
            <a:pPr lvl="1" algn="just"/>
            <a:endParaRPr lang="en-US" sz="1500" dirty="0" smtClean="0">
              <a:solidFill>
                <a:srgbClr val="6E6E6E"/>
              </a:solidFill>
            </a:endParaRPr>
          </a:p>
          <a:p>
            <a:pPr lvl="1" algn="just"/>
            <a:endParaRPr lang="en-US" sz="1500" dirty="0">
              <a:solidFill>
                <a:srgbClr val="6E6E6E"/>
              </a:solidFill>
            </a:endParaRPr>
          </a:p>
          <a:p>
            <a:pPr lvl="1" algn="just"/>
            <a:endParaRPr lang="en-US" sz="1500" dirty="0" smtClean="0">
              <a:solidFill>
                <a:srgbClr val="6E6E6E"/>
              </a:solidFill>
            </a:endParaRPr>
          </a:p>
          <a:p>
            <a:pPr marL="274320" lvl="1" indent="0">
              <a:buNone/>
            </a:pPr>
            <a:endParaRPr lang="en-US" sz="180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Image 5" descr="DFT_formula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251" y="2256956"/>
            <a:ext cx="3113616" cy="847839"/>
          </a:xfrm>
          <a:prstGeom prst="rect">
            <a:avLst/>
          </a:prstGeom>
        </p:spPr>
      </p:pic>
      <p:pic>
        <p:nvPicPr>
          <p:cNvPr id="7" name="Image 6" descr="conv_2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251" y="3860797"/>
            <a:ext cx="1917700" cy="508000"/>
          </a:xfrm>
          <a:prstGeom prst="rect">
            <a:avLst/>
          </a:prstGeom>
        </p:spPr>
      </p:pic>
      <p:pic>
        <p:nvPicPr>
          <p:cNvPr id="8" name="Image 7" descr="conv_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4167" y="3860797"/>
            <a:ext cx="1917700" cy="508000"/>
          </a:xfrm>
          <a:prstGeom prst="rect">
            <a:avLst/>
          </a:prstGeom>
        </p:spPr>
      </p:pic>
      <p:pic>
        <p:nvPicPr>
          <p:cNvPr id="10" name="Image 9" descr="FFT_block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254" y="4622798"/>
            <a:ext cx="1749477" cy="1278464"/>
          </a:xfrm>
          <a:prstGeom prst="rect">
            <a:avLst/>
          </a:prstGeom>
        </p:spPr>
      </p:pic>
      <p:pic>
        <p:nvPicPr>
          <p:cNvPr id="11" name="Image 10" descr="IFFT_block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7322" y="4622798"/>
            <a:ext cx="1749477" cy="127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1872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23900"/>
            <a:ext cx="8229600" cy="299414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E3E3E"/>
                </a:solidFill>
              </a:rPr>
              <a:t>Filter:</a:t>
            </a:r>
            <a:endParaRPr lang="en-US" sz="1600" dirty="0" smtClean="0">
              <a:solidFill>
                <a:srgbClr val="3E3E3E"/>
              </a:solidFill>
            </a:endParaRPr>
          </a:p>
          <a:p>
            <a:pPr lvl="1" algn="just"/>
            <a:r>
              <a:rPr lang="en-US" sz="1500" dirty="0">
                <a:solidFill>
                  <a:srgbClr val="6E6E6E"/>
                </a:solidFill>
              </a:rPr>
              <a:t>L</a:t>
            </a:r>
            <a:r>
              <a:rPr lang="en-US" sz="1500" dirty="0" smtClean="0">
                <a:solidFill>
                  <a:srgbClr val="6E6E6E"/>
                </a:solidFill>
              </a:rPr>
              <a:t>imit </a:t>
            </a:r>
            <a:r>
              <a:rPr lang="en-US" sz="1500" dirty="0">
                <a:solidFill>
                  <a:srgbClr val="6E6E6E"/>
                </a:solidFill>
              </a:rPr>
              <a:t>the transmitted signal into a defined part of the </a:t>
            </a:r>
            <a:r>
              <a:rPr lang="en-US" sz="1500" dirty="0" smtClean="0">
                <a:solidFill>
                  <a:srgbClr val="6E6E6E"/>
                </a:solidFill>
              </a:rPr>
              <a:t>channel to</a:t>
            </a:r>
          </a:p>
          <a:p>
            <a:pPr marL="274320" lvl="1" indent="0" algn="just">
              <a:buNone/>
            </a:pPr>
            <a:r>
              <a:rPr lang="en-US" sz="1500" dirty="0" smtClean="0">
                <a:solidFill>
                  <a:srgbClr val="6E6E6E"/>
                </a:solidFill>
              </a:rPr>
              <a:t>   prevent </a:t>
            </a:r>
            <a:r>
              <a:rPr lang="en-US" sz="1500" dirty="0">
                <a:solidFill>
                  <a:srgbClr val="6E6E6E"/>
                </a:solidFill>
              </a:rPr>
              <a:t>interferences with adjacent </a:t>
            </a:r>
            <a:r>
              <a:rPr lang="en-US" sz="1500" dirty="0" smtClean="0">
                <a:solidFill>
                  <a:srgbClr val="6E6E6E"/>
                </a:solidFill>
              </a:rPr>
              <a:t>channels: a filter respecting</a:t>
            </a:r>
          </a:p>
          <a:p>
            <a:pPr marL="274320" lvl="1" indent="0" algn="just">
              <a:buNone/>
            </a:pPr>
            <a:r>
              <a:rPr lang="en-US" sz="1500" dirty="0" smtClean="0">
                <a:solidFill>
                  <a:srgbClr val="6E6E6E"/>
                </a:solidFill>
              </a:rPr>
              <a:t>   </a:t>
            </a:r>
            <a:r>
              <a:rPr lang="en-US" sz="1500" dirty="0" err="1" smtClean="0">
                <a:solidFill>
                  <a:schemeClr val="tx2"/>
                </a:solidFill>
              </a:rPr>
              <a:t>Nyquist</a:t>
            </a:r>
            <a:r>
              <a:rPr lang="en-US" sz="1500" dirty="0" smtClean="0">
                <a:solidFill>
                  <a:schemeClr val="tx2"/>
                </a:solidFill>
              </a:rPr>
              <a:t> criteria </a:t>
            </a:r>
            <a:r>
              <a:rPr lang="en-US" sz="1500" dirty="0" smtClean="0">
                <a:solidFill>
                  <a:srgbClr val="6E6E6E"/>
                </a:solidFill>
              </a:rPr>
              <a:t>avoids ISI.</a:t>
            </a:r>
          </a:p>
          <a:p>
            <a:pPr lvl="1" algn="just"/>
            <a:r>
              <a:rPr lang="en-US" sz="1500" dirty="0" smtClean="0">
                <a:solidFill>
                  <a:srgbClr val="6E6E6E"/>
                </a:solidFill>
              </a:rPr>
              <a:t>FIR </a:t>
            </a:r>
            <a:r>
              <a:rPr lang="en-US" sz="1500" dirty="0">
                <a:solidFill>
                  <a:srgbClr val="6E6E6E"/>
                </a:solidFill>
              </a:rPr>
              <a:t>filters </a:t>
            </a:r>
            <a:r>
              <a:rPr lang="en-US" sz="1500" dirty="0" smtClean="0">
                <a:solidFill>
                  <a:srgbClr val="6E6E6E"/>
                </a:solidFill>
              </a:rPr>
              <a:t>posses a </a:t>
            </a:r>
            <a:r>
              <a:rPr lang="en-US" sz="1500" dirty="0">
                <a:solidFill>
                  <a:srgbClr val="6E6E6E"/>
                </a:solidFill>
              </a:rPr>
              <a:t>linear phase</a:t>
            </a:r>
            <a:r>
              <a:rPr lang="en-US" sz="1500" dirty="0" smtClean="0">
                <a:solidFill>
                  <a:srgbClr val="6E6E6E"/>
                </a:solidFill>
              </a:rPr>
              <a:t>, a </a:t>
            </a:r>
            <a:r>
              <a:rPr lang="en-US" sz="1500" dirty="0">
                <a:solidFill>
                  <a:srgbClr val="6E6E6E"/>
                </a:solidFill>
              </a:rPr>
              <a:t>same error </a:t>
            </a:r>
            <a:r>
              <a:rPr lang="en-US" sz="1500" dirty="0" smtClean="0">
                <a:solidFill>
                  <a:srgbClr val="6E6E6E"/>
                </a:solidFill>
              </a:rPr>
              <a:t>every cycle </a:t>
            </a:r>
          </a:p>
          <a:p>
            <a:pPr marL="274320" lvl="1" indent="0" algn="just">
              <a:buNone/>
            </a:pPr>
            <a:r>
              <a:rPr lang="en-US" sz="1500" dirty="0" smtClean="0">
                <a:solidFill>
                  <a:srgbClr val="6E6E6E"/>
                </a:solidFill>
              </a:rPr>
              <a:t>   (no feedback) and inherent </a:t>
            </a:r>
            <a:r>
              <a:rPr lang="en-US" sz="1500" dirty="0">
                <a:solidFill>
                  <a:srgbClr val="6E6E6E"/>
                </a:solidFill>
              </a:rPr>
              <a:t>stability. </a:t>
            </a:r>
            <a:endParaRPr lang="en-US" sz="1500" dirty="0" smtClean="0">
              <a:solidFill>
                <a:srgbClr val="6E6E6E"/>
              </a:solidFill>
            </a:endParaRPr>
          </a:p>
          <a:p>
            <a:pPr lvl="1" algn="just"/>
            <a:r>
              <a:rPr lang="en-US" sz="1500" dirty="0" smtClean="0">
                <a:solidFill>
                  <a:schemeClr val="tx2"/>
                </a:solidFill>
              </a:rPr>
              <a:t>Matched filters </a:t>
            </a:r>
            <a:r>
              <a:rPr lang="en-US" sz="1500" dirty="0" smtClean="0">
                <a:solidFill>
                  <a:srgbClr val="6E6E6E"/>
                </a:solidFill>
              </a:rPr>
              <a:t>optimize the SNR (if only stochastic noise) by convolving the input with an expected template of this input.</a:t>
            </a:r>
          </a:p>
          <a:p>
            <a:pPr lvl="1" algn="just"/>
            <a:r>
              <a:rPr lang="en-US" sz="1500" dirty="0" smtClean="0">
                <a:solidFill>
                  <a:srgbClr val="6E6E6E"/>
                </a:solidFill>
              </a:rPr>
              <a:t>A filter having all those properties is the </a:t>
            </a:r>
            <a:r>
              <a:rPr lang="en-US" sz="1500" dirty="0" smtClean="0">
                <a:solidFill>
                  <a:srgbClr val="D2533C"/>
                </a:solidFill>
              </a:rPr>
              <a:t>SRRC filter </a:t>
            </a:r>
            <a:r>
              <a:rPr lang="en-US" sz="1500" dirty="0" smtClean="0">
                <a:solidFill>
                  <a:srgbClr val="6E6E6E"/>
                </a:solidFill>
              </a:rPr>
              <a:t>and constitute a</a:t>
            </a:r>
            <a:r>
              <a:rPr lang="en-US" sz="1500" dirty="0" smtClean="0">
                <a:solidFill>
                  <a:srgbClr val="D2533C"/>
                </a:solidFill>
              </a:rPr>
              <a:t> good compromise between spectral efficiency and low ISI</a:t>
            </a:r>
            <a:r>
              <a:rPr lang="en-US" sz="1500" dirty="0" smtClean="0">
                <a:solidFill>
                  <a:srgbClr val="6E6E6E"/>
                </a:solidFill>
              </a:rPr>
              <a:t>.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 smtClean="0">
              <a:solidFill>
                <a:srgbClr val="6E6E6E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9" name="Image 38" descr="Filter_block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26" y="1126070"/>
            <a:ext cx="2286000" cy="1270000"/>
          </a:xfrm>
          <a:prstGeom prst="rect">
            <a:avLst/>
          </a:prstGeom>
        </p:spPr>
      </p:pic>
      <p:grpSp>
        <p:nvGrpSpPr>
          <p:cNvPr id="44" name="Grouper 43"/>
          <p:cNvGrpSpPr/>
          <p:nvPr/>
        </p:nvGrpSpPr>
        <p:grpSpPr>
          <a:xfrm>
            <a:off x="711202" y="3718040"/>
            <a:ext cx="3780418" cy="2765826"/>
            <a:chOff x="355602" y="3718040"/>
            <a:chExt cx="3780418" cy="2765826"/>
          </a:xfrm>
        </p:grpSpPr>
        <p:pic>
          <p:nvPicPr>
            <p:cNvPr id="2" name="Image 1" descr="FIR_filter.pdf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133" y="5190066"/>
              <a:ext cx="2641600" cy="1066800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530785" y="3718040"/>
              <a:ext cx="154858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E3E3E"/>
                  </a:solidFill>
                </a:rPr>
                <a:t>Time Domain</a:t>
              </a:r>
              <a:endParaRPr lang="nl-BE" dirty="0"/>
            </a:p>
          </p:txBody>
        </p:sp>
        <p:sp>
          <p:nvSpPr>
            <p:cNvPr id="38" name="Rectangle à coins arrondis 37"/>
            <p:cNvSpPr/>
            <p:nvPr/>
          </p:nvSpPr>
          <p:spPr>
            <a:xfrm>
              <a:off x="457200" y="3718040"/>
              <a:ext cx="3678820" cy="2765826"/>
            </a:xfrm>
            <a:prstGeom prst="roundRect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Image 39" descr="filtering_formula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0826" y="4137554"/>
              <a:ext cx="1867402" cy="404283"/>
            </a:xfrm>
            <a:prstGeom prst="rect">
              <a:avLst/>
            </a:prstGeom>
          </p:spPr>
        </p:pic>
        <p:sp>
          <p:nvSpPr>
            <p:cNvPr id="42" name="Espace réservé du contenu 2"/>
            <p:cNvSpPr txBox="1">
              <a:spLocks/>
            </p:cNvSpPr>
            <p:nvPr/>
          </p:nvSpPr>
          <p:spPr>
            <a:xfrm>
              <a:off x="355602" y="4567986"/>
              <a:ext cx="3678820" cy="3742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3716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just"/>
              <a:r>
                <a:rPr lang="en-US" sz="1500" dirty="0" smtClean="0">
                  <a:solidFill>
                    <a:srgbClr val="D2533C"/>
                  </a:solidFill>
                </a:rPr>
                <a:t>Convolution</a:t>
              </a:r>
              <a:r>
                <a:rPr lang="en-US" sz="1500" dirty="0" smtClean="0">
                  <a:solidFill>
                    <a:srgbClr val="6E6E6E"/>
                  </a:solidFill>
                </a:rPr>
                <a:t>: difficultly parallelizable</a:t>
              </a:r>
            </a:p>
            <a:p>
              <a:pPr lvl="1"/>
              <a:endParaRPr lang="en-US" sz="1800" dirty="0" smtClean="0"/>
            </a:p>
            <a:p>
              <a:pPr lvl="1"/>
              <a:endParaRPr lang="en-US" sz="1800" dirty="0" smtClean="0">
                <a:solidFill>
                  <a:srgbClr val="6E6E6E"/>
                </a:solidFill>
              </a:endParaRPr>
            </a:p>
          </p:txBody>
        </p:sp>
      </p:grpSp>
      <p:grpSp>
        <p:nvGrpSpPr>
          <p:cNvPr id="45" name="Grouper 44"/>
          <p:cNvGrpSpPr/>
          <p:nvPr/>
        </p:nvGrpSpPr>
        <p:grpSpPr>
          <a:xfrm>
            <a:off x="4659971" y="3718040"/>
            <a:ext cx="3731412" cy="2765826"/>
            <a:chOff x="4957181" y="3718040"/>
            <a:chExt cx="3731412" cy="2765826"/>
          </a:xfrm>
        </p:grpSpPr>
        <p:sp>
          <p:nvSpPr>
            <p:cNvPr id="7" name="Rectangle à coins arrondis 6"/>
            <p:cNvSpPr/>
            <p:nvPr/>
          </p:nvSpPr>
          <p:spPr>
            <a:xfrm>
              <a:off x="5009773" y="3718040"/>
              <a:ext cx="3678820" cy="2765826"/>
            </a:xfrm>
            <a:prstGeom prst="roundRect">
              <a:avLst/>
            </a:prstGeom>
            <a:noFill/>
            <a:ln w="1905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40479" y="3728321"/>
              <a:ext cx="2134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3E3E3E"/>
                  </a:solidFill>
                </a:rPr>
                <a:t>Frequency Domain</a:t>
              </a:r>
              <a:endParaRPr lang="nl-BE" dirty="0"/>
            </a:p>
          </p:txBody>
        </p:sp>
        <p:grpSp>
          <p:nvGrpSpPr>
            <p:cNvPr id="10" name="Grouper 9"/>
            <p:cNvGrpSpPr/>
            <p:nvPr/>
          </p:nvGrpSpPr>
          <p:grpSpPr>
            <a:xfrm>
              <a:off x="5977587" y="4942262"/>
              <a:ext cx="1761128" cy="1314604"/>
              <a:chOff x="4770849" y="2703350"/>
              <a:chExt cx="1761128" cy="1314604"/>
            </a:xfrm>
          </p:grpSpPr>
          <p:sp>
            <p:nvSpPr>
              <p:cNvPr id="11" name="ZoneTexte 10"/>
              <p:cNvSpPr txBox="1"/>
              <p:nvPr/>
            </p:nvSpPr>
            <p:spPr>
              <a:xfrm>
                <a:off x="6193423" y="3771733"/>
                <a:ext cx="3385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000" dirty="0" smtClean="0">
                    <a:solidFill>
                      <a:srgbClr val="000000"/>
                    </a:solidFill>
                  </a:rPr>
                  <a:t>Y</a:t>
                </a:r>
                <a:r>
                  <a:rPr lang="nl-BE" sz="1000" baseline="-25000" dirty="0" smtClean="0">
                    <a:solidFill>
                      <a:srgbClr val="000000"/>
                    </a:solidFill>
                  </a:rPr>
                  <a:t>N</a:t>
                </a:r>
                <a:endParaRPr lang="nl-BE" sz="800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Ellipse 11"/>
              <p:cNvSpPr/>
              <p:nvPr/>
            </p:nvSpPr>
            <p:spPr>
              <a:xfrm flipV="1">
                <a:off x="5443775" y="3385211"/>
                <a:ext cx="216014" cy="208196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Connecteur droit 12"/>
              <p:cNvCxnSpPr>
                <a:endCxn id="12" idx="6"/>
              </p:cNvCxnSpPr>
              <p:nvPr/>
            </p:nvCxnSpPr>
            <p:spPr>
              <a:xfrm flipH="1">
                <a:off x="5659789" y="3489309"/>
                <a:ext cx="601311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onnecteur droit 13"/>
              <p:cNvCxnSpPr>
                <a:stCxn id="12" idx="2"/>
              </p:cNvCxnSpPr>
              <p:nvPr/>
            </p:nvCxnSpPr>
            <p:spPr>
              <a:xfrm flipH="1">
                <a:off x="5024789" y="3489309"/>
                <a:ext cx="418986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Ellipse 14"/>
              <p:cNvSpPr/>
              <p:nvPr/>
            </p:nvSpPr>
            <p:spPr>
              <a:xfrm flipV="1">
                <a:off x="5227761" y="3171809"/>
                <a:ext cx="216014" cy="208196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6" name="Connecteur droit 15"/>
              <p:cNvCxnSpPr>
                <a:endCxn id="15" idx="6"/>
              </p:cNvCxnSpPr>
              <p:nvPr/>
            </p:nvCxnSpPr>
            <p:spPr>
              <a:xfrm flipH="1">
                <a:off x="5443775" y="3275907"/>
                <a:ext cx="817325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eur droit 16"/>
              <p:cNvCxnSpPr>
                <a:stCxn id="15" idx="2"/>
              </p:cNvCxnSpPr>
              <p:nvPr/>
            </p:nvCxnSpPr>
            <p:spPr>
              <a:xfrm flipH="1">
                <a:off x="5024789" y="3275907"/>
                <a:ext cx="202972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Ellipse 17"/>
              <p:cNvSpPr/>
              <p:nvPr/>
            </p:nvSpPr>
            <p:spPr>
              <a:xfrm flipV="1">
                <a:off x="5824889" y="3809758"/>
                <a:ext cx="216014" cy="208196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9" name="Connecteur droit 18"/>
              <p:cNvCxnSpPr>
                <a:endCxn id="18" idx="6"/>
              </p:cNvCxnSpPr>
              <p:nvPr/>
            </p:nvCxnSpPr>
            <p:spPr>
              <a:xfrm flipH="1">
                <a:off x="6040903" y="3913856"/>
                <a:ext cx="220197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/>
              <p:cNvCxnSpPr>
                <a:endCxn id="18" idx="2"/>
              </p:cNvCxnSpPr>
              <p:nvPr/>
            </p:nvCxnSpPr>
            <p:spPr>
              <a:xfrm>
                <a:off x="5024789" y="3913856"/>
                <a:ext cx="800100" cy="0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eur droit 20"/>
              <p:cNvCxnSpPr/>
              <p:nvPr/>
            </p:nvCxnSpPr>
            <p:spPr>
              <a:xfrm flipH="1" flipV="1">
                <a:off x="5659789" y="3618114"/>
                <a:ext cx="165100" cy="191644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/>
              <p:cNvCxnSpPr/>
              <p:nvPr/>
            </p:nvCxnSpPr>
            <p:spPr>
              <a:xfrm flipV="1">
                <a:off x="5227759" y="3593407"/>
                <a:ext cx="2" cy="242686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eur droit 22"/>
              <p:cNvCxnSpPr>
                <a:stCxn id="15" idx="4"/>
              </p:cNvCxnSpPr>
              <p:nvPr/>
            </p:nvCxnSpPr>
            <p:spPr>
              <a:xfrm flipV="1">
                <a:off x="5335768" y="2951167"/>
                <a:ext cx="0" cy="220642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eur droit 23"/>
              <p:cNvCxnSpPr>
                <a:stCxn id="12" idx="4"/>
              </p:cNvCxnSpPr>
              <p:nvPr/>
            </p:nvCxnSpPr>
            <p:spPr>
              <a:xfrm flipV="1">
                <a:off x="5551782" y="2951167"/>
                <a:ext cx="0" cy="434044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/>
              <p:cNvCxnSpPr>
                <a:stCxn id="18" idx="4"/>
              </p:cNvCxnSpPr>
              <p:nvPr/>
            </p:nvCxnSpPr>
            <p:spPr>
              <a:xfrm flipV="1">
                <a:off x="5932896" y="2951167"/>
                <a:ext cx="0" cy="858591"/>
              </a:xfrm>
              <a:prstGeom prst="line">
                <a:avLst/>
              </a:prstGeom>
              <a:ln w="12700" cmpd="sng">
                <a:solidFill>
                  <a:srgbClr val="00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ZoneTexte 25"/>
              <p:cNvSpPr txBox="1"/>
              <p:nvPr/>
            </p:nvSpPr>
            <p:spPr>
              <a:xfrm>
                <a:off x="6193423" y="3347186"/>
                <a:ext cx="3385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000" dirty="0" smtClean="0">
                    <a:solidFill>
                      <a:srgbClr val="000000"/>
                    </a:solidFill>
                  </a:rPr>
                  <a:t>Y</a:t>
                </a:r>
                <a:r>
                  <a:rPr lang="nl-BE" sz="1000" baseline="-25000" dirty="0" smtClean="0">
                    <a:solidFill>
                      <a:srgbClr val="000000"/>
                    </a:solidFill>
                  </a:rPr>
                  <a:t>N</a:t>
                </a:r>
                <a:endParaRPr lang="nl-BE" sz="800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ZoneTexte 26"/>
              <p:cNvSpPr txBox="1"/>
              <p:nvPr/>
            </p:nvSpPr>
            <p:spPr>
              <a:xfrm>
                <a:off x="6193423" y="3112069"/>
                <a:ext cx="3385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000" dirty="0" smtClean="0">
                    <a:solidFill>
                      <a:srgbClr val="000000"/>
                    </a:solidFill>
                  </a:rPr>
                  <a:t>Y</a:t>
                </a:r>
                <a:r>
                  <a:rPr lang="nl-BE" sz="1000" baseline="-25000" dirty="0" smtClean="0">
                    <a:solidFill>
                      <a:srgbClr val="000000"/>
                    </a:solidFill>
                  </a:rPr>
                  <a:t>N</a:t>
                </a:r>
                <a:endParaRPr lang="nl-BE" sz="800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ZoneTexte 27"/>
              <p:cNvSpPr txBox="1"/>
              <p:nvPr/>
            </p:nvSpPr>
            <p:spPr>
              <a:xfrm>
                <a:off x="5763619" y="2703350"/>
                <a:ext cx="33901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000" dirty="0">
                    <a:solidFill>
                      <a:srgbClr val="000000"/>
                    </a:solidFill>
                  </a:rPr>
                  <a:t>H</a:t>
                </a:r>
                <a:r>
                  <a:rPr lang="nl-BE" sz="1000" baseline="-25000" dirty="0" smtClean="0">
                    <a:solidFill>
                      <a:srgbClr val="000000"/>
                    </a:solidFill>
                  </a:rPr>
                  <a:t>N</a:t>
                </a:r>
                <a:endParaRPr lang="nl-BE" sz="800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ZoneTexte 28"/>
              <p:cNvSpPr txBox="1"/>
              <p:nvPr/>
            </p:nvSpPr>
            <p:spPr>
              <a:xfrm>
                <a:off x="5382505" y="2703350"/>
                <a:ext cx="32482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000" dirty="0">
                    <a:solidFill>
                      <a:srgbClr val="000000"/>
                    </a:solidFill>
                  </a:rPr>
                  <a:t>H</a:t>
                </a:r>
                <a:r>
                  <a:rPr lang="nl-BE" sz="1000" baseline="-25000" dirty="0" smtClean="0">
                    <a:solidFill>
                      <a:srgbClr val="000000"/>
                    </a:solidFill>
                  </a:rPr>
                  <a:t>1</a:t>
                </a:r>
                <a:endParaRPr lang="nl-BE" sz="800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ZoneTexte 29"/>
              <p:cNvSpPr txBox="1"/>
              <p:nvPr/>
            </p:nvSpPr>
            <p:spPr>
              <a:xfrm>
                <a:off x="5166491" y="2703350"/>
                <a:ext cx="3257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000" dirty="0">
                    <a:solidFill>
                      <a:srgbClr val="000000"/>
                    </a:solidFill>
                  </a:rPr>
                  <a:t>H</a:t>
                </a:r>
                <a:r>
                  <a:rPr lang="nl-BE" sz="1000" baseline="-25000" dirty="0" smtClean="0">
                    <a:solidFill>
                      <a:srgbClr val="000000"/>
                    </a:solidFill>
                  </a:rPr>
                  <a:t>0</a:t>
                </a:r>
                <a:endParaRPr lang="nl-BE" sz="800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ZoneTexte 30"/>
              <p:cNvSpPr txBox="1"/>
              <p:nvPr/>
            </p:nvSpPr>
            <p:spPr>
              <a:xfrm>
                <a:off x="4777199" y="3112069"/>
                <a:ext cx="32573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000" dirty="0" smtClean="0">
                    <a:solidFill>
                      <a:srgbClr val="000000"/>
                    </a:solidFill>
                  </a:rPr>
                  <a:t>X</a:t>
                </a:r>
                <a:r>
                  <a:rPr lang="nl-BE" sz="1000" baseline="-25000" dirty="0">
                    <a:solidFill>
                      <a:srgbClr val="000000"/>
                    </a:solidFill>
                  </a:rPr>
                  <a:t>0</a:t>
                </a:r>
                <a:endParaRPr lang="nl-BE" sz="800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ZoneTexte 31"/>
              <p:cNvSpPr txBox="1"/>
              <p:nvPr/>
            </p:nvSpPr>
            <p:spPr>
              <a:xfrm>
                <a:off x="4770849" y="3347186"/>
                <a:ext cx="3177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000" dirty="0" smtClean="0">
                    <a:solidFill>
                      <a:srgbClr val="000000"/>
                    </a:solidFill>
                  </a:rPr>
                  <a:t>X</a:t>
                </a:r>
                <a:r>
                  <a:rPr lang="nl-BE" sz="1000" baseline="-25000" dirty="0">
                    <a:solidFill>
                      <a:srgbClr val="000000"/>
                    </a:solidFill>
                  </a:rPr>
                  <a:t>1</a:t>
                </a:r>
                <a:endParaRPr lang="nl-BE" sz="800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ZoneTexte 32"/>
              <p:cNvSpPr txBox="1"/>
              <p:nvPr/>
            </p:nvSpPr>
            <p:spPr>
              <a:xfrm>
                <a:off x="4770849" y="3771733"/>
                <a:ext cx="33855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1000" dirty="0">
                    <a:solidFill>
                      <a:srgbClr val="000000"/>
                    </a:solidFill>
                  </a:rPr>
                  <a:t>X</a:t>
                </a:r>
                <a:r>
                  <a:rPr lang="nl-BE" sz="1000" baseline="-25000" dirty="0" smtClean="0">
                    <a:solidFill>
                      <a:srgbClr val="000000"/>
                    </a:solidFill>
                  </a:rPr>
                  <a:t>N</a:t>
                </a:r>
                <a:endParaRPr lang="nl-BE" sz="800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ZoneTexte 33"/>
              <p:cNvSpPr txBox="1"/>
              <p:nvPr/>
            </p:nvSpPr>
            <p:spPr>
              <a:xfrm>
                <a:off x="5188983" y="3055944"/>
                <a:ext cx="298713" cy="297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2000" baseline="-25000" dirty="0" smtClean="0">
                    <a:solidFill>
                      <a:srgbClr val="000000"/>
                    </a:solidFill>
                  </a:rPr>
                  <a:t>X</a:t>
                </a:r>
                <a:endParaRPr lang="nl-BE" sz="2000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5406658" y="3272817"/>
                <a:ext cx="298713" cy="297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2000" baseline="-25000" dirty="0" smtClean="0">
                    <a:solidFill>
                      <a:srgbClr val="000000"/>
                    </a:solidFill>
                  </a:rPr>
                  <a:t>X</a:t>
                </a:r>
                <a:endParaRPr lang="nl-BE" sz="2000" baseline="-250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ZoneTexte 35"/>
              <p:cNvSpPr txBox="1"/>
              <p:nvPr/>
            </p:nvSpPr>
            <p:spPr>
              <a:xfrm>
                <a:off x="5783539" y="3695037"/>
                <a:ext cx="298713" cy="2975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2000" baseline="-25000" dirty="0" smtClean="0">
                    <a:solidFill>
                      <a:srgbClr val="000000"/>
                    </a:solidFill>
                  </a:rPr>
                  <a:t>X</a:t>
                </a:r>
                <a:endParaRPr lang="nl-BE" sz="2000" baseline="-25000" dirty="0">
                  <a:solidFill>
                    <a:srgbClr val="000000"/>
                  </a:solidFill>
                </a:endParaRPr>
              </a:p>
            </p:txBody>
          </p:sp>
        </p:grpSp>
        <p:pic>
          <p:nvPicPr>
            <p:cNvPr id="41" name="Image 40" descr="fourier_filtering_formula.pdf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0892" y="4137554"/>
              <a:ext cx="1867402" cy="404283"/>
            </a:xfrm>
            <a:prstGeom prst="rect">
              <a:avLst/>
            </a:prstGeom>
          </p:spPr>
        </p:pic>
        <p:sp>
          <p:nvSpPr>
            <p:cNvPr id="43" name="Espace réservé du contenu 2"/>
            <p:cNvSpPr txBox="1">
              <a:spLocks/>
            </p:cNvSpPr>
            <p:nvPr/>
          </p:nvSpPr>
          <p:spPr>
            <a:xfrm>
              <a:off x="4957181" y="4567986"/>
              <a:ext cx="3678820" cy="37427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828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85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3152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90000"/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0584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88720" indent="-13716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SzPct val="100000"/>
                <a:buFont typeface="Arial" pitchFamily="34" charset="0"/>
                <a:buChar char="•"/>
                <a:defRPr sz="14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7160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55448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73736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1920240" indent="-182880" algn="l" defTabSz="914400" rtl="0" eaLnBrk="1" latinLnBrk="0" hangingPunct="1">
                <a:spcBef>
                  <a:spcPct val="20000"/>
                </a:spcBef>
                <a:buClr>
                  <a:schemeClr val="accent1"/>
                </a:buClr>
                <a:buFont typeface="Arial" pitchFamily="34" charset="0"/>
                <a:buChar char="•"/>
                <a:defRPr sz="1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1" algn="just"/>
              <a:r>
                <a:rPr lang="en-US" sz="1500" dirty="0" smtClean="0">
                  <a:solidFill>
                    <a:srgbClr val="D2533C"/>
                  </a:solidFill>
                </a:rPr>
                <a:t>Multiplication</a:t>
              </a:r>
              <a:r>
                <a:rPr lang="en-US" sz="1500" dirty="0" smtClean="0">
                  <a:solidFill>
                    <a:srgbClr val="6E6E6E"/>
                  </a:solidFill>
                </a:rPr>
                <a:t>: easily parallelizable</a:t>
              </a:r>
            </a:p>
            <a:p>
              <a:pPr lvl="1"/>
              <a:endParaRPr lang="en-US" sz="1800" dirty="0" smtClean="0"/>
            </a:p>
            <a:p>
              <a:pPr lvl="1"/>
              <a:endParaRPr lang="en-US" sz="1800" dirty="0" smtClean="0">
                <a:solidFill>
                  <a:srgbClr val="6E6E6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848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 59" descr="fourier_system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970" y="4161070"/>
            <a:ext cx="7335676" cy="2315929"/>
          </a:xfrm>
          <a:prstGeom prst="rect">
            <a:avLst/>
          </a:prstGeom>
        </p:spPr>
      </p:pic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23900"/>
            <a:ext cx="8229600" cy="57531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3E3E3E"/>
                </a:solidFill>
              </a:rPr>
              <a:t>Modulator:</a:t>
            </a:r>
          </a:p>
          <a:p>
            <a:pPr lvl="1" algn="just"/>
            <a:r>
              <a:rPr lang="en-US" sz="1500" dirty="0" smtClean="0">
                <a:solidFill>
                  <a:schemeClr val="tx2"/>
                </a:solidFill>
              </a:rPr>
              <a:t>Local Oscillator </a:t>
            </a:r>
            <a:r>
              <a:rPr lang="en-US" sz="1500" dirty="0" smtClean="0">
                <a:solidFill>
                  <a:srgbClr val="6E6E6E"/>
                </a:solidFill>
              </a:rPr>
              <a:t>(LO) generate the carrier sinusoidal waves at a fixed frequency f</a:t>
            </a:r>
            <a:r>
              <a:rPr lang="en-US" sz="1500" baseline="-25000" dirty="0" smtClean="0">
                <a:solidFill>
                  <a:srgbClr val="6E6E6E"/>
                </a:solidFill>
              </a:rPr>
              <a:t>0</a:t>
            </a:r>
            <a:r>
              <a:rPr lang="en-US" sz="1500" dirty="0" smtClean="0">
                <a:solidFill>
                  <a:srgbClr val="6E6E6E"/>
                </a:solidFill>
              </a:rPr>
              <a:t>. I component is multiplied by </a:t>
            </a:r>
            <a:r>
              <a:rPr lang="en-US" sz="1500" dirty="0" err="1" smtClean="0">
                <a:solidFill>
                  <a:srgbClr val="D2533C"/>
                </a:solidFill>
              </a:rPr>
              <a:t>cos</a:t>
            </a:r>
            <a:r>
              <a:rPr lang="en-US" sz="1500" dirty="0" smtClean="0">
                <a:solidFill>
                  <a:srgbClr val="D2533C"/>
                </a:solidFill>
              </a:rPr>
              <a:t> </a:t>
            </a:r>
            <a:r>
              <a:rPr lang="en-US" sz="1500" dirty="0" smtClean="0">
                <a:solidFill>
                  <a:srgbClr val="6E6E6E"/>
                </a:solidFill>
              </a:rPr>
              <a:t>and Q component by </a:t>
            </a:r>
            <a:r>
              <a:rPr lang="en-US" sz="1500" dirty="0" smtClean="0">
                <a:solidFill>
                  <a:srgbClr val="D2533C"/>
                </a:solidFill>
              </a:rPr>
              <a:t>sin</a:t>
            </a:r>
            <a:r>
              <a:rPr lang="en-US" sz="1500" dirty="0" smtClean="0">
                <a:solidFill>
                  <a:srgbClr val="6E6E6E"/>
                </a:solidFill>
              </a:rPr>
              <a:t> (or </a:t>
            </a:r>
            <a:r>
              <a:rPr lang="en-US" sz="1500" dirty="0" err="1" smtClean="0">
                <a:solidFill>
                  <a:srgbClr val="6E6E6E"/>
                </a:solidFill>
              </a:rPr>
              <a:t>cos</a:t>
            </a:r>
            <a:r>
              <a:rPr lang="en-US" sz="1500" dirty="0" smtClean="0">
                <a:solidFill>
                  <a:srgbClr val="6E6E6E"/>
                </a:solidFill>
              </a:rPr>
              <a:t> shifted by 90°).</a:t>
            </a:r>
          </a:p>
          <a:p>
            <a:pPr lvl="1" algn="just"/>
            <a:r>
              <a:rPr lang="en-US" sz="1500" dirty="0" smtClean="0">
                <a:solidFill>
                  <a:srgbClr val="6E6E6E"/>
                </a:solidFill>
              </a:rPr>
              <a:t>Then, we </a:t>
            </a:r>
            <a:r>
              <a:rPr lang="en-US" sz="1500" dirty="0" smtClean="0">
                <a:solidFill>
                  <a:srgbClr val="D2533C"/>
                </a:solidFill>
              </a:rPr>
              <a:t>subtract</a:t>
            </a:r>
            <a:r>
              <a:rPr lang="en-US" sz="1500" dirty="0" smtClean="0">
                <a:solidFill>
                  <a:srgbClr val="6E6E6E"/>
                </a:solidFill>
              </a:rPr>
              <a:t> those two products and the transmitter outputs the result.</a:t>
            </a:r>
          </a:p>
          <a:p>
            <a:pPr lvl="1" algn="just"/>
            <a:endParaRPr lang="en-US" sz="1500" dirty="0">
              <a:solidFill>
                <a:srgbClr val="6E6E6E"/>
              </a:solidFill>
            </a:endParaRPr>
          </a:p>
          <a:p>
            <a:pPr lvl="1" algn="just"/>
            <a:endParaRPr lang="en-US" sz="1500" dirty="0" smtClean="0">
              <a:solidFill>
                <a:srgbClr val="6E6E6E"/>
              </a:solidFill>
            </a:endParaRPr>
          </a:p>
          <a:p>
            <a:pPr lvl="1" algn="just"/>
            <a:endParaRPr lang="en-US" sz="1500" dirty="0">
              <a:solidFill>
                <a:srgbClr val="6E6E6E"/>
              </a:solidFill>
            </a:endParaRPr>
          </a:p>
          <a:p>
            <a:pPr lvl="1" algn="just"/>
            <a:endParaRPr lang="en-US" sz="1500" dirty="0" smtClean="0">
              <a:solidFill>
                <a:srgbClr val="6E6E6E"/>
              </a:solidFill>
            </a:endParaRPr>
          </a:p>
          <a:p>
            <a:pPr lvl="1" algn="just"/>
            <a:endParaRPr lang="en-US" sz="1500" dirty="0">
              <a:solidFill>
                <a:srgbClr val="6E6E6E"/>
              </a:solidFill>
            </a:endParaRPr>
          </a:p>
          <a:p>
            <a:pPr marL="274320" lvl="1" indent="0" algn="just">
              <a:buNone/>
            </a:pPr>
            <a:endParaRPr lang="en-US" sz="1500" dirty="0" smtClean="0">
              <a:solidFill>
                <a:srgbClr val="6E6E6E"/>
              </a:solidFill>
            </a:endParaRPr>
          </a:p>
          <a:p>
            <a:pPr marL="274320" lvl="1" indent="0" algn="just">
              <a:buNone/>
            </a:pPr>
            <a:endParaRPr lang="en-US" sz="1500" dirty="0" smtClean="0">
              <a:solidFill>
                <a:srgbClr val="6E6E6E"/>
              </a:solidFill>
            </a:endParaRPr>
          </a:p>
          <a:p>
            <a:pPr algn="just"/>
            <a:r>
              <a:rPr lang="en-US" dirty="0" smtClean="0">
                <a:solidFill>
                  <a:srgbClr val="3E3E3E"/>
                </a:solidFill>
              </a:rPr>
              <a:t>Summary:</a:t>
            </a:r>
            <a:endParaRPr lang="en-US" sz="2800" dirty="0" smtClean="0">
              <a:solidFill>
                <a:srgbClr val="6E6E6E"/>
              </a:solidFill>
            </a:endParaRPr>
          </a:p>
          <a:p>
            <a:pPr lvl="1"/>
            <a:endParaRPr lang="en-US" sz="1800" dirty="0" smtClean="0">
              <a:solidFill>
                <a:srgbClr val="6E6E6E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2" name="Grouper 1"/>
          <p:cNvGrpSpPr/>
          <p:nvPr/>
        </p:nvGrpSpPr>
        <p:grpSpPr>
          <a:xfrm>
            <a:off x="4709579" y="2235577"/>
            <a:ext cx="1637740" cy="1399360"/>
            <a:chOff x="2987980" y="1455737"/>
            <a:chExt cx="1637740" cy="1399360"/>
          </a:xfrm>
        </p:grpSpPr>
        <p:sp>
          <p:nvSpPr>
            <p:cNvPr id="5" name="ZoneTexte 4"/>
            <p:cNvSpPr txBox="1"/>
            <p:nvPr/>
          </p:nvSpPr>
          <p:spPr>
            <a:xfrm>
              <a:off x="3118560" y="1995559"/>
              <a:ext cx="3642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900" dirty="0" smtClean="0">
                  <a:solidFill>
                    <a:srgbClr val="000000"/>
                  </a:solidFill>
                </a:rPr>
                <a:t>cos</a:t>
              </a:r>
              <a:endParaRPr lang="nl-BE" sz="9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3245742" y="2315060"/>
              <a:ext cx="272014" cy="211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900" dirty="0" smtClean="0">
                  <a:solidFill>
                    <a:srgbClr val="000000"/>
                  </a:solidFill>
                </a:rPr>
                <a:t>sin</a:t>
              </a:r>
              <a:endParaRPr lang="nl-BE" sz="900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7" name="Connecteur droit 6"/>
            <p:cNvCxnSpPr>
              <a:endCxn id="16" idx="0"/>
            </p:cNvCxnSpPr>
            <p:nvPr/>
          </p:nvCxnSpPr>
          <p:spPr>
            <a:xfrm>
              <a:off x="3181725" y="2176741"/>
              <a:ext cx="277" cy="212933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ZoneTexte 7"/>
            <p:cNvSpPr txBox="1"/>
            <p:nvPr/>
          </p:nvSpPr>
          <p:spPr>
            <a:xfrm>
              <a:off x="4022937" y="1936936"/>
              <a:ext cx="194132" cy="183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700" dirty="0" smtClean="0">
                  <a:solidFill>
                    <a:srgbClr val="000000"/>
                  </a:solidFill>
                </a:rPr>
                <a:t>+</a:t>
              </a:r>
              <a:endParaRPr lang="nl-BE" sz="105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041288" y="2191953"/>
              <a:ext cx="175684" cy="1833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700" dirty="0" smtClean="0">
                  <a:solidFill>
                    <a:srgbClr val="000000"/>
                  </a:solidFill>
                </a:rPr>
                <a:t>-</a:t>
              </a:r>
              <a:endParaRPr lang="nl-BE" sz="105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10" name="Ellipse 9"/>
            <p:cNvSpPr/>
            <p:nvPr/>
          </p:nvSpPr>
          <p:spPr>
            <a:xfrm>
              <a:off x="3534857" y="1766544"/>
              <a:ext cx="193675" cy="19726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Ellipse 10"/>
            <p:cNvSpPr/>
            <p:nvPr/>
          </p:nvSpPr>
          <p:spPr>
            <a:xfrm>
              <a:off x="3994525" y="2078109"/>
              <a:ext cx="193675" cy="19726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3534857" y="2389674"/>
              <a:ext cx="193675" cy="197265"/>
            </a:xfrm>
            <a:prstGeom prst="ellipse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Connecteur en angle 12"/>
            <p:cNvCxnSpPr>
              <a:stCxn id="10" idx="6"/>
              <a:endCxn id="11" idx="0"/>
            </p:cNvCxnSpPr>
            <p:nvPr/>
          </p:nvCxnSpPr>
          <p:spPr>
            <a:xfrm>
              <a:off x="3728532" y="1865177"/>
              <a:ext cx="362831" cy="212932"/>
            </a:xfrm>
            <a:prstGeom prst="bentConnector2">
              <a:avLst/>
            </a:prstGeom>
            <a:ln w="127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en angle 13"/>
            <p:cNvCxnSpPr>
              <a:stCxn id="12" idx="6"/>
              <a:endCxn id="11" idx="4"/>
            </p:cNvCxnSpPr>
            <p:nvPr/>
          </p:nvCxnSpPr>
          <p:spPr>
            <a:xfrm flipV="1">
              <a:off x="3728532" y="2275374"/>
              <a:ext cx="362831" cy="212933"/>
            </a:xfrm>
            <a:prstGeom prst="bentConnector2">
              <a:avLst/>
            </a:prstGeom>
            <a:ln w="127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410324" y="2078109"/>
              <a:ext cx="200303" cy="19726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081850" y="2389674"/>
              <a:ext cx="200303" cy="197265"/>
            </a:xfrm>
            <a:prstGeom prst="rect">
              <a:avLst/>
            </a:prstGeom>
            <a:noFill/>
            <a:ln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Connecteur droit 16"/>
            <p:cNvCxnSpPr>
              <a:stCxn id="12" idx="2"/>
              <a:endCxn id="16" idx="3"/>
            </p:cNvCxnSpPr>
            <p:nvPr/>
          </p:nvCxnSpPr>
          <p:spPr>
            <a:xfrm flipH="1">
              <a:off x="3282153" y="2488307"/>
              <a:ext cx="252704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en angle 17"/>
            <p:cNvCxnSpPr>
              <a:stCxn id="10" idx="2"/>
              <a:endCxn id="15" idx="1"/>
            </p:cNvCxnSpPr>
            <p:nvPr/>
          </p:nvCxnSpPr>
          <p:spPr>
            <a:xfrm rot="10800000" flipV="1">
              <a:off x="3410325" y="1865176"/>
              <a:ext cx="124533" cy="311565"/>
            </a:xfrm>
            <a:prstGeom prst="bentConnector3">
              <a:avLst>
                <a:gd name="adj1" fmla="val 283566"/>
              </a:avLst>
            </a:prstGeom>
            <a:ln w="127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en angle 18"/>
            <p:cNvCxnSpPr>
              <a:endCxn id="10" idx="0"/>
            </p:cNvCxnSpPr>
            <p:nvPr/>
          </p:nvCxnSpPr>
          <p:spPr>
            <a:xfrm>
              <a:off x="3238875" y="1590203"/>
              <a:ext cx="392820" cy="176341"/>
            </a:xfrm>
            <a:prstGeom prst="bentConnector2">
              <a:avLst/>
            </a:prstGeom>
            <a:ln w="127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en angle 19"/>
            <p:cNvCxnSpPr/>
            <p:nvPr/>
          </p:nvCxnSpPr>
          <p:spPr>
            <a:xfrm flipV="1">
              <a:off x="3238875" y="2586939"/>
              <a:ext cx="392820" cy="176341"/>
            </a:xfrm>
            <a:prstGeom prst="bentConnector2">
              <a:avLst/>
            </a:prstGeom>
            <a:ln w="12700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/>
            <p:cNvSpPr txBox="1"/>
            <p:nvPr/>
          </p:nvSpPr>
          <p:spPr>
            <a:xfrm>
              <a:off x="3345266" y="2061325"/>
              <a:ext cx="33862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900" dirty="0" smtClean="0">
                  <a:solidFill>
                    <a:srgbClr val="000000"/>
                  </a:solidFill>
                </a:rPr>
                <a:t>LO</a:t>
              </a:r>
              <a:endParaRPr lang="nl-BE" sz="9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2" name="ZoneTexte 21"/>
            <p:cNvSpPr txBox="1"/>
            <p:nvPr/>
          </p:nvSpPr>
          <p:spPr>
            <a:xfrm>
              <a:off x="3010793" y="2374383"/>
              <a:ext cx="36420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900" dirty="0" smtClean="0">
                  <a:solidFill>
                    <a:srgbClr val="000000"/>
                  </a:solidFill>
                </a:rPr>
                <a:t>90°</a:t>
              </a:r>
              <a:endParaRPr lang="nl-BE" sz="9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3500871" y="2372891"/>
              <a:ext cx="2616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900" dirty="0" smtClean="0">
                  <a:solidFill>
                    <a:srgbClr val="000000"/>
                  </a:solidFill>
                </a:rPr>
                <a:t>X</a:t>
              </a:r>
              <a:endParaRPr lang="nl-BE" sz="9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4" name="ZoneTexte 23"/>
            <p:cNvSpPr txBox="1"/>
            <p:nvPr/>
          </p:nvSpPr>
          <p:spPr>
            <a:xfrm>
              <a:off x="3500871" y="1749760"/>
              <a:ext cx="2616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900" dirty="0" smtClean="0">
                  <a:solidFill>
                    <a:srgbClr val="000000"/>
                  </a:solidFill>
                </a:rPr>
                <a:t>X</a:t>
              </a:r>
              <a:endParaRPr lang="nl-BE" sz="9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5" name="ZoneTexte 24"/>
            <p:cNvSpPr txBox="1"/>
            <p:nvPr/>
          </p:nvSpPr>
          <p:spPr>
            <a:xfrm>
              <a:off x="3949782" y="2016502"/>
              <a:ext cx="2895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 smtClean="0">
                  <a:solidFill>
                    <a:srgbClr val="000000"/>
                  </a:solidFill>
                </a:rPr>
                <a:t>+</a:t>
              </a:r>
              <a:endParaRPr lang="nl-BE" sz="1400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26" name="Connecteur droit 25"/>
            <p:cNvCxnSpPr/>
            <p:nvPr/>
          </p:nvCxnSpPr>
          <p:spPr>
            <a:xfrm flipH="1">
              <a:off x="4188200" y="2176741"/>
              <a:ext cx="149225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2987980" y="1455737"/>
              <a:ext cx="33220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900" dirty="0" smtClean="0">
                  <a:solidFill>
                    <a:srgbClr val="000000"/>
                  </a:solidFill>
                </a:rPr>
                <a:t>Re</a:t>
              </a:r>
              <a:endParaRPr lang="nl-BE" sz="9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2999834" y="2624265"/>
              <a:ext cx="31290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900" dirty="0" smtClean="0">
                  <a:solidFill>
                    <a:srgbClr val="000000"/>
                  </a:solidFill>
                </a:rPr>
                <a:t>Im</a:t>
              </a:r>
              <a:endParaRPr lang="nl-BE" sz="9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4280610" y="2045499"/>
              <a:ext cx="34511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900" dirty="0" smtClean="0">
                  <a:solidFill>
                    <a:srgbClr val="000000"/>
                  </a:solidFill>
                </a:rPr>
                <a:t>out</a:t>
              </a:r>
              <a:endParaRPr lang="nl-BE" sz="900" baseline="-25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58" name="Grouper 57"/>
          <p:cNvGrpSpPr/>
          <p:nvPr/>
        </p:nvGrpSpPr>
        <p:grpSpPr>
          <a:xfrm>
            <a:off x="6783051" y="2237944"/>
            <a:ext cx="1903749" cy="1342802"/>
            <a:chOff x="460234" y="1477119"/>
            <a:chExt cx="1903749" cy="1342802"/>
          </a:xfrm>
        </p:grpSpPr>
        <p:cxnSp>
          <p:nvCxnSpPr>
            <p:cNvPr id="30" name="Connecteur droit 29"/>
            <p:cNvCxnSpPr/>
            <p:nvPr/>
          </p:nvCxnSpPr>
          <p:spPr>
            <a:xfrm flipH="1">
              <a:off x="460234" y="1759874"/>
              <a:ext cx="447154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/>
            <p:cNvCxnSpPr/>
            <p:nvPr/>
          </p:nvCxnSpPr>
          <p:spPr>
            <a:xfrm flipH="1">
              <a:off x="460234" y="2545840"/>
              <a:ext cx="447154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er 31"/>
            <p:cNvGrpSpPr/>
            <p:nvPr/>
          </p:nvGrpSpPr>
          <p:grpSpPr>
            <a:xfrm>
              <a:off x="904276" y="1477119"/>
              <a:ext cx="1012553" cy="1342802"/>
              <a:chOff x="4859014" y="990045"/>
              <a:chExt cx="1236610" cy="1465164"/>
            </a:xfrm>
          </p:grpSpPr>
          <p:grpSp>
            <p:nvGrpSpPr>
              <p:cNvPr id="33" name="Grouper 32"/>
              <p:cNvGrpSpPr/>
              <p:nvPr/>
            </p:nvGrpSpPr>
            <p:grpSpPr>
              <a:xfrm>
                <a:off x="5146675" y="1350178"/>
                <a:ext cx="711200" cy="1050410"/>
                <a:chOff x="5076825" y="1924432"/>
                <a:chExt cx="711200" cy="1050410"/>
              </a:xfrm>
            </p:grpSpPr>
            <p:sp>
              <p:nvSpPr>
                <p:cNvPr id="36" name="Ellipse 35"/>
                <p:cNvSpPr/>
                <p:nvPr/>
              </p:nvSpPr>
              <p:spPr>
                <a:xfrm>
                  <a:off x="5524831" y="2405692"/>
                  <a:ext cx="152400" cy="14922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37" name="ZoneTexte 36"/>
                <p:cNvSpPr txBox="1"/>
                <p:nvPr/>
              </p:nvSpPr>
              <p:spPr>
                <a:xfrm>
                  <a:off x="5448587" y="2335961"/>
                  <a:ext cx="263301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BE" sz="1050" dirty="0" smtClean="0">
                      <a:solidFill>
                        <a:srgbClr val="000000"/>
                      </a:solidFill>
                    </a:rPr>
                    <a:t>+</a:t>
                  </a:r>
                  <a:endParaRPr lang="nl-BE" sz="1050" baseline="-25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38" name="Ellipse 37"/>
                <p:cNvSpPr/>
                <p:nvPr/>
              </p:nvSpPr>
              <p:spPr>
                <a:xfrm>
                  <a:off x="5269749" y="2547615"/>
                  <a:ext cx="152400" cy="14922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39" name="Ellipse 38"/>
                <p:cNvSpPr/>
                <p:nvPr/>
              </p:nvSpPr>
              <p:spPr>
                <a:xfrm>
                  <a:off x="5269749" y="2257026"/>
                  <a:ext cx="152400" cy="149228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solidFill>
                    <a:srgbClr val="00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40" name="ZoneTexte 39"/>
                <p:cNvSpPr txBox="1"/>
                <p:nvPr/>
              </p:nvSpPr>
              <p:spPr>
                <a:xfrm>
                  <a:off x="5195985" y="2469269"/>
                  <a:ext cx="25199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BE" sz="1050" dirty="0" smtClean="0">
                      <a:solidFill>
                        <a:srgbClr val="000000"/>
                      </a:solidFill>
                    </a:rPr>
                    <a:t>x</a:t>
                  </a:r>
                  <a:endParaRPr lang="nl-BE" sz="1050" baseline="-250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41" name="Connecteur en angle 40"/>
                <p:cNvCxnSpPr>
                  <a:stCxn id="39" idx="6"/>
                  <a:endCxn id="36" idx="0"/>
                </p:cNvCxnSpPr>
                <p:nvPr/>
              </p:nvCxnSpPr>
              <p:spPr>
                <a:xfrm>
                  <a:off x="5422149" y="2331640"/>
                  <a:ext cx="178882" cy="74052"/>
                </a:xfrm>
                <a:prstGeom prst="bentConnector2">
                  <a:avLst/>
                </a:prstGeom>
                <a:ln w="1270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Connecteur en angle 41"/>
                <p:cNvCxnSpPr>
                  <a:stCxn id="38" idx="6"/>
                  <a:endCxn id="36" idx="4"/>
                </p:cNvCxnSpPr>
                <p:nvPr/>
              </p:nvCxnSpPr>
              <p:spPr>
                <a:xfrm flipV="1">
                  <a:off x="5422149" y="2554920"/>
                  <a:ext cx="178882" cy="67309"/>
                </a:xfrm>
                <a:prstGeom prst="bentConnector2">
                  <a:avLst/>
                </a:prstGeom>
                <a:ln w="1270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Connecteur droit 42"/>
                <p:cNvCxnSpPr>
                  <a:stCxn id="39" idx="0"/>
                </p:cNvCxnSpPr>
                <p:nvPr/>
              </p:nvCxnSpPr>
              <p:spPr>
                <a:xfrm flipH="1" flipV="1">
                  <a:off x="5343945" y="2155264"/>
                  <a:ext cx="2004" cy="101762"/>
                </a:xfrm>
                <a:prstGeom prst="line">
                  <a:avLst/>
                </a:prstGeom>
                <a:ln w="1270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43"/>
                <p:cNvCxnSpPr>
                  <a:endCxn id="38" idx="4"/>
                </p:cNvCxnSpPr>
                <p:nvPr/>
              </p:nvCxnSpPr>
              <p:spPr>
                <a:xfrm flipV="1">
                  <a:off x="5345949" y="2696843"/>
                  <a:ext cx="0" cy="98982"/>
                </a:xfrm>
                <a:prstGeom prst="line">
                  <a:avLst/>
                </a:prstGeom>
                <a:ln w="1270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cteur droit 44"/>
                <p:cNvCxnSpPr/>
                <p:nvPr/>
              </p:nvCxnSpPr>
              <p:spPr>
                <a:xfrm flipH="1" flipV="1">
                  <a:off x="5343945" y="2118587"/>
                  <a:ext cx="2004" cy="138439"/>
                </a:xfrm>
                <a:prstGeom prst="line">
                  <a:avLst/>
                </a:prstGeom>
                <a:ln w="1270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" name="ZoneTexte 45"/>
                <p:cNvSpPr txBox="1"/>
                <p:nvPr/>
              </p:nvSpPr>
              <p:spPr>
                <a:xfrm>
                  <a:off x="5146821" y="2744010"/>
                  <a:ext cx="33220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BE" sz="900" dirty="0" smtClean="0">
                      <a:solidFill>
                        <a:srgbClr val="000000"/>
                      </a:solidFill>
                    </a:rPr>
                    <a:t>sin</a:t>
                  </a:r>
                  <a:endParaRPr lang="nl-BE" sz="900" baseline="-25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7" name="ZoneTexte 46"/>
                <p:cNvSpPr txBox="1"/>
                <p:nvPr/>
              </p:nvSpPr>
              <p:spPr>
                <a:xfrm>
                  <a:off x="5138544" y="1924432"/>
                  <a:ext cx="36427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BE" sz="900" dirty="0" smtClean="0">
                      <a:solidFill>
                        <a:srgbClr val="000000"/>
                      </a:solidFill>
                    </a:rPr>
                    <a:t>cos</a:t>
                  </a:r>
                  <a:endParaRPr lang="nl-BE" sz="900" baseline="-250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48" name="Connecteur droit 47"/>
                <p:cNvCxnSpPr>
                  <a:endCxn id="39" idx="2"/>
                </p:cNvCxnSpPr>
                <p:nvPr/>
              </p:nvCxnSpPr>
              <p:spPr>
                <a:xfrm flipV="1">
                  <a:off x="5076825" y="2331640"/>
                  <a:ext cx="192924" cy="2391"/>
                </a:xfrm>
                <a:prstGeom prst="line">
                  <a:avLst/>
                </a:prstGeom>
                <a:ln w="1270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/>
                <p:cNvCxnSpPr/>
                <p:nvPr/>
              </p:nvCxnSpPr>
              <p:spPr>
                <a:xfrm flipV="1">
                  <a:off x="5076825" y="2621033"/>
                  <a:ext cx="192924" cy="2391"/>
                </a:xfrm>
                <a:prstGeom prst="line">
                  <a:avLst/>
                </a:prstGeom>
                <a:ln w="1270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ZoneTexte 49"/>
                <p:cNvSpPr txBox="1"/>
                <p:nvPr/>
              </p:nvSpPr>
              <p:spPr>
                <a:xfrm>
                  <a:off x="5197277" y="2172640"/>
                  <a:ext cx="251992" cy="253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BE" sz="1050" dirty="0" smtClean="0">
                      <a:solidFill>
                        <a:srgbClr val="000000"/>
                      </a:solidFill>
                    </a:rPr>
                    <a:t>x</a:t>
                  </a:r>
                  <a:endParaRPr lang="nl-BE" sz="1050" baseline="-25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1" name="ZoneTexte 50"/>
                <p:cNvSpPr txBox="1"/>
                <p:nvPr/>
              </p:nvSpPr>
              <p:spPr>
                <a:xfrm>
                  <a:off x="5526936" y="2273635"/>
                  <a:ext cx="23708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BE" sz="700" dirty="0" smtClean="0">
                      <a:solidFill>
                        <a:srgbClr val="000000"/>
                      </a:solidFill>
                    </a:rPr>
                    <a:t>+</a:t>
                  </a:r>
                  <a:endParaRPr lang="nl-BE" sz="1050" baseline="-25000" dirty="0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52" name="ZoneTexte 51"/>
                <p:cNvSpPr txBox="1"/>
                <p:nvPr/>
              </p:nvSpPr>
              <p:spPr>
                <a:xfrm>
                  <a:off x="5540731" y="2466949"/>
                  <a:ext cx="214559" cy="2000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nl-BE" sz="700" dirty="0" smtClean="0">
                      <a:solidFill>
                        <a:srgbClr val="000000"/>
                      </a:solidFill>
                    </a:rPr>
                    <a:t>-</a:t>
                  </a:r>
                  <a:endParaRPr lang="nl-BE" sz="1050" baseline="-25000" dirty="0">
                    <a:solidFill>
                      <a:srgbClr val="000000"/>
                    </a:solidFill>
                  </a:endParaRPr>
                </a:p>
              </p:txBody>
            </p:sp>
            <p:cxnSp>
              <p:nvCxnSpPr>
                <p:cNvPr id="53" name="Connecteur droit 52"/>
                <p:cNvCxnSpPr/>
                <p:nvPr/>
              </p:nvCxnSpPr>
              <p:spPr>
                <a:xfrm flipV="1">
                  <a:off x="5677231" y="2484027"/>
                  <a:ext cx="110794" cy="1"/>
                </a:xfrm>
                <a:prstGeom prst="line">
                  <a:avLst/>
                </a:prstGeom>
                <a:ln w="12700" cmpd="sng">
                  <a:solidFill>
                    <a:srgbClr val="000000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Rectangle 33"/>
              <p:cNvSpPr/>
              <p:nvPr/>
            </p:nvSpPr>
            <p:spPr>
              <a:xfrm>
                <a:off x="4859014" y="991534"/>
                <a:ext cx="1236610" cy="1463675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5" name="ZoneTexte 34"/>
              <p:cNvSpPr txBox="1"/>
              <p:nvPr/>
            </p:nvSpPr>
            <p:spPr>
              <a:xfrm>
                <a:off x="4919509" y="990045"/>
                <a:ext cx="992579" cy="307777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r>
                  <a:rPr lang="nl-BE" sz="1400" dirty="0" smtClean="0">
                    <a:solidFill>
                      <a:srgbClr val="000000"/>
                    </a:solidFill>
                  </a:rPr>
                  <a:t>Modulator</a:t>
                </a:r>
                <a:endParaRPr lang="nl-BE" sz="1400" dirty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4" name="ZoneTexte 53"/>
            <p:cNvSpPr txBox="1"/>
            <p:nvPr/>
          </p:nvSpPr>
          <p:spPr>
            <a:xfrm>
              <a:off x="508764" y="1477801"/>
              <a:ext cx="339129" cy="28207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nl-BE" sz="1400" dirty="0" smtClean="0">
                  <a:solidFill>
                    <a:srgbClr val="000000"/>
                  </a:solidFill>
                </a:rPr>
                <a:t>Re</a:t>
              </a:r>
              <a:endParaRPr lang="nl-BE" sz="1400" dirty="0">
                <a:solidFill>
                  <a:srgbClr val="000000"/>
                </a:solidFill>
              </a:endParaRPr>
            </a:p>
          </p:txBody>
        </p:sp>
        <p:sp>
          <p:nvSpPr>
            <p:cNvPr id="55" name="ZoneTexte 54"/>
            <p:cNvSpPr txBox="1"/>
            <p:nvPr/>
          </p:nvSpPr>
          <p:spPr>
            <a:xfrm>
              <a:off x="515306" y="2263767"/>
              <a:ext cx="314508" cy="28207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nl-BE" sz="1400" dirty="0" smtClean="0">
                  <a:solidFill>
                    <a:srgbClr val="000000"/>
                  </a:solidFill>
                </a:rPr>
                <a:t>Im</a:t>
              </a:r>
              <a:endParaRPr lang="nl-BE" sz="1400" dirty="0">
                <a:solidFill>
                  <a:srgbClr val="000000"/>
                </a:solidFill>
              </a:endParaRPr>
            </a:p>
          </p:txBody>
        </p:sp>
        <p:cxnSp>
          <p:nvCxnSpPr>
            <p:cNvPr id="56" name="Connecteur droit 55"/>
            <p:cNvCxnSpPr/>
            <p:nvPr/>
          </p:nvCxnSpPr>
          <p:spPr>
            <a:xfrm flipH="1">
              <a:off x="1916829" y="2145611"/>
              <a:ext cx="447154" cy="0"/>
            </a:xfrm>
            <a:prstGeom prst="line">
              <a:avLst/>
            </a:prstGeom>
            <a:ln w="12700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ZoneTexte 56"/>
            <p:cNvSpPr txBox="1"/>
            <p:nvPr/>
          </p:nvSpPr>
          <p:spPr>
            <a:xfrm>
              <a:off x="1958425" y="1864233"/>
              <a:ext cx="361216" cy="282073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nl-BE" sz="1400" dirty="0" smtClean="0">
                  <a:solidFill>
                    <a:srgbClr val="000000"/>
                  </a:solidFill>
                </a:rPr>
                <a:t>out</a:t>
              </a:r>
              <a:endParaRPr lang="nl-BE" sz="14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59" name="Image 58" descr="modulator_formula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06" y="2614265"/>
            <a:ext cx="3603469" cy="68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223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single_system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333" y="3576902"/>
            <a:ext cx="7289800" cy="296782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 &amp; Methodology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17800"/>
          </a:xfrm>
        </p:spPr>
        <p:txBody>
          <a:bodyPr/>
          <a:lstStyle/>
          <a:p>
            <a:pPr algn="just"/>
            <a:r>
              <a:rPr lang="en-US" dirty="0" smtClean="0"/>
              <a:t>Strategy: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nl-BE" sz="1500" dirty="0" smtClean="0">
                <a:solidFill>
                  <a:srgbClr val="6E6E6E"/>
                </a:solidFill>
              </a:rPr>
              <a:t>Build a </a:t>
            </a:r>
            <a:r>
              <a:rPr lang="nl-BE" sz="1500" dirty="0" smtClean="0">
                <a:solidFill>
                  <a:srgbClr val="D2533C"/>
                </a:solidFill>
              </a:rPr>
              <a:t>single channel </a:t>
            </a:r>
            <a:r>
              <a:rPr lang="nl-BE" sz="1500" dirty="0" smtClean="0">
                <a:solidFill>
                  <a:srgbClr val="6E6E6E"/>
                </a:solidFill>
              </a:rPr>
              <a:t>(without parrallelization) mixed-domain modulator.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nl-BE" sz="1500" dirty="0" smtClean="0">
                <a:solidFill>
                  <a:srgbClr val="6E6E6E"/>
                </a:solidFill>
              </a:rPr>
              <a:t>Compare the output of each block with a MATLAB </a:t>
            </a:r>
            <a:r>
              <a:rPr lang="nl-BE" sz="1500" dirty="0" smtClean="0">
                <a:solidFill>
                  <a:schemeClr val="tx2"/>
                </a:solidFill>
              </a:rPr>
              <a:t>simulation</a:t>
            </a:r>
            <a:r>
              <a:rPr lang="nl-BE" sz="1500" dirty="0" smtClean="0">
                <a:solidFill>
                  <a:srgbClr val="6E6E6E"/>
                </a:solidFill>
              </a:rPr>
              <a:t> (considered as perfect).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nl-BE" sz="1500" dirty="0" smtClean="0">
                <a:solidFill>
                  <a:srgbClr val="D2533C"/>
                </a:solidFill>
              </a:rPr>
              <a:t>Optimize</a:t>
            </a:r>
            <a:r>
              <a:rPr lang="nl-BE" sz="1500" dirty="0" smtClean="0">
                <a:solidFill>
                  <a:srgbClr val="6E6E6E"/>
                </a:solidFill>
              </a:rPr>
              <a:t> this single channel tranmitter to reach high frequencies and low area usage.</a:t>
            </a:r>
          </a:p>
          <a:p>
            <a:pPr marL="617220" lvl="1" indent="-342900" algn="just">
              <a:buFont typeface="+mj-lt"/>
              <a:buAutoNum type="arabicPeriod"/>
            </a:pPr>
            <a:r>
              <a:rPr lang="nl-BE" sz="1500" dirty="0" smtClean="0">
                <a:solidFill>
                  <a:srgbClr val="D2533C"/>
                </a:solidFill>
              </a:rPr>
              <a:t>Parrallelize</a:t>
            </a:r>
            <a:r>
              <a:rPr lang="nl-BE" sz="1500" dirty="0" smtClean="0">
                <a:solidFill>
                  <a:srgbClr val="6E6E6E"/>
                </a:solidFill>
              </a:rPr>
              <a:t> the transmitter.</a:t>
            </a:r>
          </a:p>
          <a:p>
            <a:pPr marL="548640" lvl="2" indent="0" algn="just">
              <a:buNone/>
            </a:pPr>
            <a:endParaRPr lang="nl-BE" sz="1500" dirty="0" smtClean="0">
              <a:solidFill>
                <a:srgbClr val="6E6E6E"/>
              </a:solidFill>
            </a:endParaRPr>
          </a:p>
          <a:p>
            <a:pPr algn="just">
              <a:buFont typeface="Arial"/>
              <a:buChar char="•"/>
            </a:pPr>
            <a:r>
              <a:rPr lang="nl-BE" dirty="0">
                <a:solidFill>
                  <a:srgbClr val="3E3E3E"/>
                </a:solidFill>
              </a:rPr>
              <a:t>S</a:t>
            </a:r>
            <a:r>
              <a:rPr lang="nl-BE" dirty="0" smtClean="0">
                <a:solidFill>
                  <a:srgbClr val="3E3E3E"/>
                </a:solidFill>
              </a:rPr>
              <a:t>imple transmitter:</a:t>
            </a:r>
          </a:p>
          <a:p>
            <a:pPr marL="274320" lvl="1" indent="0" algn="just">
              <a:buNone/>
            </a:pPr>
            <a:endParaRPr lang="nl-BE" dirty="0" smtClean="0"/>
          </a:p>
          <a:p>
            <a:pPr algn="just">
              <a:buFont typeface="Courier New"/>
              <a:buChar char="o"/>
            </a:pPr>
            <a:endParaRPr lang="nl-BE" sz="2300" dirty="0" smtClean="0">
              <a:solidFill>
                <a:srgbClr val="6E6E6E"/>
              </a:solidFill>
            </a:endParaRPr>
          </a:p>
          <a:p>
            <a:pPr lvl="3" algn="just">
              <a:buFont typeface="Courier New"/>
              <a:buChar char="o"/>
            </a:pPr>
            <a:endParaRPr lang="nl-BE" sz="1500" dirty="0">
              <a:solidFill>
                <a:srgbClr val="6E6E6E"/>
              </a:solidFill>
            </a:endParaRPr>
          </a:p>
          <a:p>
            <a:pPr lvl="3" algn="just"/>
            <a:endParaRPr lang="nl-BE" dirty="0" smtClean="0"/>
          </a:p>
          <a:p>
            <a:pPr lvl="3" algn="just"/>
            <a:endParaRPr lang="nl-BE" dirty="0" smtClean="0"/>
          </a:p>
          <a:p>
            <a:pPr lvl="3" algn="just"/>
            <a:endParaRPr lang="nl-BE" dirty="0"/>
          </a:p>
          <a:p>
            <a:pPr lvl="1"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61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&amp; Further Improvements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algn="just"/>
            <a:r>
              <a:rPr lang="en-US" dirty="0" smtClean="0">
                <a:solidFill>
                  <a:srgbClr val="3E3E3E"/>
                </a:solidFill>
              </a:rPr>
              <a:t>Topic:</a:t>
            </a:r>
          </a:p>
          <a:p>
            <a:pPr lvl="1" algn="just"/>
            <a:r>
              <a:rPr lang="en-US" sz="1500" dirty="0">
                <a:solidFill>
                  <a:srgbClr val="6E6E6E"/>
                </a:solidFill>
              </a:rPr>
              <a:t>Performance optimization of </a:t>
            </a:r>
            <a:r>
              <a:rPr lang="en-US" sz="1500" dirty="0">
                <a:solidFill>
                  <a:schemeClr val="tx2"/>
                </a:solidFill>
              </a:rPr>
              <a:t>QAM transmitter</a:t>
            </a:r>
            <a:r>
              <a:rPr lang="en-US" sz="1500" dirty="0">
                <a:solidFill>
                  <a:srgbClr val="6E6E6E"/>
                </a:solidFill>
              </a:rPr>
              <a:t>, exploiting the degree of </a:t>
            </a:r>
            <a:r>
              <a:rPr lang="en-US" sz="1500" dirty="0">
                <a:solidFill>
                  <a:srgbClr val="D2533C"/>
                </a:solidFill>
              </a:rPr>
              <a:t>parallelism</a:t>
            </a:r>
            <a:r>
              <a:rPr lang="en-US" sz="1500" dirty="0">
                <a:solidFill>
                  <a:srgbClr val="6E6E6E"/>
                </a:solidFill>
              </a:rPr>
              <a:t> of the FPGA platform and </a:t>
            </a:r>
            <a:r>
              <a:rPr lang="en-US" sz="1500" dirty="0">
                <a:solidFill>
                  <a:srgbClr val="D2533C"/>
                </a:solidFill>
              </a:rPr>
              <a:t>mixed domains </a:t>
            </a:r>
            <a:r>
              <a:rPr lang="en-US" sz="1500" dirty="0">
                <a:solidFill>
                  <a:srgbClr val="6E6E6E"/>
                </a:solidFill>
              </a:rPr>
              <a:t>(time and frequency) where beneficial. </a:t>
            </a:r>
            <a:endParaRPr lang="en-US" sz="1500" dirty="0" smtClean="0">
              <a:solidFill>
                <a:srgbClr val="6E6E6E"/>
              </a:solidFill>
            </a:endParaRPr>
          </a:p>
          <a:p>
            <a:pPr lvl="1" algn="just"/>
            <a:endParaRPr lang="en-US" sz="1500" dirty="0" smtClean="0"/>
          </a:p>
          <a:p>
            <a:pPr algn="just"/>
            <a:r>
              <a:rPr lang="en-US" dirty="0" smtClean="0"/>
              <a:t>Some Results: </a:t>
            </a:r>
            <a:endParaRPr lang="en-US" dirty="0" smtClean="0"/>
          </a:p>
          <a:p>
            <a:pPr lvl="1" algn="just"/>
            <a:endParaRPr lang="en-US" sz="1500" dirty="0" smtClean="0">
              <a:solidFill>
                <a:srgbClr val="6E6E6E"/>
              </a:solidFill>
            </a:endParaRPr>
          </a:p>
          <a:p>
            <a:pPr lvl="1" algn="just"/>
            <a:endParaRPr lang="en-US" sz="1500" dirty="0">
              <a:solidFill>
                <a:srgbClr val="6E6E6E"/>
              </a:solidFill>
            </a:endParaRPr>
          </a:p>
          <a:p>
            <a:pPr lvl="1" algn="just"/>
            <a:endParaRPr lang="en-US" sz="1500" dirty="0" smtClean="0">
              <a:solidFill>
                <a:srgbClr val="6E6E6E"/>
              </a:solidFill>
            </a:endParaRPr>
          </a:p>
          <a:p>
            <a:pPr lvl="1" algn="just"/>
            <a:endParaRPr lang="en-US" sz="1500" dirty="0">
              <a:solidFill>
                <a:srgbClr val="6E6E6E"/>
              </a:solidFill>
            </a:endParaRPr>
          </a:p>
          <a:p>
            <a:pPr lvl="1" algn="just"/>
            <a:endParaRPr lang="en-US" sz="1500" dirty="0" smtClean="0">
              <a:solidFill>
                <a:srgbClr val="6E6E6E"/>
              </a:solidFill>
            </a:endParaRPr>
          </a:p>
          <a:p>
            <a:pPr lvl="1" algn="just"/>
            <a:endParaRPr lang="en-US" sz="1500" dirty="0">
              <a:solidFill>
                <a:srgbClr val="6E6E6E"/>
              </a:solidFill>
            </a:endParaRPr>
          </a:p>
          <a:p>
            <a:pPr lvl="1" algn="just"/>
            <a:endParaRPr lang="en-US" sz="1500" dirty="0" smtClean="0">
              <a:solidFill>
                <a:srgbClr val="6E6E6E"/>
              </a:solidFill>
            </a:endParaRPr>
          </a:p>
          <a:p>
            <a:pPr lvl="1" algn="just"/>
            <a:endParaRPr lang="en-US" sz="1500" dirty="0">
              <a:solidFill>
                <a:srgbClr val="6E6E6E"/>
              </a:solidFill>
            </a:endParaRPr>
          </a:p>
          <a:p>
            <a:pPr algn="just"/>
            <a:r>
              <a:rPr lang="en-US" dirty="0" smtClean="0"/>
              <a:t>Further Improvements: </a:t>
            </a:r>
            <a:endParaRPr lang="en-US" sz="1500" dirty="0" smtClean="0">
              <a:solidFill>
                <a:srgbClr val="6E6E6E"/>
              </a:solidFill>
            </a:endParaRPr>
          </a:p>
          <a:p>
            <a:pPr marL="617220" lvl="1" indent="-342900" algn="just">
              <a:buFont typeface="+mj-lt"/>
              <a:buAutoNum type="arabicPeriod"/>
            </a:pPr>
            <a:r>
              <a:rPr lang="en-US" sz="1500" dirty="0" smtClean="0">
                <a:solidFill>
                  <a:srgbClr val="6E6E6E"/>
                </a:solidFill>
              </a:rPr>
              <a:t>Try implementation with </a:t>
            </a:r>
            <a:r>
              <a:rPr lang="en-US" sz="1500" dirty="0" smtClean="0">
                <a:solidFill>
                  <a:schemeClr val="tx2"/>
                </a:solidFill>
              </a:rPr>
              <a:t>DSP48E1</a:t>
            </a:r>
            <a:r>
              <a:rPr lang="en-US" sz="1500" dirty="0" smtClean="0">
                <a:solidFill>
                  <a:srgbClr val="6E6E6E"/>
                </a:solidFill>
              </a:rPr>
              <a:t> logic </a:t>
            </a:r>
            <a:r>
              <a:rPr lang="en-US" sz="1500" dirty="0">
                <a:solidFill>
                  <a:srgbClr val="6E6E6E"/>
                </a:solidFill>
              </a:rPr>
              <a:t>core.</a:t>
            </a:r>
            <a:endParaRPr lang="en-US" sz="1500" dirty="0" smtClean="0">
              <a:solidFill>
                <a:srgbClr val="6E6E6E"/>
              </a:solidFill>
            </a:endParaRPr>
          </a:p>
          <a:p>
            <a:pPr marL="617220" lvl="1" indent="-342900" algn="just">
              <a:buFont typeface="+mj-lt"/>
              <a:buAutoNum type="arabicPeriod"/>
            </a:pPr>
            <a:r>
              <a:rPr lang="en-US" sz="1500" dirty="0" smtClean="0">
                <a:solidFill>
                  <a:srgbClr val="6E6E6E"/>
                </a:solidFill>
              </a:rPr>
              <a:t>Optimize parallelization.</a:t>
            </a: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932658"/>
              </p:ext>
            </p:extLst>
          </p:nvPr>
        </p:nvGraphicFramePr>
        <p:xfrm>
          <a:off x="1236133" y="3327401"/>
          <a:ext cx="6096000" cy="1854200"/>
        </p:xfrm>
        <a:graphic>
          <a:graphicData uri="http://schemas.openxmlformats.org/drawingml/2006/table">
            <a:tbl>
              <a:tblPr lastRow="1" lastCol="1" bandRow="1">
                <a:tableStyleId>{10A1B5D5-9B99-4C35-A422-299274C87663}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Clock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62.5 MHz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Parallel inputs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16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DSP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57%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LUTs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49%</a:t>
                      </a:r>
                      <a:endParaRPr lang="nl-B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smtClean="0"/>
                        <a:t>Effective</a:t>
                      </a:r>
                      <a:r>
                        <a:rPr lang="nl-BE" baseline="0" dirty="0" smtClean="0"/>
                        <a:t> speed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16 * 62.5</a:t>
                      </a:r>
                      <a:r>
                        <a:rPr lang="nl-BE" baseline="0" dirty="0" smtClean="0"/>
                        <a:t> = 1GHz</a:t>
                      </a:r>
                      <a:endParaRPr lang="nl-B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376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té">
  <a:themeElements>
    <a:clrScheme name="Personnalisée 19">
      <a:dk1>
        <a:srgbClr val="3E3E3E"/>
      </a:dk1>
      <a:lt1>
        <a:srgbClr val="FFFFFF"/>
      </a:lt1>
      <a:dk2>
        <a:srgbClr val="D2533C"/>
      </a:dk2>
      <a:lt2>
        <a:srgbClr val="F3F2DC"/>
      </a:lt2>
      <a:accent1>
        <a:srgbClr val="3E3E3E"/>
      </a:accent1>
      <a:accent2>
        <a:srgbClr val="6E6E6E"/>
      </a:accent2>
      <a:accent3>
        <a:srgbClr val="96969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Clarté.thmx</Template>
  <TotalTime>4313</TotalTime>
  <Words>865</Words>
  <Application>Microsoft Macintosh PowerPoint</Application>
  <PresentationFormat>Présentation à l'écran (4:3)</PresentationFormat>
  <Paragraphs>174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Clarté</vt:lpstr>
      <vt:lpstr>Performance driven optimizations in fpga based qam systems </vt:lpstr>
      <vt:lpstr>Introduction &amp; Motivation</vt:lpstr>
      <vt:lpstr>Présentation PowerPoint</vt:lpstr>
      <vt:lpstr>Fundamentals</vt:lpstr>
      <vt:lpstr>Présentation PowerPoint</vt:lpstr>
      <vt:lpstr>Présentation PowerPoint</vt:lpstr>
      <vt:lpstr>Présentation PowerPoint</vt:lpstr>
      <vt:lpstr>Concepts &amp; Methodology</vt:lpstr>
      <vt:lpstr>Summary &amp; Further Improvements</vt:lpstr>
      <vt:lpstr>Présentation PowerPoint</vt:lpstr>
    </vt:vector>
  </TitlesOfParts>
  <Company>XXXXX XXXXX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Light-Weight Instruction Set Extensions for Bit-Sliced Cryptography </dc:title>
  <dc:creator>XXXXX XXXXX</dc:creator>
  <cp:lastModifiedBy>Alberto Sonnino</cp:lastModifiedBy>
  <cp:revision>283</cp:revision>
  <dcterms:created xsi:type="dcterms:W3CDTF">2014-05-03T11:58:23Z</dcterms:created>
  <dcterms:modified xsi:type="dcterms:W3CDTF">2015-09-18T11:06:18Z</dcterms:modified>
</cp:coreProperties>
</file>