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8" r:id="rId2"/>
    <p:sldId id="269" r:id="rId3"/>
    <p:sldId id="270" r:id="rId4"/>
    <p:sldId id="271" r:id="rId5"/>
    <p:sldId id="272" r:id="rId6"/>
    <p:sldId id="273" r:id="rId7"/>
    <p:sldId id="274" r:id="rId8"/>
    <p:sldId id="258" r:id="rId9"/>
    <p:sldId id="257" r:id="rId10"/>
    <p:sldId id="259" r:id="rId11"/>
    <p:sldId id="260" r:id="rId12"/>
    <p:sldId id="262" r:id="rId13"/>
    <p:sldId id="263" r:id="rId14"/>
    <p:sldId id="264" r:id="rId15"/>
    <p:sldId id="265" r:id="rId16"/>
    <p:sldId id="266" r:id="rId17"/>
    <p:sldId id="275" r:id="rId18"/>
    <p:sldId id="267"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0882D-F8B0-B84B-82DD-C8193AD6C7F6}"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CA561-6C11-4C49-9BD6-1B3266473308}" type="slidenum">
              <a:rPr lang="en-US" smtClean="0"/>
              <a:t>‹#›</a:t>
            </a:fld>
            <a:endParaRPr lang="en-US"/>
          </a:p>
        </p:txBody>
      </p:sp>
    </p:spTree>
    <p:extLst>
      <p:ext uri="{BB962C8B-B14F-4D97-AF65-F5344CB8AC3E}">
        <p14:creationId xmlns:p14="http://schemas.microsoft.com/office/powerpoint/2010/main" val="1090488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B065-0F6F-9749-9216-6BDFCE3FC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C3EADC-41B0-8846-8FAE-D48AF492E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C938B-86E0-E84D-87F3-6E7F586D4DC5}"/>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5" name="Footer Placeholder 4">
            <a:extLst>
              <a:ext uri="{FF2B5EF4-FFF2-40B4-BE49-F238E27FC236}">
                <a16:creationId xmlns:a16="http://schemas.microsoft.com/office/drawing/2014/main" id="{C5AE6706-8D87-2847-A9C1-6BCCA27F5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A095E-F018-2E44-9EA7-0D66E704DD35}"/>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211188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5972-A7C8-CE42-B216-0A10AECF4F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6D7AE9-1A59-C04F-95E8-4C145F10E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B01233-0B34-794D-8F3D-EDBA8736304E}"/>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5" name="Footer Placeholder 4">
            <a:extLst>
              <a:ext uri="{FF2B5EF4-FFF2-40B4-BE49-F238E27FC236}">
                <a16:creationId xmlns:a16="http://schemas.microsoft.com/office/drawing/2014/main" id="{CB7EC3B3-7648-7447-B436-B4CC895F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2D6D5-E035-1F47-A85B-EE76C82F0DCF}"/>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347653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8E539-5951-B448-B9AA-FAE5EE724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850608-5F0C-9442-A0CD-855D7A910D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546E5-8C62-3841-BFD1-461B8970A04D}"/>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5" name="Footer Placeholder 4">
            <a:extLst>
              <a:ext uri="{FF2B5EF4-FFF2-40B4-BE49-F238E27FC236}">
                <a16:creationId xmlns:a16="http://schemas.microsoft.com/office/drawing/2014/main" id="{4ACA2F6D-92B2-ED43-819F-3B1231F4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63776-CD05-3244-99CF-6C915F735966}"/>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256845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23F6-F6E2-AB4B-9A2B-A58F41F3F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EC752-9695-A24E-990A-1F3EF3654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83794-36AB-B149-B244-EB5F42E5CCF8}"/>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5" name="Footer Placeholder 4">
            <a:extLst>
              <a:ext uri="{FF2B5EF4-FFF2-40B4-BE49-F238E27FC236}">
                <a16:creationId xmlns:a16="http://schemas.microsoft.com/office/drawing/2014/main" id="{1F091EA5-AFBB-3C42-AEE9-C429000C9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9F82D-4E74-1141-BCF1-8A078E08EDD8}"/>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51267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9345-BE90-DA42-B401-F63F3AD4B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63DE9F-CAF5-6A45-B77E-8599982BF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30A49-E1A7-5A40-9CF9-FB9D53114BB1}"/>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5" name="Footer Placeholder 4">
            <a:extLst>
              <a:ext uri="{FF2B5EF4-FFF2-40B4-BE49-F238E27FC236}">
                <a16:creationId xmlns:a16="http://schemas.microsoft.com/office/drawing/2014/main" id="{B639ECEC-EE7F-5548-9E35-FC9237566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E1B8E-2FD1-7B4C-8A0F-A8DD2DF8F448}"/>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272773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7274-1E55-8541-9D3E-6D432841C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AF06F-3499-564A-89A6-20E9C5A36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7DF176-05B2-204C-8F10-975D6321D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D739F2-B0EE-0C4F-A491-DFAB7DD222AA}"/>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6" name="Footer Placeholder 5">
            <a:extLst>
              <a:ext uri="{FF2B5EF4-FFF2-40B4-BE49-F238E27FC236}">
                <a16:creationId xmlns:a16="http://schemas.microsoft.com/office/drawing/2014/main" id="{5AE8AD57-9027-B145-8871-4090ECA37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27DE8-AD0D-074B-A3D0-806C526EAE31}"/>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193098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2E2C-BFB1-464B-B0D8-1A95F534CD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BEDAB4-9A64-6648-9FD5-D650F8B7F1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54A22-D26E-424F-BFB9-C6CB4B1FD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C67225-4341-DA4E-B1C6-9691CF161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6A3A9-24D0-1549-973A-E45E59624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8C7009-FA12-C442-82A4-110F21728FC9}"/>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8" name="Footer Placeholder 7">
            <a:extLst>
              <a:ext uri="{FF2B5EF4-FFF2-40B4-BE49-F238E27FC236}">
                <a16:creationId xmlns:a16="http://schemas.microsoft.com/office/drawing/2014/main" id="{6D06B3FA-86AE-B247-8DA6-71CC140BDB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5A5929-4DCC-4E4B-B209-806A2975DE72}"/>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400942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15A9-3200-3145-854E-394540E636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D8C37-9AA9-C042-9B86-0E2EAB837457}"/>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4" name="Footer Placeholder 3">
            <a:extLst>
              <a:ext uri="{FF2B5EF4-FFF2-40B4-BE49-F238E27FC236}">
                <a16:creationId xmlns:a16="http://schemas.microsoft.com/office/drawing/2014/main" id="{EFC5F82C-B5CF-E740-90EA-4495E52814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6EC954-D23F-1D47-B7E4-A6BE9C08B8F6}"/>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363231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329CA-2024-1743-BFC5-DD308DB0170C}"/>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3" name="Footer Placeholder 2">
            <a:extLst>
              <a:ext uri="{FF2B5EF4-FFF2-40B4-BE49-F238E27FC236}">
                <a16:creationId xmlns:a16="http://schemas.microsoft.com/office/drawing/2014/main" id="{55DEA659-310E-8940-A68D-6B29D324F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B1ECD-2573-6D46-BCF3-A84108E96143}"/>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406866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696F-6B02-7B44-8BD9-CCA7A22C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DAF29-9AD5-2F47-BA88-70E0EC386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AB4F0-EBCD-CA4E-A934-992F41B2B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502B5-D0E1-E749-BE4D-74501641941D}"/>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6" name="Footer Placeholder 5">
            <a:extLst>
              <a:ext uri="{FF2B5EF4-FFF2-40B4-BE49-F238E27FC236}">
                <a16:creationId xmlns:a16="http://schemas.microsoft.com/office/drawing/2014/main" id="{8A3BAF76-2896-274F-A0A9-B04F7D35D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E5C9F-817B-3C41-9293-709019A508A3}"/>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12297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5C45-B47A-7C47-9411-22A23183E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A50E94-2A53-094A-A46F-EC3F21193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0C9AC0-FEC4-8942-BAA5-1057C7CE9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52CF8-9CB7-EF47-AFD5-823F139CDB89}"/>
              </a:ext>
            </a:extLst>
          </p:cNvPr>
          <p:cNvSpPr>
            <a:spLocks noGrp="1"/>
          </p:cNvSpPr>
          <p:nvPr>
            <p:ph type="dt" sz="half" idx="10"/>
          </p:nvPr>
        </p:nvSpPr>
        <p:spPr/>
        <p:txBody>
          <a:bodyPr/>
          <a:lstStyle/>
          <a:p>
            <a:fld id="{2741DD56-9888-DE45-A49A-F14484966190}" type="datetimeFigureOut">
              <a:rPr lang="en-US" smtClean="0"/>
              <a:t>11/7/19</a:t>
            </a:fld>
            <a:endParaRPr lang="en-US"/>
          </a:p>
        </p:txBody>
      </p:sp>
      <p:sp>
        <p:nvSpPr>
          <p:cNvPr id="6" name="Footer Placeholder 5">
            <a:extLst>
              <a:ext uri="{FF2B5EF4-FFF2-40B4-BE49-F238E27FC236}">
                <a16:creationId xmlns:a16="http://schemas.microsoft.com/office/drawing/2014/main" id="{8AE02C5A-841D-1448-A622-0C51773E7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4D591-E4C6-D240-94FC-D2992B782312}"/>
              </a:ext>
            </a:extLst>
          </p:cNvPr>
          <p:cNvSpPr>
            <a:spLocks noGrp="1"/>
          </p:cNvSpPr>
          <p:nvPr>
            <p:ph type="sldNum" sz="quarter" idx="12"/>
          </p:nvPr>
        </p:nvSpPr>
        <p:spPr/>
        <p:txBody>
          <a:bodyPr/>
          <a:lstStyle/>
          <a:p>
            <a:fld id="{93B6A40D-06FC-AE49-9833-450A4BE2A69D}" type="slidenum">
              <a:rPr lang="en-US" smtClean="0"/>
              <a:t>‹#›</a:t>
            </a:fld>
            <a:endParaRPr lang="en-US"/>
          </a:p>
        </p:txBody>
      </p:sp>
    </p:spTree>
    <p:extLst>
      <p:ext uri="{BB962C8B-B14F-4D97-AF65-F5344CB8AC3E}">
        <p14:creationId xmlns:p14="http://schemas.microsoft.com/office/powerpoint/2010/main" val="338369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C2167A-2F02-CA4F-93D1-D41A07FAA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05E9BE-B4BD-C34B-8FDC-66F2CE8D4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E03E5-D523-DD48-A0C3-E2F49C0E82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1DD56-9888-DE45-A49A-F14484966190}" type="datetimeFigureOut">
              <a:rPr lang="en-US" smtClean="0"/>
              <a:t>11/7/19</a:t>
            </a:fld>
            <a:endParaRPr lang="en-US"/>
          </a:p>
        </p:txBody>
      </p:sp>
      <p:sp>
        <p:nvSpPr>
          <p:cNvPr id="5" name="Footer Placeholder 4">
            <a:extLst>
              <a:ext uri="{FF2B5EF4-FFF2-40B4-BE49-F238E27FC236}">
                <a16:creationId xmlns:a16="http://schemas.microsoft.com/office/drawing/2014/main" id="{840B8767-527E-194F-8417-FCCA65B83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5A7F7E-3861-254C-871C-173ACA8CD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6A40D-06FC-AE49-9833-450A4BE2A69D}" type="slidenum">
              <a:rPr lang="en-US" smtClean="0"/>
              <a:t>‹#›</a:t>
            </a:fld>
            <a:endParaRPr lang="en-US"/>
          </a:p>
        </p:txBody>
      </p:sp>
    </p:spTree>
    <p:extLst>
      <p:ext uri="{BB962C8B-B14F-4D97-AF65-F5344CB8AC3E}">
        <p14:creationId xmlns:p14="http://schemas.microsoft.com/office/powerpoint/2010/main" val="1686488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2121" y="233916"/>
            <a:ext cx="10327758" cy="3286679"/>
          </a:xfrm>
        </p:spPr>
        <p:txBody>
          <a:bodyPr>
            <a:normAutofit fontScale="90000"/>
          </a:bodyPr>
          <a:lstStyle/>
          <a:p>
            <a:r>
              <a:rPr lang="en-US" dirty="0"/>
              <a:t>Auto-Generation of Smart Contracts from Domain-Speciﬁc Ontologies and Semantic Rules</a:t>
            </a:r>
            <a:br>
              <a:rPr lang="en-US" dirty="0"/>
            </a:br>
            <a:endParaRPr lang="en-US" dirty="0"/>
          </a:p>
        </p:txBody>
      </p:sp>
      <p:sp>
        <p:nvSpPr>
          <p:cNvPr id="3" name="Subtitle 2"/>
          <p:cNvSpPr>
            <a:spLocks noGrp="1"/>
          </p:cNvSpPr>
          <p:nvPr>
            <p:ph type="subTitle" idx="1"/>
          </p:nvPr>
        </p:nvSpPr>
        <p:spPr/>
        <p:txBody>
          <a:bodyPr/>
          <a:lstStyle/>
          <a:p>
            <a:r>
              <a:rPr lang="en-US" dirty="0">
                <a:solidFill>
                  <a:schemeClr val="tx1"/>
                </a:solidFill>
              </a:rPr>
              <a:t>Presented By:</a:t>
            </a:r>
          </a:p>
          <a:p>
            <a:r>
              <a:rPr lang="en-US" dirty="0">
                <a:solidFill>
                  <a:schemeClr val="tx1"/>
                </a:solidFill>
              </a:rPr>
              <a:t>Nidhi Goenka</a:t>
            </a:r>
          </a:p>
          <a:p>
            <a:r>
              <a:rPr lang="en-US" dirty="0">
                <a:solidFill>
                  <a:schemeClr val="tx1"/>
                </a:solidFill>
              </a:rPr>
              <a:t>Amal Sony</a:t>
            </a:r>
          </a:p>
        </p:txBody>
      </p:sp>
    </p:spTree>
    <p:extLst>
      <p:ext uri="{BB962C8B-B14F-4D97-AF65-F5344CB8AC3E}">
        <p14:creationId xmlns:p14="http://schemas.microsoft.com/office/powerpoint/2010/main" val="323921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C5C1-46C8-1045-96A0-ED81BEB10879}"/>
              </a:ext>
            </a:extLst>
          </p:cNvPr>
          <p:cNvSpPr>
            <a:spLocks noGrp="1"/>
          </p:cNvSpPr>
          <p:nvPr>
            <p:ph type="title"/>
          </p:nvPr>
        </p:nvSpPr>
        <p:spPr/>
        <p:txBody>
          <a:bodyPr/>
          <a:lstStyle/>
          <a:p>
            <a:r>
              <a:rPr lang="en-US" dirty="0"/>
              <a:t>Case 2: Renting a car</a:t>
            </a:r>
          </a:p>
        </p:txBody>
      </p:sp>
      <p:pic>
        <p:nvPicPr>
          <p:cNvPr id="5" name="Content Placeholder 4" descr="A screenshot of a cell phone&#10;&#10;Description automatically generated">
            <a:extLst>
              <a:ext uri="{FF2B5EF4-FFF2-40B4-BE49-F238E27FC236}">
                <a16:creationId xmlns:a16="http://schemas.microsoft.com/office/drawing/2014/main" id="{280496DC-E793-8B4E-9348-28A7E0753D9E}"/>
              </a:ext>
            </a:extLst>
          </p:cNvPr>
          <p:cNvPicPr>
            <a:picLocks noGrp="1" noChangeAspect="1"/>
          </p:cNvPicPr>
          <p:nvPr>
            <p:ph idx="1"/>
          </p:nvPr>
        </p:nvPicPr>
        <p:blipFill>
          <a:blip r:embed="rId2"/>
          <a:stretch>
            <a:fillRect/>
          </a:stretch>
        </p:blipFill>
        <p:spPr>
          <a:xfrm>
            <a:off x="2514600" y="1969294"/>
            <a:ext cx="7162800" cy="4064000"/>
          </a:xfrm>
        </p:spPr>
      </p:pic>
    </p:spTree>
    <p:extLst>
      <p:ext uri="{BB962C8B-B14F-4D97-AF65-F5344CB8AC3E}">
        <p14:creationId xmlns:p14="http://schemas.microsoft.com/office/powerpoint/2010/main" val="15397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A284-8BD9-4149-900B-637B9356ACB4}"/>
              </a:ext>
            </a:extLst>
          </p:cNvPr>
          <p:cNvSpPr>
            <a:spLocks noGrp="1"/>
          </p:cNvSpPr>
          <p:nvPr>
            <p:ph type="title"/>
          </p:nvPr>
        </p:nvSpPr>
        <p:spPr/>
        <p:txBody>
          <a:bodyPr/>
          <a:lstStyle/>
          <a:p>
            <a:r>
              <a:rPr lang="en-US" dirty="0"/>
              <a:t>Defining semantic rules</a:t>
            </a:r>
          </a:p>
        </p:txBody>
      </p:sp>
      <p:sp>
        <p:nvSpPr>
          <p:cNvPr id="3" name="Content Placeholder 2">
            <a:extLst>
              <a:ext uri="{FF2B5EF4-FFF2-40B4-BE49-F238E27FC236}">
                <a16:creationId xmlns:a16="http://schemas.microsoft.com/office/drawing/2014/main" id="{69461B68-22F3-EE41-AE7C-E9B34691FDFB}"/>
              </a:ext>
            </a:extLst>
          </p:cNvPr>
          <p:cNvSpPr>
            <a:spLocks noGrp="1"/>
          </p:cNvSpPr>
          <p:nvPr>
            <p:ph idx="1"/>
          </p:nvPr>
        </p:nvSpPr>
        <p:spPr/>
        <p:txBody>
          <a:bodyPr/>
          <a:lstStyle/>
          <a:p>
            <a:r>
              <a:rPr lang="en-US" dirty="0"/>
              <a:t>Followed SWRL.</a:t>
            </a:r>
          </a:p>
          <a:p>
            <a:r>
              <a:rPr lang="en-US" dirty="0"/>
              <a:t>Rules are positive conjunction of atoms.</a:t>
            </a:r>
          </a:p>
          <a:p>
            <a:r>
              <a:rPr lang="en-US" dirty="0"/>
              <a:t>For the ease of subsequent parsing, we place a class atom, its individual properties, and its data value properties as contiguous atoms. This is followed by the other atom types, such as built-in atom and data range atom.</a:t>
            </a:r>
          </a:p>
          <a:p>
            <a:endParaRPr lang="en-US" dirty="0"/>
          </a:p>
        </p:txBody>
      </p:sp>
    </p:spTree>
    <p:extLst>
      <p:ext uri="{BB962C8B-B14F-4D97-AF65-F5344CB8AC3E}">
        <p14:creationId xmlns:p14="http://schemas.microsoft.com/office/powerpoint/2010/main" val="366599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D4E2-22A4-044E-BE7B-081AF0BA251F}"/>
              </a:ext>
            </a:extLst>
          </p:cNvPr>
          <p:cNvSpPr>
            <a:spLocks noGrp="1"/>
          </p:cNvSpPr>
          <p:nvPr>
            <p:ph type="title"/>
          </p:nvPr>
        </p:nvSpPr>
        <p:spPr/>
        <p:txBody>
          <a:bodyPr/>
          <a:lstStyle/>
          <a:p>
            <a:r>
              <a:rPr lang="en-US" dirty="0"/>
              <a:t>Example Rule/Constraint for Clinical Trial</a:t>
            </a:r>
          </a:p>
        </p:txBody>
      </p:sp>
      <p:sp>
        <p:nvSpPr>
          <p:cNvPr id="3" name="Content Placeholder 2">
            <a:extLst>
              <a:ext uri="{FF2B5EF4-FFF2-40B4-BE49-F238E27FC236}">
                <a16:creationId xmlns:a16="http://schemas.microsoft.com/office/drawing/2014/main" id="{03398205-B4A1-4942-BDF2-B85E33603F34}"/>
              </a:ext>
            </a:extLst>
          </p:cNvPr>
          <p:cNvSpPr>
            <a:spLocks noGrp="1"/>
          </p:cNvSpPr>
          <p:nvPr>
            <p:ph idx="1"/>
          </p:nvPr>
        </p:nvSpPr>
        <p:spPr/>
        <p:txBody>
          <a:bodyPr/>
          <a:lstStyle/>
          <a:p>
            <a:pPr marL="0" indent="0">
              <a:buNone/>
            </a:pPr>
            <a:r>
              <a:rPr lang="en-US" dirty="0"/>
              <a:t>Only female patients of age six or higher to be eligible for a clinical trial. </a:t>
            </a:r>
          </a:p>
          <a:p>
            <a:pPr marL="0" indent="0">
              <a:buNone/>
            </a:pPr>
            <a:r>
              <a:rPr lang="en-US" dirty="0">
                <a:solidFill>
                  <a:srgbClr val="00B0F0"/>
                </a:solidFill>
              </a:rPr>
              <a:t>Patient(?patient) ∧ hasGender(?patient,?gender) ∧ swrlb:equal(?gender,“Female”) ∧ hasAge(?patient,?age) ∧ swrlb:greaterThanOrEqual(?age,6)→Eligible(?patient) </a:t>
            </a:r>
          </a:p>
          <a:p>
            <a:pPr marL="0" indent="0">
              <a:buNone/>
            </a:pPr>
            <a:endParaRPr lang="en-US" dirty="0"/>
          </a:p>
        </p:txBody>
      </p:sp>
    </p:spTree>
    <p:extLst>
      <p:ext uri="{BB962C8B-B14F-4D97-AF65-F5344CB8AC3E}">
        <p14:creationId xmlns:p14="http://schemas.microsoft.com/office/powerpoint/2010/main" val="119030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F7A8-392D-6E40-B308-5CD080809331}"/>
              </a:ext>
            </a:extLst>
          </p:cNvPr>
          <p:cNvSpPr>
            <a:spLocks noGrp="1"/>
          </p:cNvSpPr>
          <p:nvPr>
            <p:ph type="title"/>
          </p:nvPr>
        </p:nvSpPr>
        <p:spPr/>
        <p:txBody>
          <a:bodyPr/>
          <a:lstStyle/>
          <a:p>
            <a:r>
              <a:rPr lang="en-US" dirty="0"/>
              <a:t>Identifying Grammar</a:t>
            </a:r>
          </a:p>
        </p:txBody>
      </p:sp>
      <p:sp>
        <p:nvSpPr>
          <p:cNvPr id="3" name="Content Placeholder 2">
            <a:extLst>
              <a:ext uri="{FF2B5EF4-FFF2-40B4-BE49-F238E27FC236}">
                <a16:creationId xmlns:a16="http://schemas.microsoft.com/office/drawing/2014/main" id="{5C0658AB-3EFE-634C-BF4F-9B9EB3271B94}"/>
              </a:ext>
            </a:extLst>
          </p:cNvPr>
          <p:cNvSpPr>
            <a:spLocks noGrp="1"/>
          </p:cNvSpPr>
          <p:nvPr>
            <p:ph idx="1"/>
          </p:nvPr>
        </p:nvSpPr>
        <p:spPr/>
        <p:txBody>
          <a:bodyPr/>
          <a:lstStyle/>
          <a:p>
            <a:r>
              <a:rPr lang="en-US" dirty="0"/>
              <a:t>Determine the rule productions that could be derived based on the collection of SWRL rules.</a:t>
            </a:r>
          </a:p>
          <a:p>
            <a:r>
              <a:rPr lang="en-US" dirty="0"/>
              <a:t>The rule productions can be categorized into patient property constraint checks or assertions of activities which are supposed to have transpired. </a:t>
            </a:r>
          </a:p>
          <a:p>
            <a:r>
              <a:rPr lang="en-US" dirty="0"/>
              <a:t>This is represented by clauses such as hasProperty(?object,?property), and conducts(?visit1,?activity), respectively.</a:t>
            </a:r>
          </a:p>
          <a:p>
            <a:endParaRPr lang="en-US" dirty="0"/>
          </a:p>
        </p:txBody>
      </p:sp>
    </p:spTree>
    <p:extLst>
      <p:ext uri="{BB962C8B-B14F-4D97-AF65-F5344CB8AC3E}">
        <p14:creationId xmlns:p14="http://schemas.microsoft.com/office/powerpoint/2010/main" val="74921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7F6E-B3F6-0E49-B598-E12D74F58DF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1C72A3C-A3C9-364F-92DC-7E4F9773A78A}"/>
              </a:ext>
            </a:extLst>
          </p:cNvPr>
          <p:cNvSpPr>
            <a:spLocks noGrp="1"/>
          </p:cNvSpPr>
          <p:nvPr>
            <p:ph idx="1"/>
          </p:nvPr>
        </p:nvSpPr>
        <p:spPr>
          <a:xfrm>
            <a:off x="838200" y="1825625"/>
            <a:ext cx="11155326" cy="4351338"/>
          </a:xfrm>
        </p:spPr>
        <p:txBody>
          <a:bodyPr/>
          <a:lstStyle/>
          <a:p>
            <a:pPr marL="0" indent="0">
              <a:buNone/>
            </a:pPr>
            <a:r>
              <a:rPr lang="en-US" sz="2400" dirty="0"/>
              <a:t>&lt; rule − seq &gt;::=&lt; rule &gt; | &lt; rule &gt; ∧ &lt; rule − seq &gt;</a:t>
            </a:r>
            <a:br>
              <a:rPr lang="en-US" sz="2400" dirty="0"/>
            </a:br>
            <a:r>
              <a:rPr lang="en-US" sz="2400" dirty="0"/>
              <a:t>&lt; rule &gt;::=&lt; activity check &gt; | &lt; patient property check &gt;</a:t>
            </a:r>
            <a:br>
              <a:rPr lang="en-US" sz="2400" dirty="0"/>
            </a:br>
            <a:r>
              <a:rPr lang="en-US" sz="2400" dirty="0"/>
              <a:t>&lt; activity check &gt;::= attends(?patient, ? &lt; visit index &gt;)∧ &lt; visit property check &gt;</a:t>
            </a:r>
            <a:br>
              <a:rPr lang="en-US" sz="2400" dirty="0"/>
            </a:br>
            <a:r>
              <a:rPr lang="en-US" sz="2400" dirty="0"/>
              <a:t>&lt; patient property check &gt;::= has &lt; patient property &gt; (?patient, ? &lt; patient property &gt;)∧ &lt; patient constraint &gt;</a:t>
            </a:r>
          </a:p>
          <a:p>
            <a:pPr marL="0" indent="0">
              <a:buNone/>
            </a:pPr>
            <a:r>
              <a:rPr lang="en-US" sz="2400" dirty="0"/>
              <a:t>&lt; patient constraint &gt;::= swrlb :&lt; operator &gt; (? &lt; patient property &gt;, ? &lt; value &gt;)</a:t>
            </a:r>
            <a:br>
              <a:rPr lang="en-US" sz="2400" dirty="0"/>
            </a:br>
            <a:r>
              <a:rPr lang="en-US" sz="2400" dirty="0"/>
              <a:t>&lt; patient property &gt;::= Age|Gender|P recondition</a:t>
            </a:r>
            <a:br>
              <a:rPr lang="en-US" sz="2400" dirty="0"/>
            </a:br>
            <a:r>
              <a:rPr lang="en-US" sz="2400" dirty="0"/>
              <a:t>&lt; operator &gt;::= equal|greaterThanOrEqual</a:t>
            </a:r>
            <a:br>
              <a:rPr lang="en-US" sz="2400" dirty="0"/>
            </a:br>
            <a:r>
              <a:rPr lang="en-US" sz="2400" dirty="0"/>
              <a:t>&lt; value &gt;::= int|string</a:t>
            </a:r>
          </a:p>
          <a:p>
            <a:pPr marL="0" indent="0">
              <a:buNone/>
            </a:pPr>
            <a:endParaRPr lang="en-US" dirty="0"/>
          </a:p>
          <a:p>
            <a:pPr marL="0" indent="0">
              <a:buNone/>
            </a:pPr>
            <a:r>
              <a:rPr lang="en-US" dirty="0"/>
              <a:t>Above grammar is LL(1). A recursive descent could be built to parse it.</a:t>
            </a:r>
          </a:p>
        </p:txBody>
      </p:sp>
    </p:spTree>
    <p:extLst>
      <p:ext uri="{BB962C8B-B14F-4D97-AF65-F5344CB8AC3E}">
        <p14:creationId xmlns:p14="http://schemas.microsoft.com/office/powerpoint/2010/main" val="30110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5DEDE-050D-8140-B051-757E32A6268C}"/>
              </a:ext>
            </a:extLst>
          </p:cNvPr>
          <p:cNvSpPr>
            <a:spLocks noGrp="1"/>
          </p:cNvSpPr>
          <p:nvPr>
            <p:ph idx="1"/>
          </p:nvPr>
        </p:nvSpPr>
        <p:spPr>
          <a:xfrm>
            <a:off x="838200" y="347698"/>
            <a:ext cx="10515600" cy="6393343"/>
          </a:xfrm>
        </p:spPr>
        <p:txBody>
          <a:bodyPr/>
          <a:lstStyle/>
          <a:p>
            <a:r>
              <a:rPr lang="en-US" dirty="0"/>
              <a:t>As it parses, the program identifies values for every rule which will be used in further processing and organizes them into objects. </a:t>
            </a:r>
          </a:p>
          <a:p>
            <a:r>
              <a:rPr lang="en-US" dirty="0"/>
              <a:t>Upon the successful completion of parsing, the program writes these objects to an array according to property category and outputs a JavaScript Object Notation (JSON) file for later ingestion. </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533376BD-470D-7A4E-A85D-D77CB7697CE0}"/>
              </a:ext>
            </a:extLst>
          </p:cNvPr>
          <p:cNvPicPr>
            <a:picLocks noChangeAspect="1"/>
          </p:cNvPicPr>
          <p:nvPr/>
        </p:nvPicPr>
        <p:blipFill>
          <a:blip r:embed="rId2"/>
          <a:stretch>
            <a:fillRect/>
          </a:stretch>
        </p:blipFill>
        <p:spPr>
          <a:xfrm>
            <a:off x="760967" y="3009457"/>
            <a:ext cx="6565900" cy="1562100"/>
          </a:xfrm>
          <a:prstGeom prst="rect">
            <a:avLst/>
          </a:prstGeom>
        </p:spPr>
      </p:pic>
    </p:spTree>
    <p:extLst>
      <p:ext uri="{BB962C8B-B14F-4D97-AF65-F5344CB8AC3E}">
        <p14:creationId xmlns:p14="http://schemas.microsoft.com/office/powerpoint/2010/main" val="246808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5887-78B8-604B-A2D0-6B54EFA5BCB7}"/>
              </a:ext>
            </a:extLst>
          </p:cNvPr>
          <p:cNvSpPr>
            <a:spLocks noGrp="1"/>
          </p:cNvSpPr>
          <p:nvPr>
            <p:ph type="title"/>
          </p:nvPr>
        </p:nvSpPr>
        <p:spPr/>
        <p:txBody>
          <a:bodyPr/>
          <a:lstStyle/>
          <a:p>
            <a:r>
              <a:rPr lang="en-US" dirty="0"/>
              <a:t>Creating a Smart Contract Template</a:t>
            </a:r>
          </a:p>
        </p:txBody>
      </p:sp>
      <p:sp>
        <p:nvSpPr>
          <p:cNvPr id="3" name="Content Placeholder 2">
            <a:extLst>
              <a:ext uri="{FF2B5EF4-FFF2-40B4-BE49-F238E27FC236}">
                <a16:creationId xmlns:a16="http://schemas.microsoft.com/office/drawing/2014/main" id="{7AA79CB0-3597-4E46-9C08-6154FE6DA579}"/>
              </a:ext>
            </a:extLst>
          </p:cNvPr>
          <p:cNvSpPr>
            <a:spLocks noGrp="1"/>
          </p:cNvSpPr>
          <p:nvPr>
            <p:ph idx="1"/>
          </p:nvPr>
        </p:nvSpPr>
        <p:spPr/>
        <p:txBody>
          <a:bodyPr>
            <a:normAutofit/>
          </a:bodyPr>
          <a:lstStyle/>
          <a:p>
            <a:r>
              <a:rPr lang="en-US" dirty="0"/>
              <a:t>Using the Ontology information, abstract structures could be created as part of the template, to represent classes, such as patients and activities. </a:t>
            </a:r>
          </a:p>
          <a:p>
            <a:r>
              <a:rPr lang="en-US" dirty="0"/>
              <a:t>The functionalities are anticipated from the protocol, which details a wide range of guidelines, from eligibility for participants, exclusion criteria, data to be collected, to the schedule of activities to take place for the duration of a trial.</a:t>
            </a:r>
          </a:p>
          <a:p>
            <a:endParaRPr lang="en-US" dirty="0"/>
          </a:p>
          <a:p>
            <a:endParaRPr lang="en-US" dirty="0"/>
          </a:p>
        </p:txBody>
      </p:sp>
    </p:spTree>
    <p:extLst>
      <p:ext uri="{BB962C8B-B14F-4D97-AF65-F5344CB8AC3E}">
        <p14:creationId xmlns:p14="http://schemas.microsoft.com/office/powerpoint/2010/main" val="339087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1AF9029F-61D9-FD41-A8BE-F64099E993BA}"/>
              </a:ext>
            </a:extLst>
          </p:cNvPr>
          <p:cNvPicPr>
            <a:picLocks noGrp="1" noChangeAspect="1"/>
          </p:cNvPicPr>
          <p:nvPr>
            <p:ph idx="1"/>
          </p:nvPr>
        </p:nvPicPr>
        <p:blipFill>
          <a:blip r:embed="rId2"/>
          <a:stretch>
            <a:fillRect/>
          </a:stretch>
        </p:blipFill>
        <p:spPr>
          <a:xfrm>
            <a:off x="3076945" y="233363"/>
            <a:ext cx="6038109" cy="5943600"/>
          </a:xfrm>
        </p:spPr>
      </p:pic>
    </p:spTree>
    <p:extLst>
      <p:ext uri="{BB962C8B-B14F-4D97-AF65-F5344CB8AC3E}">
        <p14:creationId xmlns:p14="http://schemas.microsoft.com/office/powerpoint/2010/main" val="761698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36E9BC6-FF38-A249-9910-6E6C6AEAF27E}"/>
              </a:ext>
            </a:extLst>
          </p:cNvPr>
          <p:cNvPicPr>
            <a:picLocks noGrp="1" noChangeAspect="1"/>
          </p:cNvPicPr>
          <p:nvPr>
            <p:ph idx="1"/>
          </p:nvPr>
        </p:nvPicPr>
        <p:blipFill>
          <a:blip r:embed="rId2"/>
          <a:stretch>
            <a:fillRect/>
          </a:stretch>
        </p:blipFill>
        <p:spPr>
          <a:xfrm>
            <a:off x="2184400" y="2024856"/>
            <a:ext cx="7823200" cy="2286000"/>
          </a:xfrm>
        </p:spPr>
      </p:pic>
    </p:spTree>
    <p:extLst>
      <p:ext uri="{BB962C8B-B14F-4D97-AF65-F5344CB8AC3E}">
        <p14:creationId xmlns:p14="http://schemas.microsoft.com/office/powerpoint/2010/main" val="325349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76EE-84A2-EB48-96BD-1BE1F9029DFB}"/>
              </a:ext>
            </a:extLst>
          </p:cNvPr>
          <p:cNvSpPr>
            <a:spLocks noGrp="1"/>
          </p:cNvSpPr>
          <p:nvPr>
            <p:ph type="title"/>
          </p:nvPr>
        </p:nvSpPr>
        <p:spPr>
          <a:xfrm>
            <a:off x="838200" y="365125"/>
            <a:ext cx="10515600" cy="1325563"/>
          </a:xfrm>
        </p:spPr>
        <p:txBody>
          <a:bodyPr/>
          <a:lstStyle/>
          <a:p>
            <a:r>
              <a:rPr lang="en-US"/>
              <a:t>Manipulating AST</a:t>
            </a:r>
            <a:endParaRPr lang="en-US" dirty="0"/>
          </a:p>
        </p:txBody>
      </p:sp>
      <p:sp>
        <p:nvSpPr>
          <p:cNvPr id="3" name="Content Placeholder 2">
            <a:extLst>
              <a:ext uri="{FF2B5EF4-FFF2-40B4-BE49-F238E27FC236}">
                <a16:creationId xmlns:a16="http://schemas.microsoft.com/office/drawing/2014/main" id="{2094F17E-09F8-F74A-85A2-6FC2DB11B306}"/>
              </a:ext>
            </a:extLst>
          </p:cNvPr>
          <p:cNvSpPr>
            <a:spLocks noGrp="1"/>
          </p:cNvSpPr>
          <p:nvPr>
            <p:ph idx="1"/>
          </p:nvPr>
        </p:nvSpPr>
        <p:spPr>
          <a:xfrm>
            <a:off x="838200" y="1825625"/>
            <a:ext cx="10515600" cy="4351338"/>
          </a:xfrm>
        </p:spPr>
        <p:txBody>
          <a:bodyPr>
            <a:normAutofit/>
          </a:bodyPr>
          <a:lstStyle/>
          <a:p>
            <a:r>
              <a:rPr lang="en-US" dirty="0"/>
              <a:t>Go language offers good functionalities to update of source code through the manipulation of the AST.</a:t>
            </a:r>
          </a:p>
          <a:p>
            <a:r>
              <a:rPr lang="en-US" dirty="0"/>
              <a:t>During the smart contract generation, we convert the template into its AST representation and traverse the tree to find the constraint variable, and update it to the appropriate value per the parsed rules. </a:t>
            </a:r>
          </a:p>
          <a:p>
            <a:r>
              <a:rPr lang="en-US" dirty="0"/>
              <a:t>The newly generated smart contract file is placed in the directory the blockchain network expects to find it, so that the start-up of the network will now instantiate this new smart contract without any manual intervention from the network administrator.</a:t>
            </a:r>
          </a:p>
          <a:p>
            <a:pPr marL="0" indent="0">
              <a:buNone/>
            </a:pPr>
            <a:endParaRPr lang="en-US" dirty="0"/>
          </a:p>
        </p:txBody>
      </p:sp>
    </p:spTree>
    <p:extLst>
      <p:ext uri="{BB962C8B-B14F-4D97-AF65-F5344CB8AC3E}">
        <p14:creationId xmlns:p14="http://schemas.microsoft.com/office/powerpoint/2010/main" val="327492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Content Placeholder 2"/>
          <p:cNvSpPr>
            <a:spLocks noGrp="1"/>
          </p:cNvSpPr>
          <p:nvPr>
            <p:ph idx="1"/>
          </p:nvPr>
        </p:nvSpPr>
        <p:spPr/>
        <p:txBody>
          <a:bodyPr>
            <a:normAutofit/>
          </a:bodyPr>
          <a:lstStyle/>
          <a:p>
            <a:r>
              <a:rPr lang="en-US" sz="2000"/>
              <a:t>Smart contracts are self-executing programs that are embedded in the network to automate and validate interactions between involved parties.</a:t>
            </a:r>
          </a:p>
          <a:p>
            <a:r>
              <a:rPr lang="en-US" sz="2000"/>
              <a:t>A majority of blockchain frameworks rely on smart contracts to deﬁne their business logics by encoding rules and processes that govern transactions.</a:t>
            </a:r>
          </a:p>
          <a:p>
            <a:r>
              <a:rPr lang="en-US" sz="2000"/>
              <a:t>There is an essential need to facilitate translation of constraints from legal agreements or protocols to smart contracts.</a:t>
            </a:r>
          </a:p>
          <a:p>
            <a:r>
              <a:rPr lang="en-US" sz="2000"/>
              <a:t>Automatic generation of smart contracts can reduce the level of expertise required for, along with the time and cost incurred in specifying them.</a:t>
            </a:r>
          </a:p>
          <a:p>
            <a:pPr marL="0" indent="0">
              <a:buNone/>
            </a:pPr>
            <a:endParaRPr lang="en-US" sz="2000" dirty="0"/>
          </a:p>
        </p:txBody>
      </p:sp>
    </p:spTree>
    <p:extLst>
      <p:ext uri="{BB962C8B-B14F-4D97-AF65-F5344CB8AC3E}">
        <p14:creationId xmlns:p14="http://schemas.microsoft.com/office/powerpoint/2010/main" val="692813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bird&#10;&#10;Description automatically generated">
            <a:extLst>
              <a:ext uri="{FF2B5EF4-FFF2-40B4-BE49-F238E27FC236}">
                <a16:creationId xmlns:a16="http://schemas.microsoft.com/office/drawing/2014/main" id="{EF85E823-9CA6-5B4F-833B-93D6D3FD7FE0}"/>
              </a:ext>
            </a:extLst>
          </p:cNvPr>
          <p:cNvPicPr>
            <a:picLocks noGrp="1" noChangeAspect="1"/>
          </p:cNvPicPr>
          <p:nvPr>
            <p:ph idx="1"/>
          </p:nvPr>
        </p:nvPicPr>
        <p:blipFill>
          <a:blip r:embed="rId2"/>
          <a:stretch>
            <a:fillRect/>
          </a:stretch>
        </p:blipFill>
        <p:spPr>
          <a:xfrm>
            <a:off x="1009650" y="585788"/>
            <a:ext cx="9258300" cy="1803400"/>
          </a:xfrm>
        </p:spPr>
      </p:pic>
      <p:pic>
        <p:nvPicPr>
          <p:cNvPr id="11" name="Picture 10" descr="A screenshot of a cell phone&#10;&#10;Description automatically generated">
            <a:extLst>
              <a:ext uri="{FF2B5EF4-FFF2-40B4-BE49-F238E27FC236}">
                <a16:creationId xmlns:a16="http://schemas.microsoft.com/office/drawing/2014/main" id="{2B116161-78CD-C14A-A765-2B69992DB81C}"/>
              </a:ext>
            </a:extLst>
          </p:cNvPr>
          <p:cNvPicPr>
            <a:picLocks noChangeAspect="1"/>
          </p:cNvPicPr>
          <p:nvPr/>
        </p:nvPicPr>
        <p:blipFill>
          <a:blip r:embed="rId3"/>
          <a:stretch>
            <a:fillRect/>
          </a:stretch>
        </p:blipFill>
        <p:spPr>
          <a:xfrm>
            <a:off x="1009650" y="2389188"/>
            <a:ext cx="10883900" cy="4000500"/>
          </a:xfrm>
          <a:prstGeom prst="rect">
            <a:avLst/>
          </a:prstGeom>
        </p:spPr>
      </p:pic>
    </p:spTree>
    <p:extLst>
      <p:ext uri="{BB962C8B-B14F-4D97-AF65-F5344CB8AC3E}">
        <p14:creationId xmlns:p14="http://schemas.microsoft.com/office/powerpoint/2010/main" val="3739160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8AF8-7593-3949-B576-3F6469858E94}"/>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37848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Proposed Framework</a:t>
            </a:r>
            <a:endParaRPr lang="en-US" dirty="0"/>
          </a:p>
        </p:txBody>
      </p:sp>
      <p:sp>
        <p:nvSpPr>
          <p:cNvPr id="3" name="Content Placeholder 2"/>
          <p:cNvSpPr>
            <a:spLocks noGrp="1"/>
          </p:cNvSpPr>
          <p:nvPr>
            <p:ph idx="1"/>
          </p:nvPr>
        </p:nvSpPr>
        <p:spPr/>
        <p:txBody>
          <a:bodyPr>
            <a:normAutofit/>
          </a:bodyPr>
          <a:lstStyle/>
          <a:p>
            <a:r>
              <a:rPr lang="en-US" sz="2000" dirty="0"/>
              <a:t>Designing domain-speciﬁc ontologies and semantic rules to represent the underlying system and constraints, respectively.</a:t>
            </a:r>
          </a:p>
          <a:p>
            <a:r>
              <a:rPr lang="en-US" sz="2000" dirty="0"/>
              <a:t>From a well-deﬁned ontology, we can gather information about the classes, their data properties, and the relationships between them. And use this to devise a smart contract template.</a:t>
            </a:r>
          </a:p>
          <a:p>
            <a:r>
              <a:rPr lang="en-US" sz="2000" dirty="0"/>
              <a:t>The template is then translated into an abstract syntax tree(AST). The AST can be walked through and manipulated to insert the instance-speciﬁc restrictions in the appropriate functions.</a:t>
            </a:r>
          </a:p>
          <a:p>
            <a:r>
              <a:rPr lang="en-US" sz="2000" dirty="0"/>
              <a:t>This modiﬁed AST is used to produce a new source code ﬁle, thus generating a new smart contract.</a:t>
            </a:r>
          </a:p>
          <a:p>
            <a:r>
              <a:rPr lang="en-US" sz="2000" dirty="0"/>
              <a:t>It encapsulates the rules and processes governing all future transactions.</a:t>
            </a:r>
          </a:p>
        </p:txBody>
      </p:sp>
    </p:spTree>
    <p:extLst>
      <p:ext uri="{BB962C8B-B14F-4D97-AF65-F5344CB8AC3E}">
        <p14:creationId xmlns:p14="http://schemas.microsoft.com/office/powerpoint/2010/main" val="316400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942975" y="1371601"/>
            <a:ext cx="11058525" cy="5121274"/>
          </a:xfrm>
        </p:spPr>
        <p:txBody>
          <a:bodyPr>
            <a:noAutofit/>
          </a:bodyPr>
          <a:lstStyle/>
          <a:p>
            <a:pPr marL="514350" indent="-514350">
              <a:buFont typeface="+mj-lt"/>
              <a:buAutoNum type="arabicPeriod"/>
            </a:pPr>
            <a:r>
              <a:rPr lang="en-US" sz="2400" dirty="0"/>
              <a:t>Ontologies:</a:t>
            </a:r>
          </a:p>
          <a:p>
            <a:pPr lvl="1"/>
            <a:r>
              <a:rPr lang="en-US" sz="1800" dirty="0"/>
              <a:t>It conceptualizes and represents the knowledge of a domain into machine readable format.</a:t>
            </a:r>
          </a:p>
          <a:p>
            <a:pPr lvl="1"/>
            <a:r>
              <a:rPr lang="en-US" sz="1800" dirty="0"/>
              <a:t>The primary components of an ontology are:-</a:t>
            </a:r>
          </a:p>
          <a:p>
            <a:pPr marL="1085850" lvl="2" indent="-285750"/>
            <a:r>
              <a:rPr lang="en-US" sz="1400" u="sng" dirty="0"/>
              <a:t>Classes</a:t>
            </a:r>
            <a:r>
              <a:rPr lang="en-US" sz="1400" dirty="0"/>
              <a:t> – these represents concepts in a domain, abstraction for grouping objects with similar characteristics. A subclass is a subset of a class with some unique characteristics. Hence, classes can be organized in a hierarchical format through inheritance. For instance, Class = Staff, subclass = Professor.</a:t>
            </a:r>
            <a:endParaRPr lang="en-US" sz="1000" dirty="0"/>
          </a:p>
          <a:p>
            <a:pPr marL="1085850" lvl="2" indent="-285750"/>
            <a:r>
              <a:rPr lang="en-US" sz="1400" u="sng" dirty="0"/>
              <a:t>Individuals</a:t>
            </a:r>
            <a:r>
              <a:rPr lang="en-US" sz="1400" dirty="0"/>
              <a:t> – these  are instances of a class.</a:t>
            </a:r>
          </a:p>
          <a:p>
            <a:pPr marL="1085850" lvl="2" indent="-285750"/>
            <a:r>
              <a:rPr lang="en-US" sz="1400" u="sng" dirty="0"/>
              <a:t>Properties</a:t>
            </a:r>
            <a:r>
              <a:rPr lang="en-US" sz="1400" dirty="0"/>
              <a:t> -  describe the common characteristics of individuals belonging to a class. They are used to specify relationships in ontologies. An object property (hasStudent) deﬁnes the relationship between individuals. A data property (</a:t>
            </a:r>
            <a:r>
              <a:rPr lang="en-US" sz="1400" dirty="0" err="1"/>
              <a:t>hasID</a:t>
            </a:r>
            <a:r>
              <a:rPr lang="en-US" sz="1400" dirty="0"/>
              <a:t>) relates an individual to a literal or data value.</a:t>
            </a:r>
          </a:p>
          <a:p>
            <a:pPr marL="1085850" lvl="2" indent="-285750"/>
            <a:r>
              <a:rPr lang="en-US" sz="1400" u="sng" dirty="0"/>
              <a:t>Relations</a:t>
            </a:r>
            <a:r>
              <a:rPr lang="en-US" sz="1400" dirty="0"/>
              <a:t> .</a:t>
            </a:r>
          </a:p>
          <a:p>
            <a:pPr lvl="1"/>
            <a:r>
              <a:rPr lang="en-US" sz="1800" dirty="0"/>
              <a:t>Although ontologies can be represented in various formats, the most widely accepted language is the Web Ontology Language or OWL.</a:t>
            </a:r>
          </a:p>
          <a:p>
            <a:pPr lvl="1"/>
            <a:r>
              <a:rPr lang="en-US" sz="1800" dirty="0"/>
              <a:t>It is modeled with an object-oriented understanding where a domain is described by classes and their properties.</a:t>
            </a:r>
          </a:p>
        </p:txBody>
      </p:sp>
    </p:spTree>
    <p:extLst>
      <p:ext uri="{BB962C8B-B14F-4D97-AF65-F5344CB8AC3E}">
        <p14:creationId xmlns:p14="http://schemas.microsoft.com/office/powerpoint/2010/main" val="385518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5" y="762000"/>
            <a:ext cx="11430000" cy="5181600"/>
          </a:xfrm>
        </p:spPr>
        <p:txBody>
          <a:bodyPr>
            <a:normAutofit/>
          </a:bodyPr>
          <a:lstStyle/>
          <a:p>
            <a:pPr marL="514350" indent="-514350">
              <a:buAutoNum type="arabicPeriod" startAt="2"/>
            </a:pPr>
            <a:r>
              <a:rPr lang="en-US" sz="2400" dirty="0"/>
              <a:t>Semantic Rules:</a:t>
            </a:r>
          </a:p>
          <a:p>
            <a:pPr marL="914400" lvl="1" indent="-514350"/>
            <a:r>
              <a:rPr lang="en-US" sz="2000" dirty="0"/>
              <a:t>The Semantic Web Rule Language (SWRL) is a rule language designed to expand the expressiveness of OWL.</a:t>
            </a:r>
          </a:p>
          <a:p>
            <a:pPr marL="914400" lvl="1" indent="-514350"/>
            <a:r>
              <a:rPr lang="en-US" sz="2000" dirty="0"/>
              <a:t>It provides powerful deductive reasoning capabilities by allowing users to write Horn-like rules that are built on OWL concepts.</a:t>
            </a:r>
          </a:p>
          <a:p>
            <a:pPr marL="914400" lvl="1" indent="-514350"/>
            <a:r>
              <a:rPr lang="en-US" sz="2000" dirty="0"/>
              <a:t>A SWRL rule is a form of an implication between an antecedent, known as the body, and a consequent, known as the head. Whenever the conditions speciﬁed in the body are true, the conditions speciﬁed in the head must also be true.</a:t>
            </a:r>
          </a:p>
          <a:p>
            <a:pPr marL="914400" lvl="1" indent="-514350"/>
            <a:r>
              <a:rPr lang="en-US" sz="2000" dirty="0"/>
              <a:t>The body and head consist of positive conjunctions of atoms, such as:  (atom ∧ atom ... → atom ∧ atom)</a:t>
            </a:r>
          </a:p>
          <a:p>
            <a:pPr marL="914400" lvl="1" indent="-514350"/>
            <a:r>
              <a:rPr lang="en-US" sz="2000" dirty="0"/>
              <a:t>An atom is an expression of the form:  p(arg1,arg2, ... </a:t>
            </a:r>
            <a:r>
              <a:rPr lang="en-US" sz="2000" dirty="0" err="1"/>
              <a:t>argn</a:t>
            </a:r>
            <a:r>
              <a:rPr lang="en-US" sz="2000" dirty="0"/>
              <a:t>), where p is  a predicate symbol and arg1, arg2, ... </a:t>
            </a:r>
            <a:r>
              <a:rPr lang="en-US" sz="2000" dirty="0" err="1"/>
              <a:t>argn</a:t>
            </a:r>
            <a:r>
              <a:rPr lang="en-US" sz="2000" dirty="0"/>
              <a:t> are the arguments of the expression.</a:t>
            </a:r>
          </a:p>
          <a:p>
            <a:pPr marL="0" indent="0">
              <a:buNone/>
            </a:pPr>
            <a:endParaRPr lang="en-US" dirty="0"/>
          </a:p>
        </p:txBody>
      </p:sp>
    </p:spTree>
    <p:extLst>
      <p:ext uri="{BB962C8B-B14F-4D97-AF65-F5344CB8AC3E}">
        <p14:creationId xmlns:p14="http://schemas.microsoft.com/office/powerpoint/2010/main" val="17734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237" y="609600"/>
            <a:ext cx="10858501" cy="5334000"/>
          </a:xfrm>
        </p:spPr>
        <p:txBody>
          <a:bodyPr>
            <a:normAutofit/>
          </a:bodyPr>
          <a:lstStyle/>
          <a:p>
            <a:r>
              <a:rPr lang="en-US" sz="2000" dirty="0"/>
              <a:t>SWRL provides seven types of atoms as shown in the table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Based on these atoms, the following SWRL rule can be written to deﬁne the constraint for considering a person as an adult.</a:t>
            </a:r>
          </a:p>
          <a:p>
            <a:pPr marL="0" indent="0">
              <a:buNone/>
            </a:pPr>
            <a:r>
              <a:rPr lang="en-US" sz="2000" dirty="0"/>
              <a:t>     Person(?p) ∧ hasAge(?</a:t>
            </a:r>
            <a:r>
              <a:rPr lang="en-US" sz="2000" dirty="0" err="1"/>
              <a:t>p,?age</a:t>
            </a:r>
            <a:r>
              <a:rPr lang="en-US" sz="2000" dirty="0"/>
              <a:t>) ∧ swrlb : </a:t>
            </a:r>
            <a:r>
              <a:rPr lang="en-US" sz="2000" dirty="0" err="1"/>
              <a:t>greaterThan</a:t>
            </a:r>
            <a:r>
              <a:rPr lang="en-US" sz="2000" dirty="0"/>
              <a:t>(?age,17) → Adult(?p) </a:t>
            </a:r>
          </a:p>
          <a:p>
            <a:pPr marL="0" indent="0">
              <a:buNone/>
            </a:pP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937" y="1095376"/>
            <a:ext cx="5058063" cy="27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01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7" y="789800"/>
            <a:ext cx="10987087" cy="4525963"/>
          </a:xfrm>
        </p:spPr>
        <p:txBody>
          <a:bodyPr>
            <a:normAutofit/>
          </a:bodyPr>
          <a:lstStyle/>
          <a:p>
            <a:pPr marL="514350" indent="-514350">
              <a:buAutoNum type="arabicPeriod" startAt="3"/>
            </a:pPr>
            <a:r>
              <a:rPr lang="en-US" sz="2400" dirty="0"/>
              <a:t>Abstract Syntax </a:t>
            </a:r>
            <a:r>
              <a:rPr lang="en-US" dirty="0"/>
              <a:t>Tree:</a:t>
            </a:r>
          </a:p>
          <a:p>
            <a:pPr lvl="1" indent="-342900"/>
            <a:r>
              <a:rPr lang="en-US" sz="2000" dirty="0"/>
              <a:t>The source code of a computer program can be represented as an abstract syntax tree (AST).</a:t>
            </a:r>
          </a:p>
          <a:p>
            <a:pPr lvl="1" indent="-342900"/>
            <a:r>
              <a:rPr lang="en-US" sz="2000" dirty="0"/>
              <a:t>This structural representation is often built by a parser and serves as an intermediate step before the ﬁnal output of a compiler.</a:t>
            </a:r>
          </a:p>
          <a:p>
            <a:pPr lvl="1" indent="-342900"/>
            <a:r>
              <a:rPr lang="en-US" sz="2000" dirty="0"/>
              <a:t>The parser reads a ﬁle character by character, generating tokens which in turn become nodes of the syntax tree.</a:t>
            </a:r>
          </a:p>
          <a:p>
            <a:pPr lvl="1" indent="-342900"/>
            <a:r>
              <a:rPr lang="en-US" sz="2000" dirty="0"/>
              <a:t>These nodes and their relationships denote assignment statements, control structures, and other essential elements of a program.</a:t>
            </a:r>
          </a:p>
          <a:p>
            <a:endParaRPr lang="en-US" sz="2400" dirty="0"/>
          </a:p>
        </p:txBody>
      </p:sp>
    </p:spTree>
    <p:extLst>
      <p:ext uri="{BB962C8B-B14F-4D97-AF65-F5344CB8AC3E}">
        <p14:creationId xmlns:p14="http://schemas.microsoft.com/office/powerpoint/2010/main" val="31372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E0A3-7ECC-0A47-9039-1D11CDD2BF3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73EF17CC-9F86-6948-96E8-1797221B1D40}"/>
              </a:ext>
            </a:extLst>
          </p:cNvPr>
          <p:cNvSpPr>
            <a:spLocks noGrp="1"/>
          </p:cNvSpPr>
          <p:nvPr>
            <p:ph idx="1"/>
          </p:nvPr>
        </p:nvSpPr>
        <p:spPr/>
        <p:txBody>
          <a:bodyPr/>
          <a:lstStyle/>
          <a:p>
            <a:pPr marL="342900" indent="-342900"/>
            <a:r>
              <a:rPr lang="en-US" dirty="0"/>
              <a:t>Design domain specific ontologies</a:t>
            </a:r>
          </a:p>
          <a:p>
            <a:pPr marL="342900" indent="-342900"/>
            <a:r>
              <a:rPr lang="en-US" dirty="0"/>
              <a:t>Define semantic rules to reflect the constraints</a:t>
            </a:r>
          </a:p>
          <a:p>
            <a:pPr marL="342900" indent="-342900"/>
            <a:r>
              <a:rPr lang="en-US" dirty="0"/>
              <a:t>Identify grammar for accurate parsing</a:t>
            </a:r>
          </a:p>
          <a:p>
            <a:pPr marL="342900" indent="-342900"/>
            <a:r>
              <a:rPr lang="en-US" dirty="0"/>
              <a:t>Design a smart contract template incorporating expected functionalities and transactions in a given domain</a:t>
            </a:r>
          </a:p>
          <a:p>
            <a:pPr marL="342900" indent="-342900"/>
            <a:r>
              <a:rPr lang="en-US" dirty="0"/>
              <a:t>Manipulate AST of the template based on the description of the ontology and rules to meet the requirements</a:t>
            </a:r>
          </a:p>
        </p:txBody>
      </p:sp>
    </p:spTree>
    <p:extLst>
      <p:ext uri="{BB962C8B-B14F-4D97-AF65-F5344CB8AC3E}">
        <p14:creationId xmlns:p14="http://schemas.microsoft.com/office/powerpoint/2010/main" val="422137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BA24-41E8-8049-B22D-5180A4AB80BD}"/>
              </a:ext>
            </a:extLst>
          </p:cNvPr>
          <p:cNvSpPr>
            <a:spLocks noGrp="1"/>
          </p:cNvSpPr>
          <p:nvPr>
            <p:ph type="title"/>
          </p:nvPr>
        </p:nvSpPr>
        <p:spPr/>
        <p:txBody>
          <a:bodyPr/>
          <a:lstStyle/>
          <a:p>
            <a:r>
              <a:rPr lang="en-US" dirty="0"/>
              <a:t>Designing a domain specific Ontology</a:t>
            </a:r>
            <a:br>
              <a:rPr lang="en-US" dirty="0"/>
            </a:br>
            <a:r>
              <a:rPr lang="en-US" dirty="0"/>
              <a:t>Case 1: Clinical Trial</a:t>
            </a:r>
          </a:p>
        </p:txBody>
      </p:sp>
      <p:pic>
        <p:nvPicPr>
          <p:cNvPr id="5" name="Content Placeholder 4" descr="A screenshot of a cell phone&#10;&#10;Description automatically generated">
            <a:extLst>
              <a:ext uri="{FF2B5EF4-FFF2-40B4-BE49-F238E27FC236}">
                <a16:creationId xmlns:a16="http://schemas.microsoft.com/office/drawing/2014/main" id="{10F850CF-0445-8543-A754-9577D87BF6E4}"/>
              </a:ext>
            </a:extLst>
          </p:cNvPr>
          <p:cNvPicPr>
            <a:picLocks noGrp="1" noChangeAspect="1"/>
          </p:cNvPicPr>
          <p:nvPr>
            <p:ph idx="1"/>
          </p:nvPr>
        </p:nvPicPr>
        <p:blipFill>
          <a:blip r:embed="rId2"/>
          <a:stretch>
            <a:fillRect/>
          </a:stretch>
        </p:blipFill>
        <p:spPr>
          <a:xfrm>
            <a:off x="3036627" y="1825625"/>
            <a:ext cx="6118746" cy="4351338"/>
          </a:xfrm>
        </p:spPr>
      </p:pic>
    </p:spTree>
    <p:extLst>
      <p:ext uri="{BB962C8B-B14F-4D97-AF65-F5344CB8AC3E}">
        <p14:creationId xmlns:p14="http://schemas.microsoft.com/office/powerpoint/2010/main" val="205317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TotalTime>
  <Words>1315</Words>
  <Application>Microsoft Macintosh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Auto-Generation of Smart Contracts from Domain-Speciﬁc Ontologies and Semantic Rules </vt:lpstr>
      <vt:lpstr>Introduction</vt:lpstr>
      <vt:lpstr>Proposed Framework</vt:lpstr>
      <vt:lpstr>Background</vt:lpstr>
      <vt:lpstr>PowerPoint Presentation</vt:lpstr>
      <vt:lpstr>PowerPoint Presentation</vt:lpstr>
      <vt:lpstr>PowerPoint Presentation</vt:lpstr>
      <vt:lpstr>Method</vt:lpstr>
      <vt:lpstr>Designing a domain specific Ontology Case 1: Clinical Trial</vt:lpstr>
      <vt:lpstr>Case 2: Renting a car</vt:lpstr>
      <vt:lpstr>Defining semantic rules</vt:lpstr>
      <vt:lpstr>Example Rule/Constraint for Clinical Trial</vt:lpstr>
      <vt:lpstr>Identifying Grammar</vt:lpstr>
      <vt:lpstr>Example</vt:lpstr>
      <vt:lpstr>PowerPoint Presentation</vt:lpstr>
      <vt:lpstr>Creating a Smart Contract Template</vt:lpstr>
      <vt:lpstr>PowerPoint Presentation</vt:lpstr>
      <vt:lpstr>PowerPoint Presentation</vt:lpstr>
      <vt:lpstr>Manipulating AST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dc:title>
  <dc:creator>Amal Sony</dc:creator>
  <cp:lastModifiedBy>Amal Sony</cp:lastModifiedBy>
  <cp:revision>17</cp:revision>
  <dcterms:created xsi:type="dcterms:W3CDTF">2019-11-07T06:39:12Z</dcterms:created>
  <dcterms:modified xsi:type="dcterms:W3CDTF">2019-11-07T16:30:21Z</dcterms:modified>
</cp:coreProperties>
</file>