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1" r:id="rId11"/>
    <p:sldId id="267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750"/>
    <a:srgbClr val="E05524"/>
    <a:srgbClr val="E5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293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981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871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66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8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1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606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606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81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0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361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39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0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_uaoZL18nRbqC_MULVne90h3SdRbAyn/view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C1FE-0133-60CD-042B-635718A15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471" y="1769540"/>
            <a:ext cx="8118541" cy="18288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zonix" pitchFamily="50" charset="0"/>
              </a:rPr>
              <a:t>Accident casualties</a:t>
            </a:r>
            <a:br>
              <a:rPr lang="en-US" dirty="0">
                <a:latin typeface="Azonix" pitchFamily="50" charset="0"/>
              </a:rPr>
            </a:br>
            <a:r>
              <a:rPr lang="en-US" dirty="0">
                <a:latin typeface="Azonix" pitchFamily="50" charset="0"/>
              </a:rPr>
              <a:t>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112E7-4D3F-3462-40FF-41B121C94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Samuel A. Opoku</a:t>
            </a:r>
          </a:p>
        </p:txBody>
      </p:sp>
    </p:spTree>
    <p:extLst>
      <p:ext uri="{BB962C8B-B14F-4D97-AF65-F5344CB8AC3E}">
        <p14:creationId xmlns:p14="http://schemas.microsoft.com/office/powerpoint/2010/main" val="27772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14A2-82F0-4DE0-3DCA-9664B624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981" y="668852"/>
            <a:ext cx="6118997" cy="1050892"/>
          </a:xfrm>
        </p:spPr>
        <p:txBody>
          <a:bodyPr/>
          <a:lstStyle/>
          <a:p>
            <a:r>
              <a:rPr lang="en-US" dirty="0"/>
              <a:t>Results &amp; Findings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0C04-417F-B3E5-E07D-64CE8929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7726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After the analysis, it was found that,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272,000 casualties occurred on dry surface, 113,000 on a wet surface and 22,000 on snowy surface.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304,000 casualties occurred on a single carriage road, 66,000 on a dual carriage roads 26,000 on roundabout with the least being 5,000 on a slip road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33F1C-5BD5-7E02-C20A-968D8B88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53D15B-AD9B-678E-A4B5-C7E63D14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4999-4549-699A-5AA2-29AF6917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756" y="358460"/>
            <a:ext cx="5288487" cy="84955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9E90-E4DE-C24C-3E44-C8357C7B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91905"/>
            <a:ext cx="10364452" cy="4516073"/>
          </a:xfrm>
        </p:spPr>
        <p:txBody>
          <a:bodyPr>
            <a:normAutofit/>
          </a:bodyPr>
          <a:lstStyle/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Since most accidents occur during daylight, policymakers must intensify traffic regulations to regulate the number of accidents.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 Since most casualties were by cars, cars must be properly checked, and divers must be educated on road safety measures.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Policies on traffic regulations in the urban centers must be intensified to reduce the number of casualties in the urban areas.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More speed ramps must be constructed on dry road surfaces to slow down drives.</a:t>
            </a:r>
          </a:p>
        </p:txBody>
      </p:sp>
    </p:spTree>
    <p:extLst>
      <p:ext uri="{BB962C8B-B14F-4D97-AF65-F5344CB8AC3E}">
        <p14:creationId xmlns:p14="http://schemas.microsoft.com/office/powerpoint/2010/main" val="93623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3BA7-DBE3-2328-2471-76AE029F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255D-E5EE-A769-694F-B5316799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36324"/>
            <a:ext cx="10353762" cy="1450758"/>
          </a:xfrm>
        </p:spPr>
        <p:txBody>
          <a:bodyPr>
            <a:normAutofit fontScale="92500" lnSpcReduction="20000"/>
          </a:bodyPr>
          <a:lstStyle/>
          <a:p>
            <a:pPr marL="36900" indent="0" algn="just">
              <a:buNone/>
            </a:pPr>
            <a:r>
              <a:rPr lang="en-GB" sz="2400" dirty="0"/>
              <a:t>This analysis aims to provide insight into the accident incidence in England by </a:t>
            </a:r>
            <a:r>
              <a:rPr lang="en-GB" sz="2400" dirty="0" err="1"/>
              <a:t>analyzing</a:t>
            </a:r>
            <a:r>
              <a:rPr lang="en-GB" sz="2400" dirty="0"/>
              <a:t> various aspects to identify trends make data-driven decisions and get a deep understanding of the causes of accidents in the various districts.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71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9AAC-8DFC-470C-E716-992C14D9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F83E-3C00-5330-F33A-DE3CF53C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2799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400" dirty="0"/>
              <a:t>The primary data used for the analysis is an accident data sourced from </a:t>
            </a:r>
            <a:r>
              <a:rPr lang="en-US" sz="2400" dirty="0">
                <a:hlinkClick r:id="rId2"/>
              </a:rPr>
              <a:t>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8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154C-F6A9-6B49-62B2-9FFF4F4C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60D9-3C8F-9183-1A38-A1CB4784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6756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sz="2400" dirty="0"/>
              <a:t>For this analysis, MySQL, Microsoft Excel and Power BI were used for cleaning, mining, analyzing, and visualizing using Power Query, Power View</a:t>
            </a:r>
          </a:p>
        </p:txBody>
      </p:sp>
    </p:spTree>
    <p:extLst>
      <p:ext uri="{BB962C8B-B14F-4D97-AF65-F5344CB8AC3E}">
        <p14:creationId xmlns:p14="http://schemas.microsoft.com/office/powerpoint/2010/main" val="423612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B417-109E-847D-F64C-3F009F92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C565-29B8-4ED9-CBD6-D196EE5D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900" indent="0" algn="just">
              <a:buNone/>
            </a:pPr>
            <a:r>
              <a:rPr lang="en-US" sz="2400" dirty="0"/>
              <a:t>The data was prepared for analysis and it was ensured the data was clean by;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loading and inspecting the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deleting all duplicated entries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formatting the data into the appropriate types, (texts are in proper format, all unnecessary spaces and special characters were removed  and numbers were in number format)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Creating new columns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replacing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1873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8A2-8537-7FBC-27A3-811B71FA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03" y="669159"/>
            <a:ext cx="8205340" cy="1075666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4551-C07F-5617-437F-17DCB9EE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950097"/>
            <a:ext cx="10670398" cy="3163079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US" sz="2400" dirty="0"/>
              <a:t>The data was further explored to find the following KPIs;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What was the total number of casualties?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How many casualties were fatal?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How many casualties were serious?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How many casualties were slight?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What was the trend in casualties in 2021 and 2023?</a:t>
            </a:r>
          </a:p>
        </p:txBody>
      </p:sp>
    </p:spTree>
    <p:extLst>
      <p:ext uri="{BB962C8B-B14F-4D97-AF65-F5344CB8AC3E}">
        <p14:creationId xmlns:p14="http://schemas.microsoft.com/office/powerpoint/2010/main" val="13817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08A2-8537-7FBC-27A3-811B71FA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03" y="669159"/>
            <a:ext cx="8205340" cy="1075666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4551-C07F-5617-437F-17DCB9EE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950097"/>
            <a:ext cx="10459531" cy="3713585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US" sz="2400" dirty="0"/>
              <a:t>The data was further explored to find trends in;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Casualties by light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Casualties by surface area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Casualties by area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Casualties by road type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Casualties by light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Casualties by vehicle type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79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29CD-BB03-5085-BCA0-0636948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BDE7-BBEE-21DC-C473-9B107110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67177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To find the number of casualties by road surfaces, all other types of road </a:t>
            </a:r>
            <a:r>
              <a:rPr lang="en-US" sz="2400"/>
              <a:t>surface were </a:t>
            </a:r>
            <a:r>
              <a:rPr lang="en-US" sz="2400" dirty="0"/>
              <a:t>grouped into wet, snow and dry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To find the number of casualties by light conditions, the conditions were grouped into Daylight and dark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New Measures were computed to calculate the severity of casualties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Charts were also used for further analysis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29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14A2-82F0-4DE0-3DCA-9664B624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173" y="610129"/>
            <a:ext cx="5313654" cy="816000"/>
          </a:xfrm>
        </p:spPr>
        <p:txBody>
          <a:bodyPr>
            <a:normAutofit/>
          </a:bodyPr>
          <a:lstStyle/>
          <a:p>
            <a:r>
              <a:rPr lang="en-US" dirty="0"/>
              <a:t>Results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0C04-417F-B3E5-E07D-64CE8929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6129"/>
            <a:ext cx="10058400" cy="494934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After the analysis, it was found that, 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The total number of casualties was 409,000.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There were 7009 fatal casualties.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There were about 58,000 serious casualties.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There were about 343,000 casualties with slight injuries.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110,000 accident casualties occurred during the dark while 298,000 occurred during daylight.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250,000 casualties occurred in the urban centers while 159,000 occurred in the rural areas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r>
              <a:rPr lang="en-US" dirty="0"/>
              <a:t>328,000 casualties occurred by cars which is the most while 994 was by farm vehicles which is the least.</a:t>
            </a:r>
          </a:p>
          <a:p>
            <a:pPr marL="3798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798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121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963</TotalTime>
  <Words>539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Azonix</vt:lpstr>
      <vt:lpstr>Tw Cen MT</vt:lpstr>
      <vt:lpstr>Wingdings</vt:lpstr>
      <vt:lpstr>Droplet</vt:lpstr>
      <vt:lpstr>Accident casualties Analysis Report</vt:lpstr>
      <vt:lpstr>Project Overview</vt:lpstr>
      <vt:lpstr>Data Source </vt:lpstr>
      <vt:lpstr>Tools</vt:lpstr>
      <vt:lpstr>Data Preparation</vt:lpstr>
      <vt:lpstr>Exploratory Data Analysis (EDA)</vt:lpstr>
      <vt:lpstr>Exploratory Data Analysis (EDA)</vt:lpstr>
      <vt:lpstr>Data Analysis</vt:lpstr>
      <vt:lpstr>Results &amp; Findings</vt:lpstr>
      <vt:lpstr>Results &amp; Findings con’t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 Analysis</dc:title>
  <dc:creator>opoku</dc:creator>
  <cp:lastModifiedBy>opoku samuel</cp:lastModifiedBy>
  <cp:revision>63</cp:revision>
  <dcterms:created xsi:type="dcterms:W3CDTF">2023-09-18T11:11:54Z</dcterms:created>
  <dcterms:modified xsi:type="dcterms:W3CDTF">2023-10-25T18:21:44Z</dcterms:modified>
</cp:coreProperties>
</file>