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sldIdLst>
    <p:sldId id="256" r:id="rId2"/>
    <p:sldId id="257" r:id="rId3"/>
    <p:sldId id="258" r:id="rId4"/>
    <p:sldId id="259" r:id="rId5"/>
    <p:sldId id="260" r:id="rId6"/>
    <p:sldId id="261" r:id="rId7"/>
    <p:sldId id="269" r:id="rId8"/>
    <p:sldId id="262" r:id="rId9"/>
    <p:sldId id="263" r:id="rId10"/>
    <p:sldId id="271" r:id="rId11"/>
    <p:sldId id="272" r:id="rId12"/>
    <p:sldId id="267" r:id="rId13"/>
    <p:sldId id="270" r:id="rId14"/>
    <p:sldId id="266"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7750"/>
    <a:srgbClr val="E05524"/>
    <a:srgbClr val="E549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03" d="100"/>
          <a:sy n="103" d="100"/>
        </p:scale>
        <p:origin x="15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0139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1154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288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8231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304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3390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8418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8563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24A7AC-904D-4781-85BA-7D10C17ED021}" type="datetimeFigureOut">
              <a:rPr lang="en-US" smtClean="0"/>
              <a:t>10/2/2023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45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331444B-B92B-4E27-8C94-BB93EAF5CB18}" type="datetimeFigureOut">
              <a:rPr lang="en-US" smtClean="0"/>
              <a:t>10/2/2023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7237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8166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6E9DEC-419B-4CC5-A080-3B06BD5A8291}" type="datetimeFigureOut">
              <a:rPr lang="en-US" smtClean="0"/>
              <a:t>10/2/2023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338142"/>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3C1FE-0133-60CD-042B-635718A15741}"/>
              </a:ext>
            </a:extLst>
          </p:cNvPr>
          <p:cNvSpPr>
            <a:spLocks noGrp="1"/>
          </p:cNvSpPr>
          <p:nvPr>
            <p:ph type="ctrTitle"/>
          </p:nvPr>
        </p:nvSpPr>
        <p:spPr>
          <a:xfrm>
            <a:off x="2126471" y="1769540"/>
            <a:ext cx="8118541" cy="1828801"/>
          </a:xfrm>
        </p:spPr>
        <p:txBody>
          <a:bodyPr>
            <a:normAutofit fontScale="90000"/>
          </a:bodyPr>
          <a:lstStyle/>
          <a:p>
            <a:pPr algn="ctr"/>
            <a:r>
              <a:rPr lang="en-US" dirty="0"/>
              <a:t>HR Attrition Analysis Report</a:t>
            </a:r>
          </a:p>
        </p:txBody>
      </p:sp>
      <p:sp>
        <p:nvSpPr>
          <p:cNvPr id="3" name="Subtitle 2">
            <a:extLst>
              <a:ext uri="{FF2B5EF4-FFF2-40B4-BE49-F238E27FC236}">
                <a16:creationId xmlns:a16="http://schemas.microsoft.com/office/drawing/2014/main" id="{D0B112E7-4D3F-3462-40FF-41B121C94C2D}"/>
              </a:ext>
            </a:extLst>
          </p:cNvPr>
          <p:cNvSpPr>
            <a:spLocks noGrp="1"/>
          </p:cNvSpPr>
          <p:nvPr>
            <p:ph type="subTitle" idx="1"/>
          </p:nvPr>
        </p:nvSpPr>
        <p:spPr/>
        <p:txBody>
          <a:bodyPr/>
          <a:lstStyle/>
          <a:p>
            <a:r>
              <a:rPr lang="en-US" dirty="0"/>
              <a:t>By: Samuel A. Opoku</a:t>
            </a:r>
          </a:p>
        </p:txBody>
      </p:sp>
    </p:spTree>
    <p:extLst>
      <p:ext uri="{BB962C8B-B14F-4D97-AF65-F5344CB8AC3E}">
        <p14:creationId xmlns:p14="http://schemas.microsoft.com/office/powerpoint/2010/main" val="277720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14A2-82F0-4DE0-3DCA-9664B6244EF2}"/>
              </a:ext>
            </a:extLst>
          </p:cNvPr>
          <p:cNvSpPr>
            <a:spLocks noGrp="1"/>
          </p:cNvSpPr>
          <p:nvPr>
            <p:ph type="title"/>
          </p:nvPr>
        </p:nvSpPr>
        <p:spPr/>
        <p:txBody>
          <a:bodyPr/>
          <a:lstStyle/>
          <a:p>
            <a:r>
              <a:rPr lang="en-US" dirty="0"/>
              <a:t>Results &amp; Findings</a:t>
            </a:r>
          </a:p>
        </p:txBody>
      </p:sp>
      <p:sp>
        <p:nvSpPr>
          <p:cNvPr id="3" name="Content Placeholder 2">
            <a:extLst>
              <a:ext uri="{FF2B5EF4-FFF2-40B4-BE49-F238E27FC236}">
                <a16:creationId xmlns:a16="http://schemas.microsoft.com/office/drawing/2014/main" id="{78C60C04-417F-B3E5-E07D-64CE892920A5}"/>
              </a:ext>
            </a:extLst>
          </p:cNvPr>
          <p:cNvSpPr>
            <a:spLocks noGrp="1"/>
          </p:cNvSpPr>
          <p:nvPr>
            <p:ph idx="1"/>
          </p:nvPr>
        </p:nvSpPr>
        <p:spPr>
          <a:xfrm>
            <a:off x="1097280" y="1845734"/>
            <a:ext cx="10058400" cy="4461760"/>
          </a:xfrm>
        </p:spPr>
        <p:txBody>
          <a:bodyPr>
            <a:normAutofit/>
          </a:bodyPr>
          <a:lstStyle/>
          <a:p>
            <a:pPr marL="36900" indent="0">
              <a:buNone/>
            </a:pPr>
            <a:r>
              <a:rPr lang="en-US" dirty="0"/>
              <a:t>After the analysis, it was found that, </a:t>
            </a:r>
          </a:p>
          <a:p>
            <a:pPr marL="379800" indent="-342900">
              <a:buFont typeface="Wingdings" panose="05000000000000000000" pitchFamily="2" charset="2"/>
              <a:buChar char="Ø"/>
            </a:pPr>
            <a:r>
              <a:rPr lang="en-US" dirty="0"/>
              <a:t>The Overall Employees were 1470, those who had left the organization were 237 with 1233 Active Employees</a:t>
            </a:r>
          </a:p>
          <a:p>
            <a:pPr marL="379800" indent="-342900">
              <a:buFont typeface="Wingdings" panose="05000000000000000000" pitchFamily="2" charset="2"/>
              <a:buChar char="Ø"/>
            </a:pPr>
            <a:r>
              <a:rPr lang="en-US" dirty="0"/>
              <a:t>The Attrition Rate was 16% and the Average Age was found to be 37 years.</a:t>
            </a:r>
          </a:p>
          <a:p>
            <a:pPr marL="379800" indent="-342900">
              <a:buFont typeface="Wingdings" panose="05000000000000000000" pitchFamily="2" charset="2"/>
              <a:buChar char="Ø"/>
            </a:pPr>
            <a:r>
              <a:rPr lang="en-US" dirty="0"/>
              <a:t>Department-wise, about 56% Employees from the R&amp;D Department had left the Organization while 5% employees from the HR department left.</a:t>
            </a:r>
          </a:p>
          <a:p>
            <a:pPr marL="379800" indent="-342900">
              <a:buFont typeface="Wingdings" panose="05000000000000000000" pitchFamily="2" charset="2"/>
              <a:buChar char="Ø"/>
            </a:pPr>
            <a:r>
              <a:rPr lang="en-US" dirty="0"/>
              <a:t>Also, most Employees with Education in Life Science left the organization. 89 of the Employees who left the organization were with Life Science Education background.</a:t>
            </a:r>
          </a:p>
          <a:p>
            <a:pPr marL="379800" indent="-342900">
              <a:buFont typeface="Wingdings" panose="05000000000000000000" pitchFamily="2" charset="2"/>
              <a:buChar char="Ø"/>
            </a:pPr>
            <a:r>
              <a:rPr lang="en-US" dirty="0"/>
              <a:t>Of those who left the organization, 47% were Females while 53% of them were Males.</a:t>
            </a:r>
          </a:p>
          <a:p>
            <a:pPr marL="379800" indent="-342900">
              <a:buFont typeface="Wingdings" panose="05000000000000000000" pitchFamily="2" charset="2"/>
              <a:buChar char="Ø"/>
            </a:pPr>
            <a:r>
              <a:rPr lang="en-US" dirty="0"/>
              <a:t>Most Employees who left the organization were between the ages 25 – 34</a:t>
            </a:r>
          </a:p>
          <a:p>
            <a:pPr marL="379800" indent="-342900">
              <a:buFont typeface="Wingdings" panose="05000000000000000000" pitchFamily="2" charset="2"/>
              <a:buChar char="Ø"/>
            </a:pPr>
            <a:r>
              <a:rPr lang="en-US" dirty="0"/>
              <a:t>Sales Representatives are those who are more satisfied with their Job.</a:t>
            </a:r>
          </a:p>
          <a:p>
            <a:endParaRPr lang="en-US" dirty="0"/>
          </a:p>
          <a:p>
            <a:endParaRPr lang="en-US" dirty="0"/>
          </a:p>
        </p:txBody>
      </p:sp>
    </p:spTree>
    <p:extLst>
      <p:ext uri="{BB962C8B-B14F-4D97-AF65-F5344CB8AC3E}">
        <p14:creationId xmlns:p14="http://schemas.microsoft.com/office/powerpoint/2010/main" val="2425374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14A2-82F0-4DE0-3DCA-9664B6244EF2}"/>
              </a:ext>
            </a:extLst>
          </p:cNvPr>
          <p:cNvSpPr>
            <a:spLocks noGrp="1"/>
          </p:cNvSpPr>
          <p:nvPr>
            <p:ph type="title"/>
          </p:nvPr>
        </p:nvSpPr>
        <p:spPr/>
        <p:txBody>
          <a:bodyPr/>
          <a:lstStyle/>
          <a:p>
            <a:r>
              <a:rPr lang="en-US" dirty="0"/>
              <a:t>Results &amp; Findings Con’t</a:t>
            </a:r>
          </a:p>
        </p:txBody>
      </p:sp>
      <p:sp>
        <p:nvSpPr>
          <p:cNvPr id="3" name="Content Placeholder 2">
            <a:extLst>
              <a:ext uri="{FF2B5EF4-FFF2-40B4-BE49-F238E27FC236}">
                <a16:creationId xmlns:a16="http://schemas.microsoft.com/office/drawing/2014/main" id="{78C60C04-417F-B3E5-E07D-64CE892920A5}"/>
              </a:ext>
            </a:extLst>
          </p:cNvPr>
          <p:cNvSpPr>
            <a:spLocks noGrp="1"/>
          </p:cNvSpPr>
          <p:nvPr>
            <p:ph idx="1"/>
          </p:nvPr>
        </p:nvSpPr>
        <p:spPr>
          <a:xfrm>
            <a:off x="1097280" y="1845734"/>
            <a:ext cx="10058400" cy="2465009"/>
          </a:xfrm>
        </p:spPr>
        <p:txBody>
          <a:bodyPr>
            <a:normAutofit/>
          </a:bodyPr>
          <a:lstStyle/>
          <a:p>
            <a:pPr marL="379800" indent="-342900">
              <a:buFont typeface="Wingdings" panose="05000000000000000000" pitchFamily="2" charset="2"/>
              <a:buChar char="Ø"/>
            </a:pPr>
            <a:r>
              <a:rPr lang="en-US" dirty="0"/>
              <a:t>Most employees who left the organization were those who were single, they were 120</a:t>
            </a:r>
          </a:p>
          <a:p>
            <a:pPr marL="379800" indent="-342900">
              <a:buFont typeface="Wingdings" panose="05000000000000000000" pitchFamily="2" charset="2"/>
              <a:buChar char="Ø"/>
            </a:pPr>
            <a:r>
              <a:rPr lang="en-US" dirty="0"/>
              <a:t>Most employees who leave near-by the left the job. There were 144 employees who left the job who were staying  closer to the organization.</a:t>
            </a:r>
          </a:p>
          <a:p>
            <a:pPr marL="379800" indent="-342900">
              <a:buFont typeface="Wingdings" panose="05000000000000000000" pitchFamily="2" charset="2"/>
              <a:buChar char="Ø"/>
            </a:pPr>
            <a:r>
              <a:rPr lang="en-US" dirty="0"/>
              <a:t>156 employees who barely embark on business  travel left the organization.</a:t>
            </a:r>
          </a:p>
          <a:p>
            <a:pPr marL="379800" indent="-342900">
              <a:buFont typeface="Wingdings" panose="05000000000000000000" pitchFamily="2" charset="2"/>
              <a:buChar char="Ø"/>
            </a:pPr>
            <a:r>
              <a:rPr lang="en-US" dirty="0"/>
              <a:t>For about 200 employees who left the organization are those whose performance were on the job were low with only 37 of those who left were employees with high performance. </a:t>
            </a:r>
          </a:p>
          <a:p>
            <a:endParaRPr lang="en-US" dirty="0"/>
          </a:p>
          <a:p>
            <a:endParaRPr lang="en-US" dirty="0"/>
          </a:p>
        </p:txBody>
      </p:sp>
    </p:spTree>
    <p:extLst>
      <p:ext uri="{BB962C8B-B14F-4D97-AF65-F5344CB8AC3E}">
        <p14:creationId xmlns:p14="http://schemas.microsoft.com/office/powerpoint/2010/main" val="397021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B5DCF88-7098-B77A-9A59-09DF9AA3289B}"/>
              </a:ext>
            </a:extLst>
          </p:cNvPr>
          <p:cNvPicPr>
            <a:picLocks noChangeAspect="1"/>
          </p:cNvPicPr>
          <p:nvPr/>
        </p:nvPicPr>
        <p:blipFill>
          <a:blip r:embed="rId2"/>
          <a:stretch>
            <a:fillRect/>
          </a:stretch>
        </p:blipFill>
        <p:spPr>
          <a:xfrm>
            <a:off x="8282" y="0"/>
            <a:ext cx="12175435" cy="6858000"/>
          </a:xfrm>
          <a:prstGeom prst="rect">
            <a:avLst/>
          </a:prstGeom>
        </p:spPr>
      </p:pic>
    </p:spTree>
    <p:extLst>
      <p:ext uri="{BB962C8B-B14F-4D97-AF65-F5344CB8AC3E}">
        <p14:creationId xmlns:p14="http://schemas.microsoft.com/office/powerpoint/2010/main" val="2411648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F654-54EB-40C2-E6AF-780A9B97589B}"/>
              </a:ext>
            </a:extLst>
          </p:cNvPr>
          <p:cNvSpPr>
            <a:spLocks noGrp="1"/>
          </p:cNvSpPr>
          <p:nvPr>
            <p:ph type="title"/>
          </p:nvPr>
        </p:nvSpPr>
        <p:spPr>
          <a:xfrm>
            <a:off x="4312023" y="30527"/>
            <a:ext cx="2870828" cy="436004"/>
          </a:xfrm>
        </p:spPr>
        <p:txBody>
          <a:bodyPr>
            <a:normAutofit fontScale="90000"/>
          </a:bodyPr>
          <a:lstStyle/>
          <a:p>
            <a:r>
              <a:rPr lang="en-US" sz="3600" dirty="0"/>
              <a:t>Dashboard</a:t>
            </a:r>
            <a:endParaRPr lang="en-US" dirty="0"/>
          </a:p>
        </p:txBody>
      </p:sp>
      <p:pic>
        <p:nvPicPr>
          <p:cNvPr id="5" name="Picture 4">
            <a:extLst>
              <a:ext uri="{FF2B5EF4-FFF2-40B4-BE49-F238E27FC236}">
                <a16:creationId xmlns:a16="http://schemas.microsoft.com/office/drawing/2014/main" id="{DD42F6D1-E062-643C-CE62-F66DD5438581}"/>
              </a:ext>
            </a:extLst>
          </p:cNvPr>
          <p:cNvPicPr>
            <a:picLocks noChangeAspect="1"/>
          </p:cNvPicPr>
          <p:nvPr/>
        </p:nvPicPr>
        <p:blipFill>
          <a:blip r:embed="rId2"/>
          <a:stretch>
            <a:fillRect/>
          </a:stretch>
        </p:blipFill>
        <p:spPr>
          <a:xfrm>
            <a:off x="6426" y="0"/>
            <a:ext cx="12179147" cy="6858000"/>
          </a:xfrm>
          <a:prstGeom prst="rect">
            <a:avLst/>
          </a:prstGeom>
        </p:spPr>
      </p:pic>
    </p:spTree>
    <p:extLst>
      <p:ext uri="{BB962C8B-B14F-4D97-AF65-F5344CB8AC3E}">
        <p14:creationId xmlns:p14="http://schemas.microsoft.com/office/powerpoint/2010/main" val="2058904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A4999-4549-699A-5AA2-29AF6917840E}"/>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EDD59E90-E4DE-C24C-3E44-C8357C7B7572}"/>
              </a:ext>
            </a:extLst>
          </p:cNvPr>
          <p:cNvSpPr>
            <a:spLocks noGrp="1"/>
          </p:cNvSpPr>
          <p:nvPr>
            <p:ph idx="1"/>
          </p:nvPr>
        </p:nvSpPr>
        <p:spPr/>
        <p:txBody>
          <a:bodyPr>
            <a:normAutofit fontScale="92500" lnSpcReduction="20000"/>
          </a:bodyPr>
          <a:lstStyle/>
          <a:p>
            <a:pPr marL="379800" indent="-342900">
              <a:buFont typeface="Wingdings" panose="05000000000000000000" pitchFamily="2" charset="2"/>
              <a:buChar char="Ø"/>
            </a:pPr>
            <a:r>
              <a:rPr lang="en-US" dirty="0"/>
              <a:t>Since most the employees (200) leaving the job are those with low performance, the organization should organize training and development programs to help employees to acquire new skill and advance their career in the organization.</a:t>
            </a:r>
          </a:p>
          <a:p>
            <a:pPr marL="379800" indent="-342900">
              <a:buFont typeface="Wingdings" panose="05000000000000000000" pitchFamily="2" charset="2"/>
              <a:buChar char="Ø"/>
            </a:pPr>
            <a:r>
              <a:rPr lang="en-US" dirty="0"/>
              <a:t>Management must assess the physical and social aspects of the workplace to ensure it is comfortable, safe and pleasant environment to work in since most people leaving the organization are those who leave near-by the work place.</a:t>
            </a:r>
          </a:p>
          <a:p>
            <a:pPr marL="379800" indent="-342900">
              <a:buFont typeface="Wingdings" panose="05000000000000000000" pitchFamily="2" charset="2"/>
              <a:buChar char="Ø"/>
            </a:pPr>
            <a:r>
              <a:rPr lang="en-US" dirty="0"/>
              <a:t>It was reviled that most employees leaving the organization were those who were single. Therefore management should consider financial education programs to help single employees manage their finances effectively, as they may have different financial priorities than those with families.</a:t>
            </a:r>
          </a:p>
          <a:p>
            <a:pPr marL="379800" indent="-342900">
              <a:buFont typeface="Wingdings" panose="05000000000000000000" pitchFamily="2" charset="2"/>
              <a:buChar char="Ø"/>
            </a:pPr>
            <a:r>
              <a:rPr lang="en-US" dirty="0"/>
              <a:t>Also, management must clearly communicate the expectations regarding business travel for each role within the organization. This is because most employees leaving the organization are those who rarely embark on business travel who may not be aware travel requirements.</a:t>
            </a:r>
          </a:p>
          <a:p>
            <a:pPr marL="379800" indent="-342900">
              <a:buFont typeface="Wingdings" panose="05000000000000000000" pitchFamily="2" charset="2"/>
              <a:buChar char="Ø"/>
            </a:pPr>
            <a:r>
              <a:rPr lang="en-US" dirty="0"/>
              <a:t>Conduct exit interview to gather insight into the specific reasons on why employees who leave or want to leave the organization and use the feedback to make targeted improvement </a:t>
            </a:r>
          </a:p>
          <a:p>
            <a:pPr marL="379800" indent="-342900">
              <a:buFont typeface="Wingdings" panose="05000000000000000000" pitchFamily="2" charset="2"/>
              <a:buChar char="Ø"/>
            </a:pPr>
            <a:endParaRPr lang="en-US" dirty="0"/>
          </a:p>
          <a:p>
            <a:endParaRPr lang="en-US" dirty="0"/>
          </a:p>
          <a:p>
            <a:endParaRPr lang="en-US" dirty="0"/>
          </a:p>
        </p:txBody>
      </p:sp>
    </p:spTree>
    <p:extLst>
      <p:ext uri="{BB962C8B-B14F-4D97-AF65-F5344CB8AC3E}">
        <p14:creationId xmlns:p14="http://schemas.microsoft.com/office/powerpoint/2010/main" val="936235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77308-3447-6903-49F6-2CE402CB992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6C34A44-CB1E-BA2D-D271-5ED5C73DA942}"/>
              </a:ext>
            </a:extLst>
          </p:cNvPr>
          <p:cNvSpPr>
            <a:spLocks noGrp="1"/>
          </p:cNvSpPr>
          <p:nvPr>
            <p:ph idx="1"/>
          </p:nvPr>
        </p:nvSpPr>
        <p:spPr/>
        <p:txBody>
          <a:bodyPr/>
          <a:lstStyle/>
          <a:p>
            <a:pPr marL="36900" indent="0">
              <a:buNone/>
            </a:pPr>
            <a:r>
              <a:rPr lang="en-US" dirty="0"/>
              <a:t>The source of data used for this analysis can be found </a:t>
            </a:r>
          </a:p>
        </p:txBody>
      </p:sp>
    </p:spTree>
    <p:extLst>
      <p:ext uri="{BB962C8B-B14F-4D97-AF65-F5344CB8AC3E}">
        <p14:creationId xmlns:p14="http://schemas.microsoft.com/office/powerpoint/2010/main" val="211501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3BA7-DBE3-2328-2471-76AE029FB1DA}"/>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1EF8255D-E5EE-A769-694F-B5316799912E}"/>
              </a:ext>
            </a:extLst>
          </p:cNvPr>
          <p:cNvSpPr>
            <a:spLocks noGrp="1"/>
          </p:cNvSpPr>
          <p:nvPr>
            <p:ph idx="1"/>
          </p:nvPr>
        </p:nvSpPr>
        <p:spPr>
          <a:xfrm>
            <a:off x="913795" y="2236324"/>
            <a:ext cx="10353762" cy="1450758"/>
          </a:xfrm>
        </p:spPr>
        <p:txBody>
          <a:bodyPr>
            <a:normAutofit/>
          </a:bodyPr>
          <a:lstStyle/>
          <a:p>
            <a:pPr marL="36900" indent="0" algn="just">
              <a:buNone/>
            </a:pPr>
            <a:r>
              <a:rPr lang="en-US" sz="2400" dirty="0"/>
              <a:t>This analysis aims at providing insight into the Attrition Rate of a hypothetical data by analyzing various aspect to identify trends and make data driven decisions and get deep understanding of worker leaving the organization tends to be.</a:t>
            </a:r>
          </a:p>
        </p:txBody>
      </p:sp>
    </p:spTree>
    <p:extLst>
      <p:ext uri="{BB962C8B-B14F-4D97-AF65-F5344CB8AC3E}">
        <p14:creationId xmlns:p14="http://schemas.microsoft.com/office/powerpoint/2010/main" val="4086716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9AAC-8DFC-470C-E716-992C14D926DC}"/>
              </a:ext>
            </a:extLst>
          </p:cNvPr>
          <p:cNvSpPr>
            <a:spLocks noGrp="1"/>
          </p:cNvSpPr>
          <p:nvPr>
            <p:ph type="title"/>
          </p:nvPr>
        </p:nvSpPr>
        <p:spPr/>
        <p:txBody>
          <a:bodyPr/>
          <a:lstStyle/>
          <a:p>
            <a:r>
              <a:rPr lang="en-US" dirty="0"/>
              <a:t>Data Source </a:t>
            </a:r>
          </a:p>
        </p:txBody>
      </p:sp>
      <p:sp>
        <p:nvSpPr>
          <p:cNvPr id="3" name="Content Placeholder 2">
            <a:extLst>
              <a:ext uri="{FF2B5EF4-FFF2-40B4-BE49-F238E27FC236}">
                <a16:creationId xmlns:a16="http://schemas.microsoft.com/office/drawing/2014/main" id="{0229F83E-3C00-5330-F33A-DE3CF53CE00A}"/>
              </a:ext>
            </a:extLst>
          </p:cNvPr>
          <p:cNvSpPr>
            <a:spLocks noGrp="1"/>
          </p:cNvSpPr>
          <p:nvPr>
            <p:ph idx="1"/>
          </p:nvPr>
        </p:nvSpPr>
        <p:spPr>
          <a:xfrm>
            <a:off x="913795" y="1732450"/>
            <a:ext cx="10353762" cy="1327992"/>
          </a:xfrm>
        </p:spPr>
        <p:txBody>
          <a:bodyPr>
            <a:normAutofit/>
          </a:bodyPr>
          <a:lstStyle/>
          <a:p>
            <a:pPr marL="36900" indent="0" algn="just">
              <a:buNone/>
            </a:pPr>
            <a:r>
              <a:rPr lang="en-US" sz="2400" dirty="0"/>
              <a:t>The primary data used for the analysis is a hypothetical data sourced from Kaggle</a:t>
            </a:r>
          </a:p>
        </p:txBody>
      </p:sp>
    </p:spTree>
    <p:extLst>
      <p:ext uri="{BB962C8B-B14F-4D97-AF65-F5344CB8AC3E}">
        <p14:creationId xmlns:p14="http://schemas.microsoft.com/office/powerpoint/2010/main" val="3265810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154C-F6A9-6B49-62B2-9FFF4F4C9C05}"/>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FCC160D9-3C8F-9183-1A38-A1CB4784C4E8}"/>
              </a:ext>
            </a:extLst>
          </p:cNvPr>
          <p:cNvSpPr>
            <a:spLocks noGrp="1"/>
          </p:cNvSpPr>
          <p:nvPr>
            <p:ph idx="1"/>
          </p:nvPr>
        </p:nvSpPr>
        <p:spPr>
          <a:xfrm>
            <a:off x="1097280" y="1845734"/>
            <a:ext cx="10058400" cy="1046756"/>
          </a:xfrm>
        </p:spPr>
        <p:txBody>
          <a:bodyPr>
            <a:normAutofit/>
          </a:bodyPr>
          <a:lstStyle/>
          <a:p>
            <a:pPr marL="36900" indent="0">
              <a:buNone/>
            </a:pPr>
            <a:r>
              <a:rPr lang="en-US" sz="2400" dirty="0"/>
              <a:t>For this analysis, Microsoft Excel and Power BI was used for cleaning, mining, analyzing, and visualizing using Power Query, Power View</a:t>
            </a:r>
          </a:p>
        </p:txBody>
      </p:sp>
    </p:spTree>
    <p:extLst>
      <p:ext uri="{BB962C8B-B14F-4D97-AF65-F5344CB8AC3E}">
        <p14:creationId xmlns:p14="http://schemas.microsoft.com/office/powerpoint/2010/main" val="4236128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B417-109E-847D-F64C-3F009F92B3F6}"/>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529CC565-29B8-4ED9-CBD6-D196EE5D105C}"/>
              </a:ext>
            </a:extLst>
          </p:cNvPr>
          <p:cNvSpPr>
            <a:spLocks noGrp="1"/>
          </p:cNvSpPr>
          <p:nvPr>
            <p:ph idx="1"/>
          </p:nvPr>
        </p:nvSpPr>
        <p:spPr/>
        <p:txBody>
          <a:bodyPr>
            <a:normAutofit/>
          </a:bodyPr>
          <a:lstStyle/>
          <a:p>
            <a:pPr marL="36900" indent="0" algn="just">
              <a:buNone/>
            </a:pPr>
            <a:r>
              <a:rPr lang="en-US" sz="2400" dirty="0"/>
              <a:t>The data was prepared for analysis and it was ensured the data was clean by;</a:t>
            </a:r>
          </a:p>
          <a:p>
            <a:pPr algn="just">
              <a:buFont typeface="Wingdings" panose="05000000000000000000" pitchFamily="2" charset="2"/>
              <a:buChar char="Ø"/>
            </a:pPr>
            <a:r>
              <a:rPr lang="en-US" sz="2400" dirty="0"/>
              <a:t>loading and inspecting the data</a:t>
            </a:r>
          </a:p>
          <a:p>
            <a:pPr algn="just">
              <a:buFont typeface="Wingdings" panose="05000000000000000000" pitchFamily="2" charset="2"/>
              <a:buChar char="Ø"/>
            </a:pPr>
            <a:r>
              <a:rPr lang="en-US" sz="2400" dirty="0"/>
              <a:t>deleting all duplicated entries</a:t>
            </a:r>
          </a:p>
          <a:p>
            <a:pPr algn="just">
              <a:buFont typeface="Wingdings" panose="05000000000000000000" pitchFamily="2" charset="2"/>
              <a:buChar char="Ø"/>
            </a:pPr>
            <a:r>
              <a:rPr lang="en-US" sz="2400" dirty="0"/>
              <a:t>formatting the data into the appropriate types, (texts are in proper format, all unnecessary spaces and special characters were removed  and numbers were in numbers format)</a:t>
            </a:r>
          </a:p>
          <a:p>
            <a:pPr algn="just">
              <a:buFont typeface="Wingdings" panose="05000000000000000000" pitchFamily="2" charset="2"/>
              <a:buChar char="Ø"/>
            </a:pPr>
            <a:r>
              <a:rPr lang="en-US" sz="2400" dirty="0"/>
              <a:t>Creating new columns</a:t>
            </a:r>
          </a:p>
          <a:p>
            <a:pPr algn="just">
              <a:buFont typeface="Wingdings" panose="05000000000000000000" pitchFamily="2" charset="2"/>
              <a:buChar char="Ø"/>
            </a:pPr>
            <a:r>
              <a:rPr lang="en-US" sz="2400" dirty="0"/>
              <a:t>replacing missing values.</a:t>
            </a:r>
          </a:p>
        </p:txBody>
      </p:sp>
    </p:spTree>
    <p:extLst>
      <p:ext uri="{BB962C8B-B14F-4D97-AF65-F5344CB8AC3E}">
        <p14:creationId xmlns:p14="http://schemas.microsoft.com/office/powerpoint/2010/main" val="218735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08A2-8537-7FBC-27A3-811B71FA4A5C}"/>
              </a:ext>
            </a:extLst>
          </p:cNvPr>
          <p:cNvSpPr>
            <a:spLocks noGrp="1"/>
          </p:cNvSpPr>
          <p:nvPr>
            <p:ph type="title"/>
          </p:nvPr>
        </p:nvSpPr>
        <p:spPr>
          <a:xfrm>
            <a:off x="1134603" y="669159"/>
            <a:ext cx="8205340" cy="1075666"/>
          </a:xfrm>
        </p:spPr>
        <p:txBody>
          <a:bodyPr/>
          <a:lstStyle/>
          <a:p>
            <a:r>
              <a:rPr lang="en-US" dirty="0"/>
              <a:t>Exploratory Data Analysis (EDA)</a:t>
            </a:r>
          </a:p>
        </p:txBody>
      </p:sp>
      <p:sp>
        <p:nvSpPr>
          <p:cNvPr id="3" name="Content Placeholder 2">
            <a:extLst>
              <a:ext uri="{FF2B5EF4-FFF2-40B4-BE49-F238E27FC236}">
                <a16:creationId xmlns:a16="http://schemas.microsoft.com/office/drawing/2014/main" id="{76634551-C07F-5617-437F-17DCB9EE9A8B}"/>
              </a:ext>
            </a:extLst>
          </p:cNvPr>
          <p:cNvSpPr>
            <a:spLocks noGrp="1"/>
          </p:cNvSpPr>
          <p:nvPr>
            <p:ph idx="1"/>
          </p:nvPr>
        </p:nvSpPr>
        <p:spPr>
          <a:xfrm>
            <a:off x="597159" y="1950097"/>
            <a:ext cx="10670398" cy="3163079"/>
          </a:xfrm>
        </p:spPr>
        <p:txBody>
          <a:bodyPr>
            <a:normAutofit/>
          </a:bodyPr>
          <a:lstStyle/>
          <a:p>
            <a:pPr marL="36900" indent="0" algn="just">
              <a:buNone/>
            </a:pPr>
            <a:r>
              <a:rPr lang="en-US" sz="2400" dirty="0"/>
              <a:t>The data was further explored to find the following KPIs;</a:t>
            </a:r>
          </a:p>
          <a:p>
            <a:pPr algn="just">
              <a:buFont typeface="Wingdings" panose="05000000000000000000" pitchFamily="2" charset="2"/>
              <a:buChar char="Ø"/>
            </a:pPr>
            <a:r>
              <a:rPr lang="en-US" sz="2400" dirty="0"/>
              <a:t>What was the Employee Count?</a:t>
            </a:r>
          </a:p>
          <a:p>
            <a:pPr algn="just">
              <a:buFont typeface="Wingdings" panose="05000000000000000000" pitchFamily="2" charset="2"/>
              <a:buChar char="Ø"/>
            </a:pPr>
            <a:r>
              <a:rPr lang="en-US" sz="2400" dirty="0"/>
              <a:t>What was the Attrition Count?</a:t>
            </a:r>
          </a:p>
          <a:p>
            <a:pPr algn="just">
              <a:buFont typeface="Wingdings" panose="05000000000000000000" pitchFamily="2" charset="2"/>
              <a:buChar char="Ø"/>
            </a:pPr>
            <a:r>
              <a:rPr lang="en-US" sz="2400" dirty="0"/>
              <a:t>What was the Attrition Rate?</a:t>
            </a:r>
          </a:p>
          <a:p>
            <a:pPr algn="just">
              <a:buFont typeface="Wingdings" panose="05000000000000000000" pitchFamily="2" charset="2"/>
              <a:buChar char="Ø"/>
            </a:pPr>
            <a:r>
              <a:rPr lang="en-US" sz="2400" dirty="0"/>
              <a:t>What was Total number of Active Employees?</a:t>
            </a:r>
          </a:p>
          <a:p>
            <a:pPr algn="just">
              <a:buFont typeface="Wingdings" panose="05000000000000000000" pitchFamily="2" charset="2"/>
              <a:buChar char="Ø"/>
            </a:pPr>
            <a:r>
              <a:rPr lang="en-US" sz="2400" dirty="0"/>
              <a:t>What was the Average Age?</a:t>
            </a:r>
          </a:p>
        </p:txBody>
      </p:sp>
    </p:spTree>
    <p:extLst>
      <p:ext uri="{BB962C8B-B14F-4D97-AF65-F5344CB8AC3E}">
        <p14:creationId xmlns:p14="http://schemas.microsoft.com/office/powerpoint/2010/main" val="1381795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08A2-8537-7FBC-27A3-811B71FA4A5C}"/>
              </a:ext>
            </a:extLst>
          </p:cNvPr>
          <p:cNvSpPr>
            <a:spLocks noGrp="1"/>
          </p:cNvSpPr>
          <p:nvPr>
            <p:ph type="title"/>
          </p:nvPr>
        </p:nvSpPr>
        <p:spPr>
          <a:xfrm>
            <a:off x="1134603" y="669159"/>
            <a:ext cx="8205340" cy="1075666"/>
          </a:xfrm>
        </p:spPr>
        <p:txBody>
          <a:bodyPr/>
          <a:lstStyle/>
          <a:p>
            <a:r>
              <a:rPr lang="en-US" dirty="0"/>
              <a:t>Exploratory Data Analysis (EDA)</a:t>
            </a:r>
          </a:p>
        </p:txBody>
      </p:sp>
      <p:sp>
        <p:nvSpPr>
          <p:cNvPr id="3" name="Content Placeholder 2">
            <a:extLst>
              <a:ext uri="{FF2B5EF4-FFF2-40B4-BE49-F238E27FC236}">
                <a16:creationId xmlns:a16="http://schemas.microsoft.com/office/drawing/2014/main" id="{76634551-C07F-5617-437F-17DCB9EE9A8B}"/>
              </a:ext>
            </a:extLst>
          </p:cNvPr>
          <p:cNvSpPr>
            <a:spLocks noGrp="1"/>
          </p:cNvSpPr>
          <p:nvPr>
            <p:ph idx="1"/>
          </p:nvPr>
        </p:nvSpPr>
        <p:spPr>
          <a:xfrm>
            <a:off x="597159" y="1950097"/>
            <a:ext cx="5498841" cy="3713585"/>
          </a:xfrm>
        </p:spPr>
        <p:txBody>
          <a:bodyPr>
            <a:normAutofit fontScale="92500"/>
          </a:bodyPr>
          <a:lstStyle/>
          <a:p>
            <a:pPr marL="36900" indent="0" algn="just">
              <a:buNone/>
            </a:pPr>
            <a:r>
              <a:rPr lang="en-US" sz="2400" dirty="0"/>
              <a:t>The data was further explored to find trends in;</a:t>
            </a:r>
          </a:p>
          <a:p>
            <a:pPr algn="just">
              <a:buFont typeface="Wingdings" panose="05000000000000000000" pitchFamily="2" charset="2"/>
              <a:buChar char="Ø"/>
            </a:pPr>
            <a:r>
              <a:rPr lang="en-US" sz="2400" dirty="0"/>
              <a:t>Attrition by Gender</a:t>
            </a:r>
          </a:p>
          <a:p>
            <a:pPr algn="just">
              <a:buFont typeface="Wingdings" panose="05000000000000000000" pitchFamily="2" charset="2"/>
              <a:buChar char="Ø"/>
            </a:pPr>
            <a:r>
              <a:rPr lang="en-US" sz="2400" dirty="0"/>
              <a:t>Attrition by Department</a:t>
            </a:r>
          </a:p>
          <a:p>
            <a:pPr algn="just">
              <a:buFont typeface="Wingdings" panose="05000000000000000000" pitchFamily="2" charset="2"/>
              <a:buChar char="Ø"/>
            </a:pPr>
            <a:r>
              <a:rPr lang="en-US" sz="2400" dirty="0"/>
              <a:t>Number of Employees by Age Group</a:t>
            </a:r>
          </a:p>
          <a:p>
            <a:pPr algn="just">
              <a:buFont typeface="Wingdings" panose="05000000000000000000" pitchFamily="2" charset="2"/>
              <a:buChar char="Ø"/>
            </a:pPr>
            <a:r>
              <a:rPr lang="en-US" sz="2400" dirty="0"/>
              <a:t>Job Satisfaction Ratings</a:t>
            </a:r>
          </a:p>
          <a:p>
            <a:pPr algn="just">
              <a:buFont typeface="Wingdings" panose="05000000000000000000" pitchFamily="2" charset="2"/>
              <a:buChar char="Ø"/>
            </a:pPr>
            <a:r>
              <a:rPr lang="en-US" sz="2400" dirty="0"/>
              <a:t>Attrition by Field of Education</a:t>
            </a:r>
          </a:p>
          <a:p>
            <a:pPr algn="just">
              <a:buFont typeface="Wingdings" panose="05000000000000000000" pitchFamily="2" charset="2"/>
              <a:buChar char="Ø"/>
            </a:pPr>
            <a:r>
              <a:rPr lang="en-US" sz="2400" dirty="0"/>
              <a:t>Attrition by Gender for different Age Groups</a:t>
            </a:r>
          </a:p>
          <a:p>
            <a:pPr algn="just">
              <a:buFont typeface="Wingdings" panose="05000000000000000000" pitchFamily="2" charset="2"/>
              <a:buChar char="Ø"/>
            </a:pPr>
            <a:endParaRPr lang="en-US" sz="2400" dirty="0"/>
          </a:p>
        </p:txBody>
      </p:sp>
      <p:sp>
        <p:nvSpPr>
          <p:cNvPr id="5" name="Content Placeholder 2">
            <a:extLst>
              <a:ext uri="{FF2B5EF4-FFF2-40B4-BE49-F238E27FC236}">
                <a16:creationId xmlns:a16="http://schemas.microsoft.com/office/drawing/2014/main" id="{AAED3E1F-DD27-F382-C70E-0BE01FA14E9B}"/>
              </a:ext>
            </a:extLst>
          </p:cNvPr>
          <p:cNvSpPr txBox="1">
            <a:spLocks/>
          </p:cNvSpPr>
          <p:nvPr/>
        </p:nvSpPr>
        <p:spPr>
          <a:xfrm>
            <a:off x="6400800" y="2043403"/>
            <a:ext cx="5498841" cy="3526972"/>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900" indent="0" algn="just">
              <a:buFont typeface="Calibri" panose="020F0502020204030204" pitchFamily="34" charset="0"/>
              <a:buNone/>
            </a:pPr>
            <a:endParaRPr lang="en-US" sz="2400" dirty="0"/>
          </a:p>
          <a:p>
            <a:pPr algn="just">
              <a:buFont typeface="Wingdings" panose="05000000000000000000" pitchFamily="2" charset="2"/>
              <a:buChar char="Ø"/>
            </a:pPr>
            <a:r>
              <a:rPr lang="en-US" sz="2400" dirty="0"/>
              <a:t>Attrition by Distance to work</a:t>
            </a:r>
          </a:p>
          <a:p>
            <a:pPr algn="just">
              <a:buFont typeface="Wingdings" panose="05000000000000000000" pitchFamily="2" charset="2"/>
              <a:buChar char="Ø"/>
            </a:pPr>
            <a:r>
              <a:rPr lang="en-US" sz="2400" dirty="0"/>
              <a:t>Attrition by Performance</a:t>
            </a:r>
          </a:p>
          <a:p>
            <a:pPr algn="just">
              <a:buFont typeface="Wingdings" panose="05000000000000000000" pitchFamily="2" charset="2"/>
              <a:buChar char="Ø"/>
            </a:pPr>
            <a:r>
              <a:rPr lang="en-US" sz="2400" dirty="0"/>
              <a:t>Attrition by Level of Education</a:t>
            </a:r>
          </a:p>
          <a:p>
            <a:pPr algn="just">
              <a:buFont typeface="Wingdings" panose="05000000000000000000" pitchFamily="2" charset="2"/>
              <a:buChar char="Ø"/>
            </a:pPr>
            <a:r>
              <a:rPr lang="en-US" sz="2400" dirty="0"/>
              <a:t>Attrition by Marital Status</a:t>
            </a:r>
          </a:p>
          <a:p>
            <a:pPr algn="just">
              <a:buFont typeface="Wingdings" panose="05000000000000000000" pitchFamily="2" charset="2"/>
              <a:buChar char="Ø"/>
            </a:pPr>
            <a:r>
              <a:rPr lang="en-US" sz="2400" dirty="0"/>
              <a:t>Attrition by Business Travel</a:t>
            </a:r>
          </a:p>
          <a:p>
            <a:pPr algn="just">
              <a:buFont typeface="Wingdings" panose="05000000000000000000" pitchFamily="2" charset="2"/>
              <a:buChar char="Ø"/>
            </a:pPr>
            <a:r>
              <a:rPr lang="en-US" sz="2400" dirty="0"/>
              <a:t>Attrition by whether an employee work overtime or not</a:t>
            </a:r>
          </a:p>
          <a:p>
            <a:pPr algn="just">
              <a:buFont typeface="Wingdings" panose="05000000000000000000" pitchFamily="2" charset="2"/>
              <a:buChar char="Ø"/>
            </a:pPr>
            <a:endParaRPr lang="en-US" sz="2400" dirty="0"/>
          </a:p>
        </p:txBody>
      </p:sp>
    </p:spTree>
    <p:extLst>
      <p:ext uri="{BB962C8B-B14F-4D97-AF65-F5344CB8AC3E}">
        <p14:creationId xmlns:p14="http://schemas.microsoft.com/office/powerpoint/2010/main" val="116379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29CD-BB03-5085-BCA0-06369484D3F5}"/>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F218BDE7-BBEE-21DC-C473-9B10711016A2}"/>
              </a:ext>
            </a:extLst>
          </p:cNvPr>
          <p:cNvSpPr>
            <a:spLocks noGrp="1"/>
          </p:cNvSpPr>
          <p:nvPr>
            <p:ph idx="1"/>
          </p:nvPr>
        </p:nvSpPr>
        <p:spPr>
          <a:xfrm>
            <a:off x="913795" y="1732449"/>
            <a:ext cx="10353762" cy="2195739"/>
          </a:xfrm>
        </p:spPr>
        <p:txBody>
          <a:bodyPr>
            <a:normAutofit lnSpcReduction="10000"/>
          </a:bodyPr>
          <a:lstStyle/>
          <a:p>
            <a:pPr algn="just">
              <a:buFont typeface="Wingdings" panose="05000000000000000000" pitchFamily="2" charset="2"/>
              <a:buChar char="Ø"/>
            </a:pPr>
            <a:r>
              <a:rPr lang="en-US" sz="2400" dirty="0"/>
              <a:t>To find the number of employees who have left the organization, responses Yes and No were changed to 1 and 0 respectively, and were then counted.</a:t>
            </a:r>
          </a:p>
          <a:p>
            <a:pPr algn="just">
              <a:buFont typeface="Wingdings" panose="05000000000000000000" pitchFamily="2" charset="2"/>
              <a:buChar char="Ø"/>
            </a:pPr>
            <a:r>
              <a:rPr lang="en-US" sz="2400" dirty="0"/>
              <a:t>To find the Age Groups, the Ages of the Employees were put in an age bracket.</a:t>
            </a:r>
          </a:p>
          <a:p>
            <a:pPr algn="just">
              <a:buFont typeface="Wingdings" panose="05000000000000000000" pitchFamily="2" charset="2"/>
              <a:buChar char="Ø"/>
            </a:pPr>
            <a:r>
              <a:rPr lang="en-US" sz="2400" dirty="0"/>
              <a:t>New Measures were computed to calculate the Attrition Rate in percentage</a:t>
            </a:r>
          </a:p>
          <a:p>
            <a:pPr algn="just">
              <a:buFont typeface="Wingdings" panose="05000000000000000000" pitchFamily="2" charset="2"/>
              <a:buChar char="Ø"/>
            </a:pPr>
            <a:r>
              <a:rPr lang="en-US" sz="2400" dirty="0"/>
              <a:t>Charts were also used for further analysis</a:t>
            </a:r>
          </a:p>
          <a:p>
            <a:pPr algn="just"/>
            <a:endParaRPr lang="en-US" sz="2400" dirty="0"/>
          </a:p>
        </p:txBody>
      </p:sp>
    </p:spTree>
    <p:extLst>
      <p:ext uri="{BB962C8B-B14F-4D97-AF65-F5344CB8AC3E}">
        <p14:creationId xmlns:p14="http://schemas.microsoft.com/office/powerpoint/2010/main" val="301629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14A2-82F0-4DE0-3DCA-9664B6244EF2}"/>
              </a:ext>
            </a:extLst>
          </p:cNvPr>
          <p:cNvSpPr>
            <a:spLocks noGrp="1"/>
          </p:cNvSpPr>
          <p:nvPr>
            <p:ph type="title"/>
          </p:nvPr>
        </p:nvSpPr>
        <p:spPr/>
        <p:txBody>
          <a:bodyPr/>
          <a:lstStyle/>
          <a:p>
            <a:r>
              <a:rPr lang="en-US" dirty="0"/>
              <a:t>Results &amp; Findings</a:t>
            </a:r>
          </a:p>
        </p:txBody>
      </p:sp>
      <p:sp>
        <p:nvSpPr>
          <p:cNvPr id="3" name="Content Placeholder 2">
            <a:extLst>
              <a:ext uri="{FF2B5EF4-FFF2-40B4-BE49-F238E27FC236}">
                <a16:creationId xmlns:a16="http://schemas.microsoft.com/office/drawing/2014/main" id="{78C60C04-417F-B3E5-E07D-64CE892920A5}"/>
              </a:ext>
            </a:extLst>
          </p:cNvPr>
          <p:cNvSpPr>
            <a:spLocks noGrp="1"/>
          </p:cNvSpPr>
          <p:nvPr>
            <p:ph idx="1"/>
          </p:nvPr>
        </p:nvSpPr>
        <p:spPr>
          <a:xfrm>
            <a:off x="1097280" y="1845734"/>
            <a:ext cx="10058400" cy="4461760"/>
          </a:xfrm>
        </p:spPr>
        <p:txBody>
          <a:bodyPr>
            <a:normAutofit fontScale="85000" lnSpcReduction="10000"/>
          </a:bodyPr>
          <a:lstStyle/>
          <a:p>
            <a:pPr marL="36900" indent="0">
              <a:buNone/>
            </a:pPr>
            <a:r>
              <a:rPr lang="en-US" dirty="0"/>
              <a:t>After the analysis, it was found that, </a:t>
            </a:r>
          </a:p>
          <a:p>
            <a:pPr marL="379800" indent="-342900">
              <a:buFont typeface="Wingdings" panose="05000000000000000000" pitchFamily="2" charset="2"/>
              <a:buChar char="Ø"/>
            </a:pPr>
            <a:r>
              <a:rPr lang="en-US" dirty="0"/>
              <a:t>The Overall Employees were 1470, those who had left the organization were 237 with 1233 Active Employees</a:t>
            </a:r>
          </a:p>
          <a:p>
            <a:pPr marL="379800" indent="-342900">
              <a:buFont typeface="Wingdings" panose="05000000000000000000" pitchFamily="2" charset="2"/>
              <a:buChar char="Ø"/>
            </a:pPr>
            <a:r>
              <a:rPr lang="en-US" dirty="0"/>
              <a:t>The Attrition Rate was 16% and the Average Age was found to be 37 years.</a:t>
            </a:r>
          </a:p>
          <a:p>
            <a:pPr marL="379800" indent="-342900">
              <a:buFont typeface="Wingdings" panose="05000000000000000000" pitchFamily="2" charset="2"/>
              <a:buChar char="Ø"/>
            </a:pPr>
            <a:r>
              <a:rPr lang="en-US" dirty="0"/>
              <a:t>Department-wise, about 56% Employees from the R&amp;D Department had left the Organization while 5% employees from the HR department left.</a:t>
            </a:r>
          </a:p>
          <a:p>
            <a:pPr marL="379800" indent="-342900">
              <a:buFont typeface="Wingdings" panose="05000000000000000000" pitchFamily="2" charset="2"/>
              <a:buChar char="Ø"/>
            </a:pPr>
            <a:r>
              <a:rPr lang="en-US" dirty="0"/>
              <a:t>Also, most Employees with Education in Life Science left the organization. 89 of the Employees who left the organization were with Life Science Education background.</a:t>
            </a:r>
          </a:p>
          <a:p>
            <a:pPr marL="379800" indent="-342900">
              <a:buFont typeface="Wingdings" panose="05000000000000000000" pitchFamily="2" charset="2"/>
              <a:buChar char="Ø"/>
            </a:pPr>
            <a:r>
              <a:rPr lang="en-US" dirty="0"/>
              <a:t>Of those who left the organization, 47% were Females while 53% of them were Males.</a:t>
            </a:r>
          </a:p>
          <a:p>
            <a:pPr marL="379800" indent="-342900">
              <a:buFont typeface="Wingdings" panose="05000000000000000000" pitchFamily="2" charset="2"/>
              <a:buChar char="Ø"/>
            </a:pPr>
            <a:r>
              <a:rPr lang="en-US" dirty="0"/>
              <a:t>Most Employees who left the organization were between the ages 25 – 34</a:t>
            </a:r>
          </a:p>
          <a:p>
            <a:pPr marL="379800" indent="-342900">
              <a:buFont typeface="Wingdings" panose="05000000000000000000" pitchFamily="2" charset="2"/>
              <a:buChar char="Ø"/>
            </a:pPr>
            <a:r>
              <a:rPr lang="en-US" dirty="0"/>
              <a:t>Sales Representatives are those who are more satisfied with their Job.</a:t>
            </a:r>
          </a:p>
          <a:p>
            <a:pPr marL="379800" indent="-342900">
              <a:buFont typeface="Wingdings" panose="05000000000000000000" pitchFamily="2" charset="2"/>
              <a:buChar char="Ø"/>
            </a:pPr>
            <a:r>
              <a:rPr lang="en-US" dirty="0"/>
              <a:t>Most employees who left the organization were those who were single</a:t>
            </a:r>
          </a:p>
          <a:p>
            <a:pPr marL="379800" indent="-342900">
              <a:buFont typeface="Wingdings" panose="05000000000000000000" pitchFamily="2" charset="2"/>
              <a:buChar char="Ø"/>
            </a:pPr>
            <a:r>
              <a:rPr lang="en-US" dirty="0"/>
              <a:t>Most employees who leave near-by the left the job. There were 144 employees who left the job who were leaving near by the job.</a:t>
            </a:r>
          </a:p>
          <a:p>
            <a:endParaRPr lang="en-US" dirty="0"/>
          </a:p>
          <a:p>
            <a:endParaRPr lang="en-US" dirty="0"/>
          </a:p>
        </p:txBody>
      </p:sp>
    </p:spTree>
    <p:extLst>
      <p:ext uri="{BB962C8B-B14F-4D97-AF65-F5344CB8AC3E}">
        <p14:creationId xmlns:p14="http://schemas.microsoft.com/office/powerpoint/2010/main" val="1835512159"/>
      </p:ext>
    </p:extLst>
  </p:cSld>
  <p:clrMapOvr>
    <a:masterClrMapping/>
  </p:clrMapOvr>
</p:sld>
</file>

<file path=ppt/theme/theme1.xml><?xml version="1.0" encoding="utf-8"?>
<a:theme xmlns:a="http://schemas.openxmlformats.org/drawingml/2006/main" name="Retrospec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622</TotalTime>
  <Words>968</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Wingdings</vt:lpstr>
      <vt:lpstr>Retrospect</vt:lpstr>
      <vt:lpstr>HR Attrition Analysis Report</vt:lpstr>
      <vt:lpstr>Project Overview</vt:lpstr>
      <vt:lpstr>Data Source </vt:lpstr>
      <vt:lpstr>Tools</vt:lpstr>
      <vt:lpstr>Data Preparation</vt:lpstr>
      <vt:lpstr>Exploratory Data Analysis (EDA)</vt:lpstr>
      <vt:lpstr>Exploratory Data Analysis (EDA)</vt:lpstr>
      <vt:lpstr>Data Analysis</vt:lpstr>
      <vt:lpstr>Results &amp; Findings</vt:lpstr>
      <vt:lpstr>Results &amp; Findings</vt:lpstr>
      <vt:lpstr>Results &amp; Findings Con’t</vt:lpstr>
      <vt:lpstr>PowerPoint Presentation</vt:lpstr>
      <vt:lpstr>Dashboard</vt:lpstr>
      <vt:lpstr>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Sales  Analysis</dc:title>
  <dc:creator>opoku</dc:creator>
  <cp:lastModifiedBy>opoku samuel</cp:lastModifiedBy>
  <cp:revision>41</cp:revision>
  <dcterms:created xsi:type="dcterms:W3CDTF">2023-09-18T11:11:54Z</dcterms:created>
  <dcterms:modified xsi:type="dcterms:W3CDTF">2023-10-03T00:19:21Z</dcterms:modified>
</cp:coreProperties>
</file>