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750"/>
    <a:srgbClr val="E05524"/>
    <a:srgbClr val="E54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3" d="100"/>
          <a:sy n="103" d="100"/>
        </p:scale>
        <p:origin x="15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Tutorials\Data%20Analytics\PORTFOLIO\EXCEL\DONE\3%20Supermarket_Don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utorials\Data%20Analytics\PORTFOLIO\EXCEL\DONE\3%20Supermarket_Don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utorials\Data%20Analytics\PORTFOLIO\EXCEL\DONE\3%20Supermarket_Don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Tutorials\Data%20Analytics\PORTFOLIO\EXCEL\DONE\3%20Supermarket_Don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[3 Supermarket_Done.xlsx]Pivot Tables!PivotTable1</c:name>
    <c:fmtId val="3"/>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Monthly Profit</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Tables'!$K$19</c:f>
              <c:strCache>
                <c:ptCount val="1"/>
                <c:pt idx="0">
                  <c:v>Total</c:v>
                </c:pt>
              </c:strCache>
            </c:strRef>
          </c:tx>
          <c:spPr>
            <a:solidFill>
              <a:schemeClr val="accent6"/>
            </a:solidFill>
            <a:ln>
              <a:noFill/>
            </a:ln>
            <a:effectLst/>
          </c:spPr>
          <c:invertIfNegative val="0"/>
          <c:cat>
            <c:strRef>
              <c:f>'Pivot Tables'!$J$20:$J$32</c:f>
              <c:strCache>
                <c:ptCount val="12"/>
                <c:pt idx="0">
                  <c:v>Jan</c:v>
                </c:pt>
                <c:pt idx="1">
                  <c:v>Nov</c:v>
                </c:pt>
                <c:pt idx="2">
                  <c:v>Sep</c:v>
                </c:pt>
                <c:pt idx="3">
                  <c:v>Dec</c:v>
                </c:pt>
                <c:pt idx="4">
                  <c:v>Oct</c:v>
                </c:pt>
                <c:pt idx="5">
                  <c:v>Jun</c:v>
                </c:pt>
                <c:pt idx="6">
                  <c:v>Aug</c:v>
                </c:pt>
                <c:pt idx="7">
                  <c:v>Feb</c:v>
                </c:pt>
                <c:pt idx="8">
                  <c:v>Jul</c:v>
                </c:pt>
                <c:pt idx="9">
                  <c:v>Apr</c:v>
                </c:pt>
                <c:pt idx="10">
                  <c:v>Mar</c:v>
                </c:pt>
                <c:pt idx="11">
                  <c:v>May</c:v>
                </c:pt>
              </c:strCache>
            </c:strRef>
          </c:cat>
          <c:val>
            <c:numRef>
              <c:f>'Pivot Tables'!$K$20:$K$32</c:f>
              <c:numCache>
                <c:formatCode>General</c:formatCode>
                <c:ptCount val="12"/>
                <c:pt idx="0">
                  <c:v>7056.96</c:v>
                </c:pt>
                <c:pt idx="1">
                  <c:v>6818.0700000000006</c:v>
                </c:pt>
                <c:pt idx="2">
                  <c:v>6484.8100000000013</c:v>
                </c:pt>
                <c:pt idx="3">
                  <c:v>5963.9799999999987</c:v>
                </c:pt>
                <c:pt idx="4">
                  <c:v>5658.69</c:v>
                </c:pt>
                <c:pt idx="5">
                  <c:v>5654.7099999999991</c:v>
                </c:pt>
                <c:pt idx="6">
                  <c:v>5519.3999999999987</c:v>
                </c:pt>
                <c:pt idx="7">
                  <c:v>5516.3000000000011</c:v>
                </c:pt>
                <c:pt idx="8">
                  <c:v>5373.7900000000018</c:v>
                </c:pt>
                <c:pt idx="9">
                  <c:v>5297.11</c:v>
                </c:pt>
                <c:pt idx="10">
                  <c:v>5179.6500000000015</c:v>
                </c:pt>
                <c:pt idx="11">
                  <c:v>4384.4500000000007</c:v>
                </c:pt>
              </c:numCache>
            </c:numRef>
          </c:val>
          <c:extLst>
            <c:ext xmlns:c16="http://schemas.microsoft.com/office/drawing/2014/chart" uri="{C3380CC4-5D6E-409C-BE32-E72D297353CC}">
              <c16:uniqueId val="{00000000-2873-42E7-8670-D91F96C15D77}"/>
            </c:ext>
          </c:extLst>
        </c:ser>
        <c:dLbls>
          <c:showLegendKey val="0"/>
          <c:showVal val="0"/>
          <c:showCatName val="0"/>
          <c:showSerName val="0"/>
          <c:showPercent val="0"/>
          <c:showBubbleSize val="0"/>
        </c:dLbls>
        <c:gapWidth val="140"/>
        <c:overlap val="-100"/>
        <c:axId val="582026640"/>
        <c:axId val="582027360"/>
      </c:barChart>
      <c:catAx>
        <c:axId val="582026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027360"/>
        <c:crosses val="autoZero"/>
        <c:auto val="1"/>
        <c:lblAlgn val="ctr"/>
        <c:lblOffset val="100"/>
        <c:noMultiLvlLbl val="0"/>
      </c:catAx>
      <c:valAx>
        <c:axId val="5820273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026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[3 Supermarket_Done.xlsx]Pivot Tables!PivotTable7</c:name>
    <c:fmtId val="10"/>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Monthly Sales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Tables'!$N$19</c:f>
              <c:strCache>
                <c:ptCount val="1"/>
                <c:pt idx="0">
                  <c:v>Total</c:v>
                </c:pt>
              </c:strCache>
            </c:strRef>
          </c:tx>
          <c:spPr>
            <a:solidFill>
              <a:schemeClr val="accent1"/>
            </a:solidFill>
            <a:ln>
              <a:noFill/>
            </a:ln>
            <a:effectLst/>
          </c:spPr>
          <c:invertIfNegative val="0"/>
          <c:cat>
            <c:strRef>
              <c:f>'Pivot Tables'!$M$20:$M$32</c:f>
              <c:strCache>
                <c:ptCount val="12"/>
                <c:pt idx="0">
                  <c:v>Jan</c:v>
                </c:pt>
                <c:pt idx="1">
                  <c:v>Dec</c:v>
                </c:pt>
                <c:pt idx="2">
                  <c:v>Nov</c:v>
                </c:pt>
                <c:pt idx="3">
                  <c:v>Aug</c:v>
                </c:pt>
                <c:pt idx="4">
                  <c:v>Jul</c:v>
                </c:pt>
                <c:pt idx="5">
                  <c:v>Sep</c:v>
                </c:pt>
                <c:pt idx="6">
                  <c:v>Oct</c:v>
                </c:pt>
                <c:pt idx="7">
                  <c:v>May</c:v>
                </c:pt>
                <c:pt idx="8">
                  <c:v>Feb</c:v>
                </c:pt>
                <c:pt idx="9">
                  <c:v>Jun</c:v>
                </c:pt>
                <c:pt idx="10">
                  <c:v>Mar</c:v>
                </c:pt>
                <c:pt idx="11">
                  <c:v>Apr</c:v>
                </c:pt>
              </c:strCache>
            </c:strRef>
          </c:cat>
          <c:val>
            <c:numRef>
              <c:f>'Pivot Tables'!$N$20:$N$32</c:f>
              <c:numCache>
                <c:formatCode>General</c:formatCode>
                <c:ptCount val="12"/>
                <c:pt idx="0">
                  <c:v>41346.959999999992</c:v>
                </c:pt>
                <c:pt idx="1">
                  <c:v>37097.979999999996</c:v>
                </c:pt>
                <c:pt idx="2">
                  <c:v>36124.07</c:v>
                </c:pt>
                <c:pt idx="3">
                  <c:v>35350.400000000016</c:v>
                </c:pt>
                <c:pt idx="4">
                  <c:v>35251.79</c:v>
                </c:pt>
                <c:pt idx="5">
                  <c:v>35242.810000000005</c:v>
                </c:pt>
                <c:pt idx="6">
                  <c:v>33500.69000000001</c:v>
                </c:pt>
                <c:pt idx="7">
                  <c:v>30910.45</c:v>
                </c:pt>
                <c:pt idx="8">
                  <c:v>30857.300000000003</c:v>
                </c:pt>
                <c:pt idx="9">
                  <c:v>30533.710000000003</c:v>
                </c:pt>
                <c:pt idx="10">
                  <c:v>28616.65</c:v>
                </c:pt>
                <c:pt idx="11">
                  <c:v>26579.11</c:v>
                </c:pt>
              </c:numCache>
            </c:numRef>
          </c:val>
          <c:extLst>
            <c:ext xmlns:c16="http://schemas.microsoft.com/office/drawing/2014/chart" uri="{C3380CC4-5D6E-409C-BE32-E72D297353CC}">
              <c16:uniqueId val="{00000000-9FC7-4754-8F96-415D422E2BE7}"/>
            </c:ext>
          </c:extLst>
        </c:ser>
        <c:dLbls>
          <c:showLegendKey val="0"/>
          <c:showVal val="0"/>
          <c:showCatName val="0"/>
          <c:showSerName val="0"/>
          <c:showPercent val="0"/>
          <c:showBubbleSize val="0"/>
        </c:dLbls>
        <c:gapWidth val="140"/>
        <c:overlap val="-27"/>
        <c:axId val="588793672"/>
        <c:axId val="588794032"/>
      </c:barChart>
      <c:catAx>
        <c:axId val="588793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794032"/>
        <c:crosses val="autoZero"/>
        <c:auto val="1"/>
        <c:lblAlgn val="ctr"/>
        <c:lblOffset val="100"/>
        <c:noMultiLvlLbl val="0"/>
      </c:catAx>
      <c:valAx>
        <c:axId val="5887940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793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[3 Supermarket_Done.xlsx]Pivot Tables!PivotTable11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Sales by</a:t>
            </a:r>
            <a:r>
              <a:rPr lang="en-US" baseline="0" dirty="0"/>
              <a:t> Type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s>
    <c:plotArea>
      <c:layout/>
      <c:pieChart>
        <c:varyColors val="1"/>
        <c:ser>
          <c:idx val="0"/>
          <c:order val="0"/>
          <c:tx>
            <c:strRef>
              <c:f>'Pivot Tables'!$V$17</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AE-4CE3-A694-F2E5DEF80C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AE-4CE3-A694-F2E5DEF80C9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AE-4CE3-A694-F2E5DEF80C94}"/>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Tables'!$U$18:$U$21</c:f>
              <c:strCache>
                <c:ptCount val="3"/>
                <c:pt idx="0">
                  <c:v>Direct Sales</c:v>
                </c:pt>
                <c:pt idx="1">
                  <c:v>Online</c:v>
                </c:pt>
                <c:pt idx="2">
                  <c:v>Wholesaler</c:v>
                </c:pt>
              </c:strCache>
            </c:strRef>
          </c:cat>
          <c:val>
            <c:numRef>
              <c:f>'Pivot Tables'!$V$18:$V$21</c:f>
              <c:numCache>
                <c:formatCode>0%</c:formatCode>
                <c:ptCount val="3"/>
                <c:pt idx="0">
                  <c:v>0.51852010274134364</c:v>
                </c:pt>
                <c:pt idx="1">
                  <c:v>0.33363202069335657</c:v>
                </c:pt>
                <c:pt idx="2">
                  <c:v>0.1478478765652998</c:v>
                </c:pt>
              </c:numCache>
            </c:numRef>
          </c:val>
          <c:extLst>
            <c:ext xmlns:c16="http://schemas.microsoft.com/office/drawing/2014/chart" uri="{C3380CC4-5D6E-409C-BE32-E72D297353CC}">
              <c16:uniqueId val="{00000006-ECAE-4CE3-A694-F2E5DEF80C9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[3 Supermarket_Done.xlsx]Pivot Tables!PivotTable12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Sales by Payment Method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doughnutChart>
        <c:varyColors val="1"/>
        <c:ser>
          <c:idx val="0"/>
          <c:order val="0"/>
          <c:tx>
            <c:strRef>
              <c:f>'Pivot Tables'!$V$24</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B75-44D6-BA78-3432524DC7A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B75-44D6-BA78-3432524DC7A4}"/>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Tables'!$U$25:$U$27</c:f>
              <c:strCache>
                <c:ptCount val="2"/>
                <c:pt idx="0">
                  <c:v>Cash</c:v>
                </c:pt>
                <c:pt idx="1">
                  <c:v>Online</c:v>
                </c:pt>
              </c:strCache>
            </c:strRef>
          </c:cat>
          <c:val>
            <c:numRef>
              <c:f>'Pivot Tables'!$V$25:$V$27</c:f>
              <c:numCache>
                <c:formatCode>0%</c:formatCode>
                <c:ptCount val="2"/>
                <c:pt idx="0">
                  <c:v>0.49703780595254887</c:v>
                </c:pt>
                <c:pt idx="1">
                  <c:v>0.50296219404745113</c:v>
                </c:pt>
              </c:numCache>
            </c:numRef>
          </c:val>
          <c:extLst>
            <c:ext xmlns:c16="http://schemas.microsoft.com/office/drawing/2014/chart" uri="{C3380CC4-5D6E-409C-BE32-E72D297353CC}">
              <c16:uniqueId val="{00000004-8B75-44D6-BA78-3432524DC7A4}"/>
            </c:ext>
          </c:extLst>
        </c:ser>
        <c:dLbls>
          <c:showLegendKey val="0"/>
          <c:showVal val="0"/>
          <c:showCatName val="0"/>
          <c:showSerName val="0"/>
          <c:showPercent val="0"/>
          <c:showBubbleSize val="0"/>
          <c:showLeaderLines val="1"/>
        </c:dLbls>
        <c:firstSliceAng val="0"/>
        <c:holeSize val="45"/>
      </c:doughnutChart>
      <c:spPr>
        <a:noFill/>
        <a:ln>
          <a:noFill/>
        </a:ln>
        <a:effectLst/>
      </c:spPr>
    </c:plotArea>
    <c:legend>
      <c:legendPos val="b"/>
      <c:layout>
        <c:manualLayout>
          <c:xMode val="edge"/>
          <c:yMode val="edge"/>
          <c:x val="0.39800091151731531"/>
          <c:y val="0.81976338935687265"/>
          <c:w val="0.2157564725714996"/>
          <c:h val="8.47806015034024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963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56603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54942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51274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78351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69754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33519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7355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469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567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60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057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81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96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19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509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600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D6E9DEC-419B-4CC5-A080-3B06BD5A8291}" type="datetimeFigureOut">
              <a:rPr lang="en-US" smtClean="0"/>
              <a:t>10/1/2023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0695872"/>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C1FE-0133-60CD-042B-635718A15741}"/>
              </a:ext>
            </a:extLst>
          </p:cNvPr>
          <p:cNvSpPr>
            <a:spLocks noGrp="1"/>
          </p:cNvSpPr>
          <p:nvPr>
            <p:ph type="ctrTitle"/>
          </p:nvPr>
        </p:nvSpPr>
        <p:spPr/>
        <p:txBody>
          <a:bodyPr/>
          <a:lstStyle/>
          <a:p>
            <a:r>
              <a:rPr lang="en-US" dirty="0"/>
              <a:t>Supermarket Sales </a:t>
            </a:r>
            <a:br>
              <a:rPr lang="en-US" dirty="0"/>
            </a:br>
            <a:r>
              <a:rPr lang="en-US" dirty="0"/>
              <a:t>Analysis</a:t>
            </a:r>
          </a:p>
        </p:txBody>
      </p:sp>
      <p:sp>
        <p:nvSpPr>
          <p:cNvPr id="3" name="Subtitle 2">
            <a:extLst>
              <a:ext uri="{FF2B5EF4-FFF2-40B4-BE49-F238E27FC236}">
                <a16:creationId xmlns:a16="http://schemas.microsoft.com/office/drawing/2014/main" id="{D0B112E7-4D3F-3462-40FF-41B121C94C2D}"/>
              </a:ext>
            </a:extLst>
          </p:cNvPr>
          <p:cNvSpPr>
            <a:spLocks noGrp="1"/>
          </p:cNvSpPr>
          <p:nvPr>
            <p:ph type="subTitle" idx="1"/>
          </p:nvPr>
        </p:nvSpPr>
        <p:spPr/>
        <p:txBody>
          <a:bodyPr/>
          <a:lstStyle/>
          <a:p>
            <a:r>
              <a:rPr lang="en-US" dirty="0"/>
              <a:t>By: Samuel A. Opoku</a:t>
            </a:r>
          </a:p>
        </p:txBody>
      </p:sp>
    </p:spTree>
    <p:extLst>
      <p:ext uri="{BB962C8B-B14F-4D97-AF65-F5344CB8AC3E}">
        <p14:creationId xmlns:p14="http://schemas.microsoft.com/office/powerpoint/2010/main" val="27772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B0EF-C104-F974-5790-EF33F2D35749}"/>
              </a:ext>
            </a:extLst>
          </p:cNvPr>
          <p:cNvSpPr>
            <a:spLocks noGrp="1"/>
          </p:cNvSpPr>
          <p:nvPr>
            <p:ph type="title"/>
          </p:nvPr>
        </p:nvSpPr>
        <p:spPr/>
        <p:txBody>
          <a:bodyPr/>
          <a:lstStyle/>
          <a:p>
            <a:r>
              <a:rPr lang="en-US" dirty="0"/>
              <a:t>Results &amp; Findings Con’t</a:t>
            </a:r>
          </a:p>
        </p:txBody>
      </p:sp>
      <p:sp>
        <p:nvSpPr>
          <p:cNvPr id="3" name="Content Placeholder 2">
            <a:extLst>
              <a:ext uri="{FF2B5EF4-FFF2-40B4-BE49-F238E27FC236}">
                <a16:creationId xmlns:a16="http://schemas.microsoft.com/office/drawing/2014/main" id="{B2619042-FE6C-06C3-5A6E-BEE06E8E178A}"/>
              </a:ext>
            </a:extLst>
          </p:cNvPr>
          <p:cNvSpPr>
            <a:spLocks noGrp="1"/>
          </p:cNvSpPr>
          <p:nvPr>
            <p:ph idx="1"/>
          </p:nvPr>
        </p:nvSpPr>
        <p:spPr>
          <a:xfrm>
            <a:off x="913795" y="1732450"/>
            <a:ext cx="10353762" cy="870792"/>
          </a:xfrm>
        </p:spPr>
        <p:txBody>
          <a:bodyPr/>
          <a:lstStyle/>
          <a:p>
            <a:r>
              <a:rPr lang="en-US" dirty="0"/>
              <a:t>52% of sales were through Direct sales, 15% was through Wholesaler and 33% were through Online purchase </a:t>
            </a:r>
          </a:p>
        </p:txBody>
      </p:sp>
      <p:graphicFrame>
        <p:nvGraphicFramePr>
          <p:cNvPr id="4" name="Chart 3">
            <a:extLst>
              <a:ext uri="{FF2B5EF4-FFF2-40B4-BE49-F238E27FC236}">
                <a16:creationId xmlns:a16="http://schemas.microsoft.com/office/drawing/2014/main" id="{00000000-0008-0000-0300-000000100000}"/>
              </a:ext>
            </a:extLst>
          </p:cNvPr>
          <p:cNvGraphicFramePr>
            <a:graphicFrameLocks/>
          </p:cNvGraphicFramePr>
          <p:nvPr>
            <p:extLst>
              <p:ext uri="{D42A27DB-BD31-4B8C-83A1-F6EECF244321}">
                <p14:modId xmlns:p14="http://schemas.microsoft.com/office/powerpoint/2010/main" val="1620276073"/>
              </p:ext>
            </p:extLst>
          </p:nvPr>
        </p:nvGraphicFramePr>
        <p:xfrm>
          <a:off x="1407599" y="2492023"/>
          <a:ext cx="3465483" cy="25615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0000000-0008-0000-0300-000004100000}"/>
              </a:ext>
            </a:extLst>
          </p:cNvPr>
          <p:cNvGraphicFramePr>
            <a:graphicFrameLocks/>
          </p:cNvGraphicFramePr>
          <p:nvPr>
            <p:extLst>
              <p:ext uri="{D42A27DB-BD31-4B8C-83A1-F6EECF244321}">
                <p14:modId xmlns:p14="http://schemas.microsoft.com/office/powerpoint/2010/main" val="2714652388"/>
              </p:ext>
            </p:extLst>
          </p:nvPr>
        </p:nvGraphicFramePr>
        <p:xfrm>
          <a:off x="6410131" y="2311021"/>
          <a:ext cx="3853542" cy="2923533"/>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a:extLst>
              <a:ext uri="{FF2B5EF4-FFF2-40B4-BE49-F238E27FC236}">
                <a16:creationId xmlns:a16="http://schemas.microsoft.com/office/drawing/2014/main" id="{19B6C409-AF79-9A0F-EE6E-1B85782B9850}"/>
              </a:ext>
            </a:extLst>
          </p:cNvPr>
          <p:cNvSpPr txBox="1">
            <a:spLocks/>
          </p:cNvSpPr>
          <p:nvPr/>
        </p:nvSpPr>
        <p:spPr>
          <a:xfrm>
            <a:off x="1056863" y="5520909"/>
            <a:ext cx="10353762" cy="47321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50% of sales were paid with Cash while 50% were paid using  the online method</a:t>
            </a:r>
          </a:p>
        </p:txBody>
      </p:sp>
    </p:spTree>
    <p:extLst>
      <p:ext uri="{BB962C8B-B14F-4D97-AF65-F5344CB8AC3E}">
        <p14:creationId xmlns:p14="http://schemas.microsoft.com/office/powerpoint/2010/main" val="203617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15DF23-041D-08C7-33F4-DD68D9AD5594}"/>
              </a:ext>
            </a:extLst>
          </p:cNvPr>
          <p:cNvPicPr>
            <a:picLocks noGrp="1" noChangeAspect="1"/>
          </p:cNvPicPr>
          <p:nvPr>
            <p:ph idx="1"/>
          </p:nvPr>
        </p:nvPicPr>
        <p:blipFill>
          <a:blip r:embed="rId2"/>
          <a:stretch>
            <a:fillRect/>
          </a:stretch>
        </p:blipFill>
        <p:spPr>
          <a:xfrm>
            <a:off x="75712" y="844994"/>
            <a:ext cx="12040575" cy="5850132"/>
          </a:xfrm>
        </p:spPr>
      </p:pic>
      <p:sp>
        <p:nvSpPr>
          <p:cNvPr id="2" name="Title 1">
            <a:extLst>
              <a:ext uri="{FF2B5EF4-FFF2-40B4-BE49-F238E27FC236}">
                <a16:creationId xmlns:a16="http://schemas.microsoft.com/office/drawing/2014/main" id="{CBDAF654-54EB-40C2-E6AF-780A9B97589B}"/>
              </a:ext>
            </a:extLst>
          </p:cNvPr>
          <p:cNvSpPr>
            <a:spLocks noGrp="1"/>
          </p:cNvSpPr>
          <p:nvPr>
            <p:ph type="title"/>
          </p:nvPr>
        </p:nvSpPr>
        <p:spPr>
          <a:xfrm>
            <a:off x="4312023" y="30527"/>
            <a:ext cx="2870828" cy="970450"/>
          </a:xfrm>
        </p:spPr>
        <p:txBody>
          <a:bodyPr/>
          <a:lstStyle/>
          <a:p>
            <a:r>
              <a:rPr lang="en-US" sz="3600" dirty="0"/>
              <a:t>Dashboard</a:t>
            </a:r>
            <a:endParaRPr lang="en-US" dirty="0"/>
          </a:p>
        </p:txBody>
      </p:sp>
    </p:spTree>
    <p:extLst>
      <p:ext uri="{BB962C8B-B14F-4D97-AF65-F5344CB8AC3E}">
        <p14:creationId xmlns:p14="http://schemas.microsoft.com/office/powerpoint/2010/main" val="241164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4999-4549-699A-5AA2-29AF6917840E}"/>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DD59E90-E4DE-C24C-3E44-C8357C7B7572}"/>
              </a:ext>
            </a:extLst>
          </p:cNvPr>
          <p:cNvSpPr>
            <a:spLocks noGrp="1"/>
          </p:cNvSpPr>
          <p:nvPr>
            <p:ph idx="1"/>
          </p:nvPr>
        </p:nvSpPr>
        <p:spPr/>
        <p:txBody>
          <a:bodyPr/>
          <a:lstStyle/>
          <a:p>
            <a:pPr marL="36900" indent="0">
              <a:buNone/>
            </a:pPr>
            <a:r>
              <a:rPr lang="en-US" dirty="0"/>
              <a:t>From the findings, it is recommended that ;</a:t>
            </a:r>
          </a:p>
          <a:p>
            <a:r>
              <a:rPr lang="en-US" dirty="0"/>
              <a:t>the supermarket keep more stocks of Product41 which was seen to have recorded the top selling product.</a:t>
            </a:r>
          </a:p>
          <a:p>
            <a:r>
              <a:rPr lang="en-US" dirty="0"/>
              <a:t>also, the supermarket must keep more stocks of products that are in Category04 since it was the top selling category.</a:t>
            </a:r>
          </a:p>
          <a:p>
            <a:r>
              <a:rPr lang="en-US" dirty="0"/>
              <a:t>since the highest sales occur in January, it is recommended more stocks of Product41 and items in Category04 are made available in the month of January. This could be as a result of the New Year celebration.</a:t>
            </a:r>
          </a:p>
          <a:p>
            <a:r>
              <a:rPr lang="en-US" dirty="0"/>
              <a:t>with 52% of sales occurring in Direct Sales, most of the stocks should be available in the supermarket than the wholesaler since that contributed to only 15% of the total sales.</a:t>
            </a:r>
          </a:p>
          <a:p>
            <a:endParaRPr lang="en-US" dirty="0"/>
          </a:p>
          <a:p>
            <a:endParaRPr lang="en-US" dirty="0"/>
          </a:p>
        </p:txBody>
      </p:sp>
    </p:spTree>
    <p:extLst>
      <p:ext uri="{BB962C8B-B14F-4D97-AF65-F5344CB8AC3E}">
        <p14:creationId xmlns:p14="http://schemas.microsoft.com/office/powerpoint/2010/main" val="93623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7308-3447-6903-49F6-2CE402CB992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6C34A44-CB1E-BA2D-D271-5ED5C73DA942}"/>
              </a:ext>
            </a:extLst>
          </p:cNvPr>
          <p:cNvSpPr>
            <a:spLocks noGrp="1"/>
          </p:cNvSpPr>
          <p:nvPr>
            <p:ph idx="1"/>
          </p:nvPr>
        </p:nvSpPr>
        <p:spPr>
          <a:xfrm>
            <a:off x="913795" y="1732450"/>
            <a:ext cx="10353762" cy="572212"/>
          </a:xfrm>
        </p:spPr>
        <p:txBody>
          <a:bodyPr/>
          <a:lstStyle/>
          <a:p>
            <a:pPr marL="36900" indent="0">
              <a:buNone/>
            </a:pPr>
            <a:r>
              <a:rPr lang="en-US" dirty="0"/>
              <a:t>The source of data used for this analysis can be found from the learn excel website </a:t>
            </a:r>
          </a:p>
        </p:txBody>
      </p:sp>
    </p:spTree>
    <p:extLst>
      <p:ext uri="{BB962C8B-B14F-4D97-AF65-F5344CB8AC3E}">
        <p14:creationId xmlns:p14="http://schemas.microsoft.com/office/powerpoint/2010/main" val="211501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3BA7-DBE3-2328-2471-76AE029FB1DA}"/>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1EF8255D-E5EE-A769-694F-B5316799912E}"/>
              </a:ext>
            </a:extLst>
          </p:cNvPr>
          <p:cNvSpPr>
            <a:spLocks noGrp="1"/>
          </p:cNvSpPr>
          <p:nvPr>
            <p:ph idx="1"/>
          </p:nvPr>
        </p:nvSpPr>
        <p:spPr>
          <a:xfrm>
            <a:off x="913795" y="2236323"/>
            <a:ext cx="10353762" cy="1775861"/>
          </a:xfrm>
        </p:spPr>
        <p:txBody>
          <a:bodyPr>
            <a:normAutofit/>
          </a:bodyPr>
          <a:lstStyle/>
          <a:p>
            <a:pPr marL="36900" indent="0" algn="just">
              <a:buNone/>
            </a:pPr>
            <a:r>
              <a:rPr lang="en-US" sz="2400" dirty="0"/>
              <a:t>This analysis aims at providing insight into the sales performance of a hypothetical supermarket over the years 2021 to 2022 by analyzing various aspect to identify trends and make data driven decisions and get deep understanding of the supermarket’s performance.</a:t>
            </a:r>
          </a:p>
        </p:txBody>
      </p:sp>
    </p:spTree>
    <p:extLst>
      <p:ext uri="{BB962C8B-B14F-4D97-AF65-F5344CB8AC3E}">
        <p14:creationId xmlns:p14="http://schemas.microsoft.com/office/powerpoint/2010/main" val="408671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9AAC-8DFC-470C-E716-992C14D926DC}"/>
              </a:ext>
            </a:extLst>
          </p:cNvPr>
          <p:cNvSpPr>
            <a:spLocks noGrp="1"/>
          </p:cNvSpPr>
          <p:nvPr>
            <p:ph type="title"/>
          </p:nvPr>
        </p:nvSpPr>
        <p:spPr/>
        <p:txBody>
          <a:bodyPr/>
          <a:lstStyle/>
          <a:p>
            <a:r>
              <a:rPr lang="en-US" dirty="0"/>
              <a:t>Data Source </a:t>
            </a:r>
          </a:p>
        </p:txBody>
      </p:sp>
      <p:sp>
        <p:nvSpPr>
          <p:cNvPr id="3" name="Content Placeholder 2">
            <a:extLst>
              <a:ext uri="{FF2B5EF4-FFF2-40B4-BE49-F238E27FC236}">
                <a16:creationId xmlns:a16="http://schemas.microsoft.com/office/drawing/2014/main" id="{0229F83E-3C00-5330-F33A-DE3CF53CE00A}"/>
              </a:ext>
            </a:extLst>
          </p:cNvPr>
          <p:cNvSpPr>
            <a:spLocks noGrp="1"/>
          </p:cNvSpPr>
          <p:nvPr>
            <p:ph idx="1"/>
          </p:nvPr>
        </p:nvSpPr>
        <p:spPr>
          <a:xfrm>
            <a:off x="913795" y="1732450"/>
            <a:ext cx="10353762" cy="1327992"/>
          </a:xfrm>
        </p:spPr>
        <p:txBody>
          <a:bodyPr>
            <a:normAutofit/>
          </a:bodyPr>
          <a:lstStyle/>
          <a:p>
            <a:pPr marL="36900" indent="0">
              <a:buNone/>
            </a:pPr>
            <a:r>
              <a:rPr lang="en-US" sz="2400" dirty="0"/>
              <a:t>The primary data used for the analysis is supermarket.xlsx sourced from learn excel website.</a:t>
            </a:r>
          </a:p>
        </p:txBody>
      </p:sp>
    </p:spTree>
    <p:extLst>
      <p:ext uri="{BB962C8B-B14F-4D97-AF65-F5344CB8AC3E}">
        <p14:creationId xmlns:p14="http://schemas.microsoft.com/office/powerpoint/2010/main" val="326581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154C-F6A9-6B49-62B2-9FFF4F4C9C05}"/>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FCC160D9-3C8F-9183-1A38-A1CB4784C4E8}"/>
              </a:ext>
            </a:extLst>
          </p:cNvPr>
          <p:cNvSpPr>
            <a:spLocks noGrp="1"/>
          </p:cNvSpPr>
          <p:nvPr>
            <p:ph idx="1"/>
          </p:nvPr>
        </p:nvSpPr>
        <p:spPr/>
        <p:txBody>
          <a:bodyPr>
            <a:normAutofit/>
          </a:bodyPr>
          <a:lstStyle/>
          <a:p>
            <a:pPr marL="36900" indent="0">
              <a:buNone/>
            </a:pPr>
            <a:r>
              <a:rPr lang="en-US" sz="2400" dirty="0"/>
              <a:t>For this analysis, Microsoft Excel was used for cleaning, mining, analyzing and visualizing using power query, pivot tables and pivot charts</a:t>
            </a:r>
          </a:p>
        </p:txBody>
      </p:sp>
    </p:spTree>
    <p:extLst>
      <p:ext uri="{BB962C8B-B14F-4D97-AF65-F5344CB8AC3E}">
        <p14:creationId xmlns:p14="http://schemas.microsoft.com/office/powerpoint/2010/main" val="423612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17-109E-847D-F64C-3F009F92B3F6}"/>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529CC565-29B8-4ED9-CBD6-D196EE5D105C}"/>
              </a:ext>
            </a:extLst>
          </p:cNvPr>
          <p:cNvSpPr>
            <a:spLocks noGrp="1"/>
          </p:cNvSpPr>
          <p:nvPr>
            <p:ph idx="1"/>
          </p:nvPr>
        </p:nvSpPr>
        <p:spPr/>
        <p:txBody>
          <a:bodyPr>
            <a:normAutofit/>
          </a:bodyPr>
          <a:lstStyle/>
          <a:p>
            <a:pPr marL="36900" indent="0" algn="just">
              <a:buNone/>
            </a:pPr>
            <a:r>
              <a:rPr lang="en-US" sz="2400" dirty="0"/>
              <a:t>The data was prepared for analysis and it was ensured the data was clean by;</a:t>
            </a:r>
          </a:p>
          <a:p>
            <a:pPr algn="just"/>
            <a:r>
              <a:rPr lang="en-US" sz="2400" dirty="0"/>
              <a:t>loading and inspecting the data </a:t>
            </a:r>
          </a:p>
          <a:p>
            <a:pPr algn="just"/>
            <a:r>
              <a:rPr lang="en-US" sz="2400" dirty="0"/>
              <a:t>deleting all duplicated entries</a:t>
            </a:r>
          </a:p>
          <a:p>
            <a:pPr algn="just"/>
            <a:r>
              <a:rPr lang="en-US" sz="2400" dirty="0"/>
              <a:t>formatting the data into the appropriate types, (ensuring dates are in date formats, texts are in proper format and all unnecessary spaces and special characters are remove  and numbers are in numbers format)</a:t>
            </a:r>
          </a:p>
          <a:p>
            <a:pPr algn="just"/>
            <a:r>
              <a:rPr lang="en-US" sz="2400" dirty="0"/>
              <a:t>replacing missing values</a:t>
            </a:r>
          </a:p>
        </p:txBody>
      </p:sp>
    </p:spTree>
    <p:extLst>
      <p:ext uri="{BB962C8B-B14F-4D97-AF65-F5344CB8AC3E}">
        <p14:creationId xmlns:p14="http://schemas.microsoft.com/office/powerpoint/2010/main" val="218735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08A2-8537-7FBC-27A3-811B71FA4A5C}"/>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76634551-C07F-5617-437F-17DCB9EE9A8B}"/>
              </a:ext>
            </a:extLst>
          </p:cNvPr>
          <p:cNvSpPr>
            <a:spLocks noGrp="1"/>
          </p:cNvSpPr>
          <p:nvPr>
            <p:ph idx="1"/>
          </p:nvPr>
        </p:nvSpPr>
        <p:spPr>
          <a:xfrm>
            <a:off x="597159" y="1580051"/>
            <a:ext cx="10670398" cy="4914056"/>
          </a:xfrm>
        </p:spPr>
        <p:txBody>
          <a:bodyPr>
            <a:normAutofit/>
          </a:bodyPr>
          <a:lstStyle/>
          <a:p>
            <a:pPr marL="36900" indent="0" algn="just">
              <a:buNone/>
            </a:pPr>
            <a:r>
              <a:rPr lang="en-US" sz="2400" dirty="0"/>
              <a:t>The data was further explore to answer the following questions </a:t>
            </a:r>
          </a:p>
          <a:p>
            <a:pPr algn="just"/>
            <a:r>
              <a:rPr lang="en-US" sz="2400" dirty="0"/>
              <a:t>What was the overall sales for  each year?</a:t>
            </a:r>
          </a:p>
          <a:p>
            <a:pPr algn="just"/>
            <a:r>
              <a:rPr lang="en-US" sz="2400" dirty="0"/>
              <a:t>What was the sales made each month and each day?</a:t>
            </a:r>
          </a:p>
          <a:p>
            <a:pPr algn="just"/>
            <a:r>
              <a:rPr lang="en-US" sz="2400" dirty="0"/>
              <a:t>What was the total profit made each year?</a:t>
            </a:r>
          </a:p>
          <a:p>
            <a:pPr algn="just"/>
            <a:r>
              <a:rPr lang="en-US" sz="2400" dirty="0"/>
              <a:t>What was the profits made each month and profit % made?</a:t>
            </a:r>
          </a:p>
          <a:p>
            <a:pPr algn="just"/>
            <a:r>
              <a:rPr lang="en-US" sz="2400" dirty="0"/>
              <a:t>What was the total sales by Sales Type (Direct Sales, Online and Wholesaler)?</a:t>
            </a:r>
          </a:p>
          <a:p>
            <a:pPr algn="just"/>
            <a:r>
              <a:rPr lang="en-US" sz="2400" dirty="0"/>
              <a:t>What was the total sales by Payment Method (Cash and Online)?</a:t>
            </a:r>
          </a:p>
          <a:p>
            <a:pPr algn="just"/>
            <a:r>
              <a:rPr lang="en-US" sz="2400" dirty="0"/>
              <a:t>What was the total sales by Product Category (Category1 – Category5)?</a:t>
            </a:r>
          </a:p>
          <a:p>
            <a:pPr algn="just"/>
            <a:r>
              <a:rPr lang="en-US" sz="2400" dirty="0"/>
              <a:t>What is the top selling product and what is the top selling category?</a:t>
            </a:r>
          </a:p>
          <a:p>
            <a:pPr algn="just"/>
            <a:endParaRPr lang="en-US" sz="2400" dirty="0"/>
          </a:p>
        </p:txBody>
      </p:sp>
    </p:spTree>
    <p:extLst>
      <p:ext uri="{BB962C8B-B14F-4D97-AF65-F5344CB8AC3E}">
        <p14:creationId xmlns:p14="http://schemas.microsoft.com/office/powerpoint/2010/main" val="138179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29CD-BB03-5085-BCA0-06369484D3F5}"/>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F218BDE7-BBEE-21DC-C473-9B10711016A2}"/>
              </a:ext>
            </a:extLst>
          </p:cNvPr>
          <p:cNvSpPr>
            <a:spLocks noGrp="1"/>
          </p:cNvSpPr>
          <p:nvPr>
            <p:ph idx="1"/>
          </p:nvPr>
        </p:nvSpPr>
        <p:spPr>
          <a:xfrm>
            <a:off x="913795" y="1732449"/>
            <a:ext cx="10353762" cy="4257804"/>
          </a:xfrm>
        </p:spPr>
        <p:txBody>
          <a:bodyPr>
            <a:normAutofit/>
          </a:bodyPr>
          <a:lstStyle/>
          <a:p>
            <a:pPr algn="just"/>
            <a:r>
              <a:rPr lang="en-US" sz="2400" dirty="0"/>
              <a:t>To find the profit made by the supermarket, new columns such as </a:t>
            </a:r>
            <a:r>
              <a:rPr lang="en-US" sz="2400" b="1" dirty="0"/>
              <a:t>Total Selling Value</a:t>
            </a:r>
            <a:r>
              <a:rPr lang="en-US" sz="2400" dirty="0"/>
              <a:t> (Revenue) was calculated by multiplying Quantity sold by Selling Price and </a:t>
            </a:r>
            <a:r>
              <a:rPr lang="en-US" sz="2400" b="1" dirty="0"/>
              <a:t>Total Buying Value </a:t>
            </a:r>
            <a:r>
              <a:rPr lang="en-US" sz="2400" dirty="0"/>
              <a:t>(Cost) was calculated by multiplying Quantity bought  by the Buying Price.</a:t>
            </a:r>
          </a:p>
          <a:p>
            <a:pPr algn="just"/>
            <a:r>
              <a:rPr lang="en-US" sz="2400" dirty="0"/>
              <a:t>The profit was then computed by finding the difference between the </a:t>
            </a:r>
            <a:r>
              <a:rPr lang="en-US" sz="2400" b="1" dirty="0"/>
              <a:t>Total Selling Value </a:t>
            </a:r>
            <a:r>
              <a:rPr lang="en-US" sz="2400" dirty="0"/>
              <a:t>column and </a:t>
            </a:r>
            <a:r>
              <a:rPr lang="en-US" sz="2400" b="1" dirty="0"/>
              <a:t>Total Buying Value column</a:t>
            </a:r>
          </a:p>
          <a:p>
            <a:pPr algn="just"/>
            <a:r>
              <a:rPr lang="en-US" sz="2400" dirty="0"/>
              <a:t>Pivot tables were then created for further and analysis in attempt to answer the questions asked.</a:t>
            </a:r>
          </a:p>
          <a:p>
            <a:pPr algn="just"/>
            <a:r>
              <a:rPr lang="en-US" sz="2400" dirty="0"/>
              <a:t>Pivot Charts were then created for Dashboard and Reporting my findings.</a:t>
            </a:r>
          </a:p>
        </p:txBody>
      </p:sp>
    </p:spTree>
    <p:extLst>
      <p:ext uri="{BB962C8B-B14F-4D97-AF65-F5344CB8AC3E}">
        <p14:creationId xmlns:p14="http://schemas.microsoft.com/office/powerpoint/2010/main" val="30162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14A2-82F0-4DE0-3DCA-9664B6244EF2}"/>
              </a:ext>
            </a:extLst>
          </p:cNvPr>
          <p:cNvSpPr>
            <a:spLocks noGrp="1"/>
          </p:cNvSpPr>
          <p:nvPr>
            <p:ph type="title"/>
          </p:nvPr>
        </p:nvSpPr>
        <p:spPr/>
        <p:txBody>
          <a:bodyPr/>
          <a:lstStyle/>
          <a:p>
            <a:r>
              <a:rPr lang="en-US" dirty="0"/>
              <a:t>Results &amp; Findings</a:t>
            </a:r>
          </a:p>
        </p:txBody>
      </p:sp>
      <p:sp>
        <p:nvSpPr>
          <p:cNvPr id="3" name="Content Placeholder 2">
            <a:extLst>
              <a:ext uri="{FF2B5EF4-FFF2-40B4-BE49-F238E27FC236}">
                <a16:creationId xmlns:a16="http://schemas.microsoft.com/office/drawing/2014/main" id="{78C60C04-417F-B3E5-E07D-64CE892920A5}"/>
              </a:ext>
            </a:extLst>
          </p:cNvPr>
          <p:cNvSpPr>
            <a:spLocks noGrp="1"/>
          </p:cNvSpPr>
          <p:nvPr>
            <p:ph idx="1"/>
          </p:nvPr>
        </p:nvSpPr>
        <p:spPr/>
        <p:txBody>
          <a:bodyPr/>
          <a:lstStyle/>
          <a:p>
            <a:pPr marL="36900" indent="0">
              <a:buNone/>
            </a:pPr>
            <a:r>
              <a:rPr lang="en-US" dirty="0"/>
              <a:t>After the analysis, it was found that, </a:t>
            </a:r>
          </a:p>
          <a:p>
            <a:r>
              <a:rPr lang="en-US" dirty="0"/>
              <a:t>the </a:t>
            </a:r>
            <a:r>
              <a:rPr lang="en-US" b="1" dirty="0"/>
              <a:t>Total Sales </a:t>
            </a:r>
            <a:r>
              <a:rPr lang="en-US" dirty="0"/>
              <a:t>was $401,412 while </a:t>
            </a:r>
            <a:r>
              <a:rPr lang="en-US" b="1" dirty="0"/>
              <a:t>Total Profit </a:t>
            </a:r>
            <a:r>
              <a:rPr lang="en-US" dirty="0"/>
              <a:t>was $68,908 with Profit% of 21%.</a:t>
            </a:r>
          </a:p>
          <a:p>
            <a:r>
              <a:rPr lang="en-US" dirty="0"/>
              <a:t>The </a:t>
            </a:r>
            <a:r>
              <a:rPr lang="en-US" b="1" dirty="0"/>
              <a:t>Top Selling Product </a:t>
            </a:r>
            <a:r>
              <a:rPr lang="en-US" dirty="0"/>
              <a:t>throughout 2021-2022 was </a:t>
            </a:r>
            <a:r>
              <a:rPr lang="en-US" b="1" dirty="0"/>
              <a:t>Product41 </a:t>
            </a:r>
            <a:r>
              <a:rPr lang="en-US" dirty="0"/>
              <a:t>with Total Sales of </a:t>
            </a:r>
            <a:r>
              <a:rPr lang="en-US" b="1" dirty="0"/>
              <a:t>$22,952 </a:t>
            </a:r>
            <a:r>
              <a:rPr lang="en-US" dirty="0"/>
              <a:t> and the </a:t>
            </a:r>
            <a:r>
              <a:rPr lang="en-US" b="1" dirty="0"/>
              <a:t>Product Category </a:t>
            </a:r>
            <a:r>
              <a:rPr lang="en-US" dirty="0"/>
              <a:t>was </a:t>
            </a:r>
            <a:r>
              <a:rPr lang="en-US" b="1" dirty="0"/>
              <a:t>Category04 </a:t>
            </a:r>
            <a:r>
              <a:rPr lang="en-US" dirty="0"/>
              <a:t>with Total Sales of </a:t>
            </a:r>
            <a:r>
              <a:rPr lang="en-US" b="1" dirty="0"/>
              <a:t>$95,269.</a:t>
            </a:r>
          </a:p>
          <a:p>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8FDAECFE-276F-6EC0-4220-DDF51CB94ECC}"/>
              </a:ext>
            </a:extLst>
          </p:cNvPr>
          <p:cNvGrpSpPr/>
          <p:nvPr/>
        </p:nvGrpSpPr>
        <p:grpSpPr>
          <a:xfrm>
            <a:off x="4692403" y="3925440"/>
            <a:ext cx="1051540" cy="1617350"/>
            <a:chOff x="0" y="0"/>
            <a:chExt cx="1051540" cy="1617350"/>
          </a:xfrm>
        </p:grpSpPr>
        <p:grpSp>
          <p:nvGrpSpPr>
            <p:cNvPr id="5" name="Group 4">
              <a:extLst>
                <a:ext uri="{FF2B5EF4-FFF2-40B4-BE49-F238E27FC236}">
                  <a16:creationId xmlns:a16="http://schemas.microsoft.com/office/drawing/2014/main" id="{00000000-0008-0000-0300-00001A000000}"/>
                </a:ext>
              </a:extLst>
            </p:cNvPr>
            <p:cNvGrpSpPr/>
            <p:nvPr/>
          </p:nvGrpSpPr>
          <p:grpSpPr>
            <a:xfrm>
              <a:off x="0" y="0"/>
              <a:ext cx="1051540" cy="1617350"/>
              <a:chOff x="0" y="0"/>
              <a:chExt cx="1968322" cy="3417733"/>
            </a:xfrm>
          </p:grpSpPr>
          <p:sp>
            <p:nvSpPr>
              <p:cNvPr id="10" name="Arrow: Pentagon 9">
                <a:extLst>
                  <a:ext uri="{FF2B5EF4-FFF2-40B4-BE49-F238E27FC236}">
                    <a16:creationId xmlns:a16="http://schemas.microsoft.com/office/drawing/2014/main" id="{00000000-0008-0000-0300-00001B000000}"/>
                  </a:ext>
                </a:extLst>
              </p:cNvPr>
              <p:cNvSpPr/>
              <p:nvPr/>
            </p:nvSpPr>
            <p:spPr>
              <a:xfrm rot="5400000">
                <a:off x="-724706" y="724706"/>
                <a:ext cx="3417733" cy="1968322"/>
              </a:xfrm>
              <a:prstGeom prst="homePlate">
                <a:avLst/>
              </a:prstGeom>
              <a:solidFill>
                <a:schemeClr val="accent1"/>
              </a:solidFill>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1" name="Arrow: Pentagon 10">
                <a:extLst>
                  <a:ext uri="{FF2B5EF4-FFF2-40B4-BE49-F238E27FC236}">
                    <a16:creationId xmlns:a16="http://schemas.microsoft.com/office/drawing/2014/main" id="{00000000-0008-0000-0300-00001C000000}"/>
                  </a:ext>
                </a:extLst>
              </p:cNvPr>
              <p:cNvSpPr/>
              <p:nvPr/>
            </p:nvSpPr>
            <p:spPr>
              <a:xfrm rot="5400000">
                <a:off x="-609551" y="725562"/>
                <a:ext cx="3179452" cy="1861994"/>
              </a:xfrm>
              <a:prstGeom prst="homePlate">
                <a:avLst/>
              </a:prstGeom>
              <a:noFill/>
              <a:ln w="28575">
                <a:solidFill>
                  <a:schemeClr val="bg1"/>
                </a:solidFill>
                <a:prstDash val="sysDash"/>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6" name="TextBox 31">
              <a:extLst>
                <a:ext uri="{FF2B5EF4-FFF2-40B4-BE49-F238E27FC236}">
                  <a16:creationId xmlns:a16="http://schemas.microsoft.com/office/drawing/2014/main" id="{00000000-0008-0000-0300-000020000000}"/>
                </a:ext>
              </a:extLst>
            </p:cNvPr>
            <p:cNvSpPr txBox="1"/>
            <p:nvPr/>
          </p:nvSpPr>
          <p:spPr>
            <a:xfrm>
              <a:off x="109049" y="33338"/>
              <a:ext cx="707821" cy="40536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baseline="0">
                  <a:solidFill>
                    <a:schemeClr val="bg1"/>
                  </a:solidFill>
                </a:rPr>
                <a:t>TOP </a:t>
              </a:r>
            </a:p>
            <a:p>
              <a:pPr algn="ctr"/>
              <a:r>
                <a:rPr lang="en-US" sz="1000" b="1" baseline="0">
                  <a:solidFill>
                    <a:schemeClr val="bg1"/>
                  </a:solidFill>
                </a:rPr>
                <a:t>PRODUCT</a:t>
              </a:r>
              <a:endParaRPr lang="en-US" sz="1000" b="1">
                <a:solidFill>
                  <a:schemeClr val="bg1"/>
                </a:solidFill>
              </a:endParaRPr>
            </a:p>
          </p:txBody>
        </p:sp>
        <p:sp>
          <p:nvSpPr>
            <p:cNvPr id="7" name="TextBox 32">
              <a:extLst>
                <a:ext uri="{FF2B5EF4-FFF2-40B4-BE49-F238E27FC236}">
                  <a16:creationId xmlns:a16="http://schemas.microsoft.com/office/drawing/2014/main" id="{00000000-0008-0000-0300-000021000000}"/>
                </a:ext>
              </a:extLst>
            </p:cNvPr>
            <p:cNvSpPr txBox="1"/>
            <p:nvPr/>
          </p:nvSpPr>
          <p:spPr>
            <a:xfrm>
              <a:off x="73333" y="423863"/>
              <a:ext cx="779252"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fld id="{92639BA5-7FB2-4E34-8A17-532D994942F9}" type="TxLink">
                <a:rPr lang="en-US" sz="1100" b="0" i="0" u="none" strike="noStrike" baseline="0">
                  <a:solidFill>
                    <a:schemeClr val="bg1"/>
                  </a:solidFill>
                  <a:latin typeface="Calibri"/>
                  <a:cs typeface="Calibri"/>
                </a:rPr>
                <a:pPr/>
                <a:t>Product41</a:t>
              </a:fld>
              <a:endParaRPr lang="en-US" sz="1200" b="1">
                <a:solidFill>
                  <a:schemeClr val="bg1"/>
                </a:solidFill>
              </a:endParaRPr>
            </a:p>
          </p:txBody>
        </p:sp>
        <p:sp>
          <p:nvSpPr>
            <p:cNvPr id="8" name="TextBox 33">
              <a:extLst>
                <a:ext uri="{FF2B5EF4-FFF2-40B4-BE49-F238E27FC236}">
                  <a16:creationId xmlns:a16="http://schemas.microsoft.com/office/drawing/2014/main" id="{00000000-0008-0000-0300-000022000000}"/>
                </a:ext>
              </a:extLst>
            </p:cNvPr>
            <p:cNvSpPr txBox="1"/>
            <p:nvPr/>
          </p:nvSpPr>
          <p:spPr>
            <a:xfrm>
              <a:off x="1901" y="614363"/>
              <a:ext cx="851772" cy="30931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fld id="{ECE7B8B3-A133-4546-A630-180CCDEF7747}" type="TxLink">
                <a:rPr lang="en-US" sz="1200" b="1" i="0" u="none" strike="noStrike" baseline="0">
                  <a:solidFill>
                    <a:schemeClr val="bg1"/>
                  </a:solidFill>
                  <a:latin typeface="Arial Black" panose="020B0A04020102020204" pitchFamily="34" charset="0"/>
                  <a:cs typeface="Calibri"/>
                </a:rPr>
                <a:pPr/>
                <a:t> $22,952 </a:t>
              </a:fld>
              <a:endParaRPr lang="en-US" sz="1200" b="1">
                <a:solidFill>
                  <a:schemeClr val="bg1"/>
                </a:solidFill>
                <a:latin typeface="Arial Black" panose="020B0A04020102020204" pitchFamily="34" charset="0"/>
              </a:endParaRPr>
            </a:p>
          </p:txBody>
        </p:sp>
        <p:pic>
          <p:nvPicPr>
            <p:cNvPr id="9" name="Graphic 1" descr="Trophy with solid fill">
              <a:extLst>
                <a:ext uri="{FF2B5EF4-FFF2-40B4-BE49-F238E27FC236}">
                  <a16:creationId xmlns:a16="http://schemas.microsoft.com/office/drawing/2014/main" id="{00000000-0008-0000-0300-0000230000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359" y="871538"/>
              <a:ext cx="457200" cy="457200"/>
            </a:xfrm>
            <a:prstGeom prst="rect">
              <a:avLst/>
            </a:prstGeom>
          </p:spPr>
        </p:pic>
      </p:grpSp>
      <p:grpSp>
        <p:nvGrpSpPr>
          <p:cNvPr id="20" name="Group 19">
            <a:extLst>
              <a:ext uri="{FF2B5EF4-FFF2-40B4-BE49-F238E27FC236}">
                <a16:creationId xmlns:a16="http://schemas.microsoft.com/office/drawing/2014/main" id="{C8583194-677D-2752-6F60-EB465EA0029B}"/>
              </a:ext>
            </a:extLst>
          </p:cNvPr>
          <p:cNvGrpSpPr/>
          <p:nvPr/>
        </p:nvGrpSpPr>
        <p:grpSpPr>
          <a:xfrm>
            <a:off x="6448058" y="3925440"/>
            <a:ext cx="1051540" cy="1617350"/>
            <a:chOff x="0" y="0"/>
            <a:chExt cx="1051540" cy="1617350"/>
          </a:xfrm>
        </p:grpSpPr>
        <p:grpSp>
          <p:nvGrpSpPr>
            <p:cNvPr id="21" name="Group 20">
              <a:extLst>
                <a:ext uri="{FF2B5EF4-FFF2-40B4-BE49-F238E27FC236}">
                  <a16:creationId xmlns:a16="http://schemas.microsoft.com/office/drawing/2014/main" id="{00000000-0008-0000-0300-00001D000000}"/>
                </a:ext>
              </a:extLst>
            </p:cNvPr>
            <p:cNvGrpSpPr/>
            <p:nvPr/>
          </p:nvGrpSpPr>
          <p:grpSpPr>
            <a:xfrm>
              <a:off x="0" y="0"/>
              <a:ext cx="1051540" cy="1617350"/>
              <a:chOff x="0" y="0"/>
              <a:chExt cx="1968322" cy="3417733"/>
            </a:xfrm>
          </p:grpSpPr>
          <p:sp>
            <p:nvSpPr>
              <p:cNvPr id="26" name="Arrow: Pentagon 25">
                <a:extLst>
                  <a:ext uri="{FF2B5EF4-FFF2-40B4-BE49-F238E27FC236}">
                    <a16:creationId xmlns:a16="http://schemas.microsoft.com/office/drawing/2014/main" id="{00000000-0008-0000-0300-00001E000000}"/>
                  </a:ext>
                </a:extLst>
              </p:cNvPr>
              <p:cNvSpPr/>
              <p:nvPr/>
            </p:nvSpPr>
            <p:spPr>
              <a:xfrm rot="5400000">
                <a:off x="-724706" y="724706"/>
                <a:ext cx="3417733" cy="1968322"/>
              </a:xfrm>
              <a:prstGeom prst="homePlate">
                <a:avLst/>
              </a:prstGeom>
              <a:solidFill>
                <a:schemeClr val="accent1"/>
              </a:solidFill>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27" name="Arrow: Pentagon 26">
                <a:extLst>
                  <a:ext uri="{FF2B5EF4-FFF2-40B4-BE49-F238E27FC236}">
                    <a16:creationId xmlns:a16="http://schemas.microsoft.com/office/drawing/2014/main" id="{00000000-0008-0000-0300-00001F000000}"/>
                  </a:ext>
                </a:extLst>
              </p:cNvPr>
              <p:cNvSpPr/>
              <p:nvPr/>
            </p:nvSpPr>
            <p:spPr>
              <a:xfrm rot="5400000">
                <a:off x="-609551" y="725562"/>
                <a:ext cx="3179452" cy="1861994"/>
              </a:xfrm>
              <a:prstGeom prst="homePlate">
                <a:avLst/>
              </a:prstGeom>
              <a:noFill/>
              <a:ln w="28575">
                <a:solidFill>
                  <a:schemeClr val="bg1"/>
                </a:solidFill>
                <a:prstDash val="sysDash"/>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pic>
          <p:nvPicPr>
            <p:cNvPr id="22" name="Graphic 1" descr="Ribbon with solid fill">
              <a:extLst>
                <a:ext uri="{FF2B5EF4-FFF2-40B4-BE49-F238E27FC236}">
                  <a16:creationId xmlns:a16="http://schemas.microsoft.com/office/drawing/2014/main" id="{00000000-0008-0000-0300-0000240000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650" y="890588"/>
              <a:ext cx="457200" cy="457200"/>
            </a:xfrm>
            <a:prstGeom prst="rect">
              <a:avLst/>
            </a:prstGeom>
          </p:spPr>
        </p:pic>
        <p:sp>
          <p:nvSpPr>
            <p:cNvPr id="23" name="TextBox 39">
              <a:extLst>
                <a:ext uri="{FF2B5EF4-FFF2-40B4-BE49-F238E27FC236}">
                  <a16:creationId xmlns:a16="http://schemas.microsoft.com/office/drawing/2014/main" id="{00000000-0008-0000-0300-000028000000}"/>
                </a:ext>
              </a:extLst>
            </p:cNvPr>
            <p:cNvSpPr txBox="1"/>
            <p:nvPr/>
          </p:nvSpPr>
          <p:spPr>
            <a:xfrm>
              <a:off x="112598" y="52388"/>
              <a:ext cx="763607" cy="40536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1000" b="1" baseline="0">
                  <a:solidFill>
                    <a:schemeClr val="bg1"/>
                  </a:solidFill>
                </a:rPr>
                <a:t>TOP </a:t>
              </a:r>
            </a:p>
            <a:p>
              <a:pPr algn="ctr"/>
              <a:r>
                <a:rPr lang="en-US" sz="1000" b="1" baseline="0">
                  <a:solidFill>
                    <a:schemeClr val="bg1"/>
                  </a:solidFill>
                </a:rPr>
                <a:t>CATEGORY</a:t>
              </a:r>
              <a:endParaRPr lang="en-US" sz="1000" b="1">
                <a:solidFill>
                  <a:schemeClr val="bg1"/>
                </a:solidFill>
              </a:endParaRPr>
            </a:p>
          </p:txBody>
        </p:sp>
        <p:sp>
          <p:nvSpPr>
            <p:cNvPr id="24" name="TextBox 40">
              <a:extLst>
                <a:ext uri="{FF2B5EF4-FFF2-40B4-BE49-F238E27FC236}">
                  <a16:creationId xmlns:a16="http://schemas.microsoft.com/office/drawing/2014/main" id="{00000000-0008-0000-0300-000029000000}"/>
                </a:ext>
              </a:extLst>
            </p:cNvPr>
            <p:cNvSpPr txBox="1"/>
            <p:nvPr/>
          </p:nvSpPr>
          <p:spPr>
            <a:xfrm>
              <a:off x="14293" y="633413"/>
              <a:ext cx="851772" cy="30931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indent="0"/>
              <a:fld id="{511E73FF-23A0-4495-A49F-C304F5D16238}" type="TxLink">
                <a:rPr lang="en-US" sz="1200" b="1" i="0" u="none" strike="noStrike" baseline="0">
                  <a:solidFill>
                    <a:schemeClr val="bg1"/>
                  </a:solidFill>
                  <a:latin typeface="Arial Black" panose="020B0A04020102020204" pitchFamily="34" charset="0"/>
                  <a:ea typeface="+mn-ea"/>
                  <a:cs typeface="Calibri"/>
                </a:rPr>
                <a:pPr marL="0" indent="0"/>
                <a:t> $95,269 </a:t>
              </a:fld>
              <a:endParaRPr lang="en-US" sz="1200" b="1" i="0" u="none" strike="noStrike" baseline="0">
                <a:solidFill>
                  <a:schemeClr val="bg1"/>
                </a:solidFill>
                <a:latin typeface="Arial Black" panose="020B0A04020102020204" pitchFamily="34" charset="0"/>
                <a:ea typeface="+mn-ea"/>
                <a:cs typeface="Calibri"/>
              </a:endParaRPr>
            </a:p>
          </p:txBody>
        </p:sp>
        <p:sp>
          <p:nvSpPr>
            <p:cNvPr id="25" name="TextBox 41">
              <a:extLst>
                <a:ext uri="{FF2B5EF4-FFF2-40B4-BE49-F238E27FC236}">
                  <a16:creationId xmlns:a16="http://schemas.microsoft.com/office/drawing/2014/main" id="{00000000-0008-0000-0300-00002A000000}"/>
                </a:ext>
              </a:extLst>
            </p:cNvPr>
            <p:cNvSpPr txBox="1"/>
            <p:nvPr/>
          </p:nvSpPr>
          <p:spPr>
            <a:xfrm>
              <a:off x="95250" y="442913"/>
              <a:ext cx="84176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indent="0"/>
              <a:fld id="{AA34A75D-E67E-4E05-B477-D4BB617021CB}" type="TxLink">
                <a:rPr lang="en-US" sz="1100" b="0" i="0" u="none" strike="noStrike" baseline="0">
                  <a:solidFill>
                    <a:schemeClr val="bg1"/>
                  </a:solidFill>
                  <a:latin typeface="Calibri"/>
                  <a:ea typeface="+mn-ea"/>
                  <a:cs typeface="Calibri"/>
                </a:rPr>
                <a:pPr marL="0" indent="0"/>
                <a:t>Category04</a:t>
              </a:fld>
              <a:endParaRPr lang="en-US" sz="1100" b="0" i="0" u="none" strike="noStrike" baseline="0">
                <a:solidFill>
                  <a:schemeClr val="bg1"/>
                </a:solidFill>
                <a:latin typeface="Calibri"/>
                <a:ea typeface="+mn-ea"/>
                <a:cs typeface="Calibri"/>
              </a:endParaRPr>
            </a:p>
          </p:txBody>
        </p:sp>
      </p:grpSp>
    </p:spTree>
    <p:extLst>
      <p:ext uri="{BB962C8B-B14F-4D97-AF65-F5344CB8AC3E}">
        <p14:creationId xmlns:p14="http://schemas.microsoft.com/office/powerpoint/2010/main" val="183551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14A2-82F0-4DE0-3DCA-9664B6244EF2}"/>
              </a:ext>
            </a:extLst>
          </p:cNvPr>
          <p:cNvSpPr>
            <a:spLocks noGrp="1"/>
          </p:cNvSpPr>
          <p:nvPr>
            <p:ph type="title"/>
          </p:nvPr>
        </p:nvSpPr>
        <p:spPr>
          <a:xfrm>
            <a:off x="913795" y="246418"/>
            <a:ext cx="10353762" cy="970450"/>
          </a:xfrm>
        </p:spPr>
        <p:txBody>
          <a:bodyPr/>
          <a:lstStyle/>
          <a:p>
            <a:r>
              <a:rPr lang="en-US" dirty="0"/>
              <a:t>Results &amp; Findings Con’t</a:t>
            </a:r>
          </a:p>
        </p:txBody>
      </p:sp>
      <p:sp>
        <p:nvSpPr>
          <p:cNvPr id="3" name="Content Placeholder 2">
            <a:extLst>
              <a:ext uri="{FF2B5EF4-FFF2-40B4-BE49-F238E27FC236}">
                <a16:creationId xmlns:a16="http://schemas.microsoft.com/office/drawing/2014/main" id="{78C60C04-417F-B3E5-E07D-64CE892920A5}"/>
              </a:ext>
            </a:extLst>
          </p:cNvPr>
          <p:cNvSpPr>
            <a:spLocks noGrp="1"/>
          </p:cNvSpPr>
          <p:nvPr>
            <p:ph idx="1"/>
          </p:nvPr>
        </p:nvSpPr>
        <p:spPr>
          <a:xfrm>
            <a:off x="913795" y="1119673"/>
            <a:ext cx="10353762" cy="5365103"/>
          </a:xfrm>
        </p:spPr>
        <p:txBody>
          <a:bodyPr>
            <a:normAutofit fontScale="92500" lnSpcReduction="20000"/>
          </a:bodyPr>
          <a:lstStyle/>
          <a:p>
            <a:pPr marL="36900" indent="0">
              <a:buNone/>
            </a:pPr>
            <a:r>
              <a:rPr lang="en-US" sz="2200" dirty="0"/>
              <a:t>After the analysis, it was found that, </a:t>
            </a:r>
          </a:p>
          <a:p>
            <a:pPr marL="347472" indent="-301752" algn="l" rtl="0" eaLnBrk="1" latinLnBrk="0" hangingPunct="1">
              <a:spcBef>
                <a:spcPts val="480"/>
              </a:spcBef>
              <a:spcAft>
                <a:spcPts val="600"/>
              </a:spcAft>
              <a:buClr>
                <a:schemeClr val="tx2"/>
              </a:buClr>
              <a:buSzPct val="70000"/>
              <a:buFont typeface="Wingdings 2" panose="05020102010507070707" pitchFamily="18" charset="2"/>
              <a:buChar char="±"/>
            </a:pPr>
            <a:r>
              <a:rPr lang="en-US" sz="2200" kern="1200" dirty="0">
                <a:ln w="9525" cap="flat" cmpd="sng" algn="ctr">
                  <a:solidFill>
                    <a:srgbClr val="404040">
                      <a:alpha val="10000"/>
                    </a:srgbClr>
                  </a:solidFill>
                  <a:prstDash val="solid"/>
                  <a:round/>
                </a:ln>
                <a:solidFill>
                  <a:srgbClr val="E67750"/>
                </a:solidFill>
                <a:effectLst>
                  <a:outerShdw blurRad="9525" dist="25400" dir="14640000" algn="tl" rotWithShape="0">
                    <a:schemeClr val="bg1">
                      <a:alpha val="30000"/>
                    </a:schemeClr>
                  </a:outerShdw>
                </a:effectLst>
                <a:latin typeface="Calisto MT" panose="02040603050505030304" pitchFamily="18" charset="0"/>
                <a:ea typeface="+mn-ea"/>
                <a:cs typeface="+mn-cs"/>
              </a:rPr>
              <a:t>January recorded most </a:t>
            </a:r>
            <a:r>
              <a:rPr lang="en-US" sz="2200" b="1" kern="1200" dirty="0">
                <a:ln w="9525" cap="flat" cmpd="sng" algn="ctr">
                  <a:solidFill>
                    <a:srgbClr val="404040">
                      <a:alpha val="10000"/>
                    </a:srgbClr>
                  </a:solidFill>
                  <a:prstDash val="solid"/>
                  <a:round/>
                </a:ln>
                <a:solidFill>
                  <a:srgbClr val="E67750"/>
                </a:solidFill>
                <a:effectLst>
                  <a:outerShdw blurRad="9525" dist="25400" dir="14640000" algn="tl" rotWithShape="0">
                    <a:schemeClr val="bg1">
                      <a:alpha val="30000"/>
                    </a:schemeClr>
                  </a:outerShdw>
                </a:effectLst>
                <a:latin typeface="Calisto MT" panose="02040603050505030304" pitchFamily="18" charset="0"/>
                <a:ea typeface="+mn-ea"/>
                <a:cs typeface="+mn-cs"/>
              </a:rPr>
              <a:t>Sales </a:t>
            </a:r>
            <a:r>
              <a:rPr lang="en-US" sz="2200" kern="1200" dirty="0">
                <a:ln w="9525" cap="flat" cmpd="sng" algn="ctr">
                  <a:solidFill>
                    <a:srgbClr val="404040">
                      <a:alpha val="10000"/>
                    </a:srgbClr>
                  </a:solidFill>
                  <a:prstDash val="solid"/>
                  <a:round/>
                </a:ln>
                <a:solidFill>
                  <a:srgbClr val="E67750"/>
                </a:solidFill>
                <a:effectLst>
                  <a:outerShdw blurRad="9525" dist="25400" dir="14640000" algn="tl" rotWithShape="0">
                    <a:schemeClr val="bg1">
                      <a:alpha val="30000"/>
                    </a:schemeClr>
                  </a:outerShdw>
                </a:effectLst>
                <a:latin typeface="Calisto MT" panose="02040603050505030304" pitchFamily="18" charset="0"/>
                <a:ea typeface="+mn-ea"/>
                <a:cs typeface="+mn-cs"/>
              </a:rPr>
              <a:t>with Total Sales of $41,347 while  April recorded the least Sales with Total Sales of $26,579</a:t>
            </a:r>
            <a:endParaRPr lang="en-US" sz="2200" dirty="0">
              <a:solidFill>
                <a:srgbClr val="E67750"/>
              </a:solidFill>
              <a:effectLst/>
            </a:endParaRPr>
          </a:p>
          <a:p>
            <a:endParaRPr lang="en-US" dirty="0"/>
          </a:p>
          <a:p>
            <a:endParaRPr lang="en-US" dirty="0"/>
          </a:p>
          <a:p>
            <a:endParaRPr lang="en-US" dirty="0"/>
          </a:p>
          <a:p>
            <a:endParaRPr lang="en-US" dirty="0"/>
          </a:p>
          <a:p>
            <a:endParaRPr lang="en-US" dirty="0"/>
          </a:p>
          <a:p>
            <a:endParaRPr lang="en-US" dirty="0"/>
          </a:p>
          <a:p>
            <a:endParaRPr lang="en-US" sz="20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a:p>
            <a:endParaRPr lang="en-US" sz="20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a:p>
            <a:endParaRPr lang="en-US" sz="20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a:p>
            <a:r>
              <a:rPr lang="en-US" sz="2200" kern="1200" dirty="0">
                <a:ln w="9525" cap="flat" cmpd="sng" algn="ctr">
                  <a:solidFill>
                    <a:srgbClr val="404040">
                      <a:alpha val="10000"/>
                    </a:srgbClr>
                  </a:solidFill>
                  <a:prstDash val="solid"/>
                  <a:round/>
                </a:ln>
                <a:solidFill>
                  <a:schemeClr val="accent6">
                    <a:lumMod val="60000"/>
                    <a:lumOff val="40000"/>
                  </a:schemeClr>
                </a:solidFill>
                <a:effectLst>
                  <a:outerShdw blurRad="9525" dist="25400" dir="14640000" algn="tl" rotWithShape="0">
                    <a:schemeClr val="bg1">
                      <a:alpha val="30000"/>
                    </a:schemeClr>
                  </a:outerShdw>
                </a:effectLst>
                <a:latin typeface="Calisto MT" panose="02040603050505030304" pitchFamily="18" charset="0"/>
                <a:ea typeface="+mn-ea"/>
                <a:cs typeface="+mn-cs"/>
              </a:rPr>
              <a:t>January recorded most </a:t>
            </a:r>
            <a:r>
              <a:rPr lang="en-US" sz="2200" b="1" kern="1200" dirty="0">
                <a:ln w="9525" cap="flat" cmpd="sng" algn="ctr">
                  <a:solidFill>
                    <a:srgbClr val="404040">
                      <a:alpha val="10000"/>
                    </a:srgbClr>
                  </a:solidFill>
                  <a:prstDash val="solid"/>
                  <a:round/>
                </a:ln>
                <a:solidFill>
                  <a:schemeClr val="accent6">
                    <a:lumMod val="60000"/>
                    <a:lumOff val="40000"/>
                  </a:schemeClr>
                </a:solidFill>
                <a:effectLst>
                  <a:outerShdw blurRad="9525" dist="25400" dir="14640000" algn="tl" rotWithShape="0">
                    <a:schemeClr val="bg1">
                      <a:alpha val="30000"/>
                    </a:schemeClr>
                  </a:outerShdw>
                </a:effectLst>
                <a:latin typeface="Calisto MT" panose="02040603050505030304" pitchFamily="18" charset="0"/>
                <a:ea typeface="+mn-ea"/>
                <a:cs typeface="+mn-cs"/>
              </a:rPr>
              <a:t>Profit </a:t>
            </a:r>
            <a:r>
              <a:rPr lang="en-US" sz="2200" kern="1200" dirty="0">
                <a:ln w="9525" cap="flat" cmpd="sng" algn="ctr">
                  <a:solidFill>
                    <a:srgbClr val="404040">
                      <a:alpha val="10000"/>
                    </a:srgbClr>
                  </a:solidFill>
                  <a:prstDash val="solid"/>
                  <a:round/>
                </a:ln>
                <a:solidFill>
                  <a:schemeClr val="accent6">
                    <a:lumMod val="60000"/>
                    <a:lumOff val="40000"/>
                  </a:schemeClr>
                </a:solidFill>
                <a:effectLst>
                  <a:outerShdw blurRad="9525" dist="25400" dir="14640000" algn="tl" rotWithShape="0">
                    <a:schemeClr val="bg1">
                      <a:alpha val="30000"/>
                    </a:schemeClr>
                  </a:outerShdw>
                </a:effectLst>
                <a:latin typeface="Calisto MT" panose="02040603050505030304" pitchFamily="18" charset="0"/>
                <a:ea typeface="+mn-ea"/>
                <a:cs typeface="+mn-cs"/>
              </a:rPr>
              <a:t>with Total Profit of $7,058 while May recorded the least with Total Profit of $4,384</a:t>
            </a:r>
            <a:endParaRPr lang="en-US" sz="2200" b="1" dirty="0">
              <a:solidFill>
                <a:schemeClr val="accent6">
                  <a:lumMod val="60000"/>
                  <a:lumOff val="40000"/>
                </a:schemeClr>
              </a:solidFill>
            </a:endParaRPr>
          </a:p>
          <a:p>
            <a:endParaRPr lang="en-US" dirty="0"/>
          </a:p>
          <a:p>
            <a:endParaRPr lang="en-US" dirty="0"/>
          </a:p>
          <a:p>
            <a:endParaRPr lang="en-US" dirty="0"/>
          </a:p>
          <a:p>
            <a:endParaRPr lang="en-US" dirty="0"/>
          </a:p>
          <a:p>
            <a:endParaRPr lang="en-US" dirty="0"/>
          </a:p>
        </p:txBody>
      </p:sp>
      <p:graphicFrame>
        <p:nvGraphicFramePr>
          <p:cNvPr id="19" name="Chart 18">
            <a:extLst>
              <a:ext uri="{FF2B5EF4-FFF2-40B4-BE49-F238E27FC236}">
                <a16:creationId xmlns:a16="http://schemas.microsoft.com/office/drawing/2014/main" id="{42557AE7-1909-3434-F856-3853ADDBA24E}"/>
              </a:ext>
            </a:extLst>
          </p:cNvPr>
          <p:cNvGraphicFramePr>
            <a:graphicFrameLocks/>
          </p:cNvGraphicFramePr>
          <p:nvPr>
            <p:extLst>
              <p:ext uri="{D42A27DB-BD31-4B8C-83A1-F6EECF244321}">
                <p14:modId xmlns:p14="http://schemas.microsoft.com/office/powerpoint/2010/main" val="1297253071"/>
              </p:ext>
            </p:extLst>
          </p:nvPr>
        </p:nvGraphicFramePr>
        <p:xfrm>
          <a:off x="6200362" y="247922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 name="Chart 28">
            <a:extLst>
              <a:ext uri="{FF2B5EF4-FFF2-40B4-BE49-F238E27FC236}">
                <a16:creationId xmlns:a16="http://schemas.microsoft.com/office/drawing/2014/main" id="{F67540F5-B15C-D15C-5271-B95A276A4487}"/>
              </a:ext>
            </a:extLst>
          </p:cNvPr>
          <p:cNvGraphicFramePr>
            <a:graphicFrameLocks/>
          </p:cNvGraphicFramePr>
          <p:nvPr>
            <p:extLst>
              <p:ext uri="{D42A27DB-BD31-4B8C-83A1-F6EECF244321}">
                <p14:modId xmlns:p14="http://schemas.microsoft.com/office/powerpoint/2010/main" val="3641937043"/>
              </p:ext>
            </p:extLst>
          </p:nvPr>
        </p:nvGraphicFramePr>
        <p:xfrm>
          <a:off x="1195706" y="247922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93566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Ion</Template>
  <TotalTime>331</TotalTime>
  <Words>692</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Black</vt:lpstr>
      <vt:lpstr>Calibri</vt:lpstr>
      <vt:lpstr>Calisto MT</vt:lpstr>
      <vt:lpstr>Wingdings 2</vt:lpstr>
      <vt:lpstr>Slate</vt:lpstr>
      <vt:lpstr>Supermarket Sales  Analysis</vt:lpstr>
      <vt:lpstr>Project Overview</vt:lpstr>
      <vt:lpstr>Data Source </vt:lpstr>
      <vt:lpstr>Tools</vt:lpstr>
      <vt:lpstr>Data Preparation</vt:lpstr>
      <vt:lpstr>Exploratory Data Analysis (EDA)</vt:lpstr>
      <vt:lpstr>Data Analysis</vt:lpstr>
      <vt:lpstr>Results &amp; Findings</vt:lpstr>
      <vt:lpstr>Results &amp; Findings Con’t</vt:lpstr>
      <vt:lpstr>Results &amp; Findings Con’t</vt:lpstr>
      <vt:lpstr>Dashboard</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Sales  Analysis</dc:title>
  <dc:creator>opoku</dc:creator>
  <cp:lastModifiedBy>opoku</cp:lastModifiedBy>
  <cp:revision>27</cp:revision>
  <dcterms:created xsi:type="dcterms:W3CDTF">2023-09-18T11:11:54Z</dcterms:created>
  <dcterms:modified xsi:type="dcterms:W3CDTF">2023-10-01T02:42:09Z</dcterms:modified>
</cp:coreProperties>
</file>