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-633413" y="798513"/>
            <a:ext cx="7542213" cy="6029325"/>
            <a:chOff x="-384" y="480"/>
            <a:chExt cx="4751" cy="3798"/>
          </a:xfrm>
        </p:grpSpPr>
        <p:grpSp>
          <p:nvGrpSpPr>
            <p:cNvPr id="172035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2036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72037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038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72039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40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041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2042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72043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xmlns:mc="http://schemas.openxmlformats.org/markup-compatibility/2006" val="000000" mc:Ignorable="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2044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72045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2046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72047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48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49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0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1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2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3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4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5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6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7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8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59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0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1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2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3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4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5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6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7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8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69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0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1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2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3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4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5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6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7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8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79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0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1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82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2083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72084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5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6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7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8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89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0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1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2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3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4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2095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2096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7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8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099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0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1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2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3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4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5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6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7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8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09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0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1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2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3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4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5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6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7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8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19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0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1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2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3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4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5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6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7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8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29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30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131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72132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72133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34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2135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72136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7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xmlns:mc="http://schemas.openxmlformats.org/markup-compatibility/2006" val="FFFFFF" mc:Ignorable="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8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39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0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1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2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3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144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2145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72146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47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148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49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0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151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2152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2153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154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5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6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157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2158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973263"/>
          </a:xfrm>
        </p:spPr>
        <p:txBody>
          <a:bodyPr/>
          <a:lstStyle>
            <a:lvl1pPr>
              <a:defRPr sz="5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2159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2160" name="Rectangle 12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172161" name="Rectangle 1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en-US"/>
          </a:p>
        </p:txBody>
      </p:sp>
      <p:sp>
        <p:nvSpPr>
          <p:cNvPr id="172162" name="Rectangle 1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CA42B55A-D6DD-49CB-9947-CC03996182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3A2A8-2EB4-4A6D-96C7-8AB36FC59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D2DD1-C88B-4CCD-B079-FD04AE6D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9953F-D830-4291-B614-0D04C15445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11BBC-A62F-4A56-9240-B2404BC6C2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2AED3-CEF4-4695-8AF1-0BAF2AE61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3F6C3-EEF2-4863-97EA-AB80391E3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2D6A8-B7E4-46DB-80AC-5028B2586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19548-BECE-4F9D-AD2F-6A27DBE813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49560-18D8-427F-B03A-778D181A06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08387-62EB-4172-BA96-EA8490C4B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-609600" y="762000"/>
            <a:ext cx="7542213" cy="6029325"/>
            <a:chOff x="-384" y="480"/>
            <a:chExt cx="4751" cy="3798"/>
          </a:xfrm>
        </p:grpSpPr>
        <p:grpSp>
          <p:nvGrpSpPr>
            <p:cNvPr id="171011" name="Group 3"/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1012" name="Group 4"/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171013" name="Freeform 5"/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>
                    <a:gd name="T0" fmla="*/ 502 w 3271"/>
                    <a:gd name="T1" fmla="*/ 1990 h 3075"/>
                    <a:gd name="T2" fmla="*/ 186 w 3271"/>
                    <a:gd name="T3" fmla="*/ 1474 h 3075"/>
                    <a:gd name="T4" fmla="*/ 66 w 3271"/>
                    <a:gd name="T5" fmla="*/ 1169 h 3075"/>
                    <a:gd name="T6" fmla="*/ 12 w 3271"/>
                    <a:gd name="T7" fmla="*/ 875 h 3075"/>
                    <a:gd name="T8" fmla="*/ 18 w 3271"/>
                    <a:gd name="T9" fmla="*/ 611 h 3075"/>
                    <a:gd name="T10" fmla="*/ 84 w 3271"/>
                    <a:gd name="T11" fmla="*/ 389 h 3075"/>
                    <a:gd name="T12" fmla="*/ 209 w 3271"/>
                    <a:gd name="T13" fmla="*/ 216 h 3075"/>
                    <a:gd name="T14" fmla="*/ 508 w 3271"/>
                    <a:gd name="T15" fmla="*/ 42 h 3075"/>
                    <a:gd name="T16" fmla="*/ 891 w 3271"/>
                    <a:gd name="T17" fmla="*/ 6 h 3075"/>
                    <a:gd name="T18" fmla="*/ 1334 w 3271"/>
                    <a:gd name="T19" fmla="*/ 102 h 3075"/>
                    <a:gd name="T20" fmla="*/ 1806 w 3271"/>
                    <a:gd name="T21" fmla="*/ 324 h 3075"/>
                    <a:gd name="T22" fmla="*/ 2272 w 3271"/>
                    <a:gd name="T23" fmla="*/ 659 h 3075"/>
                    <a:gd name="T24" fmla="*/ 2769 w 3271"/>
                    <a:gd name="T25" fmla="*/ 1187 h 3075"/>
                    <a:gd name="T26" fmla="*/ 3085 w 3271"/>
                    <a:gd name="T27" fmla="*/ 1702 h 3075"/>
                    <a:gd name="T28" fmla="*/ 3205 w 3271"/>
                    <a:gd name="T29" fmla="*/ 2008 h 3075"/>
                    <a:gd name="T30" fmla="*/ 3259 w 3271"/>
                    <a:gd name="T31" fmla="*/ 2302 h 3075"/>
                    <a:gd name="T32" fmla="*/ 3253 w 3271"/>
                    <a:gd name="T33" fmla="*/ 2565 h 3075"/>
                    <a:gd name="T34" fmla="*/ 3187 w 3271"/>
                    <a:gd name="T35" fmla="*/ 2781 h 3075"/>
                    <a:gd name="T36" fmla="*/ 3068 w 3271"/>
                    <a:gd name="T37" fmla="*/ 2961 h 3075"/>
                    <a:gd name="T38" fmla="*/ 2918 w 3271"/>
                    <a:gd name="T39" fmla="*/ 3075 h 3075"/>
                    <a:gd name="T40" fmla="*/ 3068 w 3271"/>
                    <a:gd name="T41" fmla="*/ 2967 h 3075"/>
                    <a:gd name="T42" fmla="*/ 3193 w 3271"/>
                    <a:gd name="T43" fmla="*/ 2787 h 3075"/>
                    <a:gd name="T44" fmla="*/ 3259 w 3271"/>
                    <a:gd name="T45" fmla="*/ 2565 h 3075"/>
                    <a:gd name="T46" fmla="*/ 3265 w 3271"/>
                    <a:gd name="T47" fmla="*/ 2302 h 3075"/>
                    <a:gd name="T48" fmla="*/ 3211 w 3271"/>
                    <a:gd name="T49" fmla="*/ 2008 h 3075"/>
                    <a:gd name="T50" fmla="*/ 3091 w 3271"/>
                    <a:gd name="T51" fmla="*/ 1702 h 3075"/>
                    <a:gd name="T52" fmla="*/ 2775 w 3271"/>
                    <a:gd name="T53" fmla="*/ 1181 h 3075"/>
                    <a:gd name="T54" fmla="*/ 2278 w 3271"/>
                    <a:gd name="T55" fmla="*/ 653 h 3075"/>
                    <a:gd name="T56" fmla="*/ 1806 w 3271"/>
                    <a:gd name="T57" fmla="*/ 318 h 3075"/>
                    <a:gd name="T58" fmla="*/ 1334 w 3271"/>
                    <a:gd name="T59" fmla="*/ 96 h 3075"/>
                    <a:gd name="T60" fmla="*/ 891 w 3271"/>
                    <a:gd name="T61" fmla="*/ 0 h 3075"/>
                    <a:gd name="T62" fmla="*/ 502 w 3271"/>
                    <a:gd name="T63" fmla="*/ 36 h 3075"/>
                    <a:gd name="T64" fmla="*/ 204 w 3271"/>
                    <a:gd name="T65" fmla="*/ 210 h 3075"/>
                    <a:gd name="T66" fmla="*/ 78 w 3271"/>
                    <a:gd name="T67" fmla="*/ 389 h 3075"/>
                    <a:gd name="T68" fmla="*/ 12 w 3271"/>
                    <a:gd name="T69" fmla="*/ 611 h 3075"/>
                    <a:gd name="T70" fmla="*/ 6 w 3271"/>
                    <a:gd name="T71" fmla="*/ 875 h 3075"/>
                    <a:gd name="T72" fmla="*/ 60 w 3271"/>
                    <a:gd name="T73" fmla="*/ 1169 h 3075"/>
                    <a:gd name="T74" fmla="*/ 180 w 3271"/>
                    <a:gd name="T75" fmla="*/ 1474 h 3075"/>
                    <a:gd name="T76" fmla="*/ 353 w 3271"/>
                    <a:gd name="T77" fmla="*/ 1786 h 3075"/>
                    <a:gd name="T78" fmla="*/ 849 w 3271"/>
                    <a:gd name="T79" fmla="*/ 2380 h 3075"/>
                    <a:gd name="T80" fmla="*/ 1244 w 3271"/>
                    <a:gd name="T81" fmla="*/ 2709 h 3075"/>
                    <a:gd name="T82" fmla="*/ 1656 w 3271"/>
                    <a:gd name="T83" fmla="*/ 2961 h 3075"/>
                    <a:gd name="T84" fmla="*/ 1937 w 3271"/>
                    <a:gd name="T85" fmla="*/ 3075 h 3075"/>
                    <a:gd name="T86" fmla="*/ 1525 w 3271"/>
                    <a:gd name="T87" fmla="*/ 2889 h 3075"/>
                    <a:gd name="T88" fmla="*/ 1118 w 3271"/>
                    <a:gd name="T89" fmla="*/ 2607 h 3075"/>
                    <a:gd name="T90" fmla="*/ 849 w 3271"/>
                    <a:gd name="T91" fmla="*/ 2380 h 30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014" name="Group 6"/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171015" name="Freeform 7"/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>
                      <a:gd name="T0" fmla="*/ 3946 w 3952"/>
                      <a:gd name="T1" fmla="*/ 2860 h 3501"/>
                      <a:gd name="T2" fmla="*/ 3910 w 3952"/>
                      <a:gd name="T3" fmla="*/ 2614 h 3501"/>
                      <a:gd name="T4" fmla="*/ 3839 w 3952"/>
                      <a:gd name="T5" fmla="*/ 2368 h 3501"/>
                      <a:gd name="T6" fmla="*/ 3731 w 3952"/>
                      <a:gd name="T7" fmla="*/ 2110 h 3501"/>
                      <a:gd name="T8" fmla="*/ 3593 w 3952"/>
                      <a:gd name="T9" fmla="*/ 1853 h 3501"/>
                      <a:gd name="T10" fmla="*/ 3432 w 3952"/>
                      <a:gd name="T11" fmla="*/ 1595 h 3501"/>
                      <a:gd name="T12" fmla="*/ 3241 w 3952"/>
                      <a:gd name="T13" fmla="*/ 1343 h 3501"/>
                      <a:gd name="T14" fmla="*/ 3025 w 3952"/>
                      <a:gd name="T15" fmla="*/ 1103 h 3501"/>
                      <a:gd name="T16" fmla="*/ 2721 w 3952"/>
                      <a:gd name="T17" fmla="*/ 815 h 3501"/>
                      <a:gd name="T18" fmla="*/ 2332 w 3952"/>
                      <a:gd name="T19" fmla="*/ 522 h 3501"/>
                      <a:gd name="T20" fmla="*/ 1943 w 3952"/>
                      <a:gd name="T21" fmla="*/ 288 h 3501"/>
                      <a:gd name="T22" fmla="*/ 1555 w 3952"/>
                      <a:gd name="T23" fmla="*/ 126 h 3501"/>
                      <a:gd name="T24" fmla="*/ 1184 w 3952"/>
                      <a:gd name="T25" fmla="*/ 24 h 3501"/>
                      <a:gd name="T26" fmla="*/ 837 w 3952"/>
                      <a:gd name="T27" fmla="*/ 0 h 3501"/>
                      <a:gd name="T28" fmla="*/ 526 w 3952"/>
                      <a:gd name="T29" fmla="*/ 48 h 3501"/>
                      <a:gd name="T30" fmla="*/ 263 w 3952"/>
                      <a:gd name="T31" fmla="*/ 174 h 3501"/>
                      <a:gd name="T32" fmla="*/ 114 w 3952"/>
                      <a:gd name="T33" fmla="*/ 312 h 3501"/>
                      <a:gd name="T34" fmla="*/ 0 w 3952"/>
                      <a:gd name="T35" fmla="*/ 486 h 3501"/>
                      <a:gd name="T36" fmla="*/ 72 w 3952"/>
                      <a:gd name="T37" fmla="*/ 372 h 3501"/>
                      <a:gd name="T38" fmla="*/ 269 w 3952"/>
                      <a:gd name="T39" fmla="*/ 174 h 3501"/>
                      <a:gd name="T40" fmla="*/ 526 w 3952"/>
                      <a:gd name="T41" fmla="*/ 48 h 3501"/>
                      <a:gd name="T42" fmla="*/ 837 w 3952"/>
                      <a:gd name="T43" fmla="*/ 6 h 3501"/>
                      <a:gd name="T44" fmla="*/ 1184 w 3952"/>
                      <a:gd name="T45" fmla="*/ 30 h 3501"/>
                      <a:gd name="T46" fmla="*/ 1555 w 3952"/>
                      <a:gd name="T47" fmla="*/ 132 h 3501"/>
                      <a:gd name="T48" fmla="*/ 1943 w 3952"/>
                      <a:gd name="T49" fmla="*/ 294 h 3501"/>
                      <a:gd name="T50" fmla="*/ 2332 w 3952"/>
                      <a:gd name="T51" fmla="*/ 528 h 3501"/>
                      <a:gd name="T52" fmla="*/ 2715 w 3952"/>
                      <a:gd name="T53" fmla="*/ 821 h 3501"/>
                      <a:gd name="T54" fmla="*/ 3127 w 3952"/>
                      <a:gd name="T55" fmla="*/ 1223 h 3501"/>
                      <a:gd name="T56" fmla="*/ 3336 w 3952"/>
                      <a:gd name="T57" fmla="*/ 1469 h 3501"/>
                      <a:gd name="T58" fmla="*/ 3510 w 3952"/>
                      <a:gd name="T59" fmla="*/ 1727 h 3501"/>
                      <a:gd name="T60" fmla="*/ 3665 w 3952"/>
                      <a:gd name="T61" fmla="*/ 1984 h 3501"/>
                      <a:gd name="T62" fmla="*/ 3785 w 3952"/>
                      <a:gd name="T63" fmla="*/ 2236 h 3501"/>
                      <a:gd name="T64" fmla="*/ 3875 w 3952"/>
                      <a:gd name="T65" fmla="*/ 2494 h 3501"/>
                      <a:gd name="T66" fmla="*/ 3934 w 3952"/>
                      <a:gd name="T67" fmla="*/ 2740 h 3501"/>
                      <a:gd name="T68" fmla="*/ 3952 w 3952"/>
                      <a:gd name="T69" fmla="*/ 2973 h 3501"/>
                      <a:gd name="T70" fmla="*/ 3922 w 3952"/>
                      <a:gd name="T71" fmla="*/ 3255 h 3501"/>
                      <a:gd name="T72" fmla="*/ 3833 w 3952"/>
                      <a:gd name="T73" fmla="*/ 3501 h 3501"/>
                      <a:gd name="T74" fmla="*/ 3886 w 3952"/>
                      <a:gd name="T75" fmla="*/ 3387 h 3501"/>
                      <a:gd name="T76" fmla="*/ 3946 w 3952"/>
                      <a:gd name="T77" fmla="*/ 3123 h 3501"/>
                      <a:gd name="T78" fmla="*/ 3952 w 3952"/>
                      <a:gd name="T79" fmla="*/ 2973 h 3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6" name="Freeform 8"/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>
                      <a:gd name="T0" fmla="*/ 676 w 3791"/>
                      <a:gd name="T1" fmla="*/ 2416 h 3363"/>
                      <a:gd name="T2" fmla="*/ 419 w 3791"/>
                      <a:gd name="T3" fmla="*/ 2062 h 3363"/>
                      <a:gd name="T4" fmla="*/ 215 w 3791"/>
                      <a:gd name="T5" fmla="*/ 1703 h 3363"/>
                      <a:gd name="T6" fmla="*/ 78 w 3791"/>
                      <a:gd name="T7" fmla="*/ 1343 h 3363"/>
                      <a:gd name="T8" fmla="*/ 12 w 3791"/>
                      <a:gd name="T9" fmla="*/ 1001 h 3363"/>
                      <a:gd name="T10" fmla="*/ 18 w 3791"/>
                      <a:gd name="T11" fmla="*/ 701 h 3363"/>
                      <a:gd name="T12" fmla="*/ 96 w 3791"/>
                      <a:gd name="T13" fmla="*/ 450 h 3363"/>
                      <a:gd name="T14" fmla="*/ 239 w 3791"/>
                      <a:gd name="T15" fmla="*/ 246 h 3363"/>
                      <a:gd name="T16" fmla="*/ 580 w 3791"/>
                      <a:gd name="T17" fmla="*/ 48 h 3363"/>
                      <a:gd name="T18" fmla="*/ 1028 w 3791"/>
                      <a:gd name="T19" fmla="*/ 6 h 3363"/>
                      <a:gd name="T20" fmla="*/ 1543 w 3791"/>
                      <a:gd name="T21" fmla="*/ 120 h 3363"/>
                      <a:gd name="T22" fmla="*/ 2087 w 3791"/>
                      <a:gd name="T23" fmla="*/ 378 h 3363"/>
                      <a:gd name="T24" fmla="*/ 2631 w 3791"/>
                      <a:gd name="T25" fmla="*/ 773 h 3363"/>
                      <a:gd name="T26" fmla="*/ 3115 w 3791"/>
                      <a:gd name="T27" fmla="*/ 1265 h 3363"/>
                      <a:gd name="T28" fmla="*/ 3378 w 3791"/>
                      <a:gd name="T29" fmla="*/ 1625 h 3363"/>
                      <a:gd name="T30" fmla="*/ 3582 w 3791"/>
                      <a:gd name="T31" fmla="*/ 1984 h 3363"/>
                      <a:gd name="T32" fmla="*/ 3719 w 3791"/>
                      <a:gd name="T33" fmla="*/ 2344 h 3363"/>
                      <a:gd name="T34" fmla="*/ 3785 w 3791"/>
                      <a:gd name="T35" fmla="*/ 2686 h 3363"/>
                      <a:gd name="T36" fmla="*/ 3749 w 3791"/>
                      <a:gd name="T37" fmla="*/ 3105 h 3363"/>
                      <a:gd name="T38" fmla="*/ 3629 w 3791"/>
                      <a:gd name="T39" fmla="*/ 3363 h 3363"/>
                      <a:gd name="T40" fmla="*/ 3779 w 3791"/>
                      <a:gd name="T41" fmla="*/ 2967 h 3363"/>
                      <a:gd name="T42" fmla="*/ 3791 w 3791"/>
                      <a:gd name="T43" fmla="*/ 2794 h 3363"/>
                      <a:gd name="T44" fmla="*/ 3749 w 3791"/>
                      <a:gd name="T45" fmla="*/ 2458 h 3363"/>
                      <a:gd name="T46" fmla="*/ 3635 w 3791"/>
                      <a:gd name="T47" fmla="*/ 2104 h 3363"/>
                      <a:gd name="T48" fmla="*/ 3456 w 3791"/>
                      <a:gd name="T49" fmla="*/ 1739 h 3363"/>
                      <a:gd name="T50" fmla="*/ 3211 w 3791"/>
                      <a:gd name="T51" fmla="*/ 1385 h 3363"/>
                      <a:gd name="T52" fmla="*/ 2804 w 3791"/>
                      <a:gd name="T53" fmla="*/ 929 h 3363"/>
                      <a:gd name="T54" fmla="*/ 2272 w 3791"/>
                      <a:gd name="T55" fmla="*/ 492 h 3363"/>
                      <a:gd name="T56" fmla="*/ 1722 w 3791"/>
                      <a:gd name="T57" fmla="*/ 192 h 3363"/>
                      <a:gd name="T58" fmla="*/ 1190 w 3791"/>
                      <a:gd name="T59" fmla="*/ 24 h 3363"/>
                      <a:gd name="T60" fmla="*/ 717 w 3791"/>
                      <a:gd name="T61" fmla="*/ 12 h 3363"/>
                      <a:gd name="T62" fmla="*/ 335 w 3791"/>
                      <a:gd name="T63" fmla="*/ 162 h 3363"/>
                      <a:gd name="T64" fmla="*/ 132 w 3791"/>
                      <a:gd name="T65" fmla="*/ 378 h 3363"/>
                      <a:gd name="T66" fmla="*/ 36 w 3791"/>
                      <a:gd name="T67" fmla="*/ 612 h 3363"/>
                      <a:gd name="T68" fmla="*/ 0 w 3791"/>
                      <a:gd name="T69" fmla="*/ 893 h 3363"/>
                      <a:gd name="T70" fmla="*/ 42 w 3791"/>
                      <a:gd name="T71" fmla="*/ 1229 h 3363"/>
                      <a:gd name="T72" fmla="*/ 161 w 3791"/>
                      <a:gd name="T73" fmla="*/ 1583 h 3363"/>
                      <a:gd name="T74" fmla="*/ 341 w 3791"/>
                      <a:gd name="T75" fmla="*/ 1942 h 3363"/>
                      <a:gd name="T76" fmla="*/ 580 w 3791"/>
                      <a:gd name="T77" fmla="*/ 2302 h 3363"/>
                      <a:gd name="T78" fmla="*/ 987 w 3791"/>
                      <a:gd name="T79" fmla="*/ 2758 h 3363"/>
                      <a:gd name="T80" fmla="*/ 1596 w 3791"/>
                      <a:gd name="T81" fmla="*/ 3237 h 3363"/>
                      <a:gd name="T82" fmla="*/ 1596 w 3791"/>
                      <a:gd name="T83" fmla="*/ 3237 h 3363"/>
                      <a:gd name="T84" fmla="*/ 993 w 3791"/>
                      <a:gd name="T85" fmla="*/ 2758 h 33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017" name="Freeform 9"/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>
                      <a:gd name="T0" fmla="*/ 538 w 3527"/>
                      <a:gd name="T1" fmla="*/ 2146 h 3225"/>
                      <a:gd name="T2" fmla="*/ 317 w 3527"/>
                      <a:gd name="T3" fmla="*/ 1816 h 3225"/>
                      <a:gd name="T4" fmla="*/ 149 w 3527"/>
                      <a:gd name="T5" fmla="*/ 1481 h 3225"/>
                      <a:gd name="T6" fmla="*/ 41 w 3527"/>
                      <a:gd name="T7" fmla="*/ 1151 h 3225"/>
                      <a:gd name="T8" fmla="*/ 0 w 3527"/>
                      <a:gd name="T9" fmla="*/ 839 h 3225"/>
                      <a:gd name="T10" fmla="*/ 30 w 3527"/>
                      <a:gd name="T11" fmla="*/ 575 h 3225"/>
                      <a:gd name="T12" fmla="*/ 125 w 3527"/>
                      <a:gd name="T13" fmla="*/ 354 h 3225"/>
                      <a:gd name="T14" fmla="*/ 317 w 3527"/>
                      <a:gd name="T15" fmla="*/ 150 h 3225"/>
                      <a:gd name="T16" fmla="*/ 669 w 3527"/>
                      <a:gd name="T17" fmla="*/ 12 h 3225"/>
                      <a:gd name="T18" fmla="*/ 1112 w 3527"/>
                      <a:gd name="T19" fmla="*/ 24 h 3225"/>
                      <a:gd name="T20" fmla="*/ 1608 w 3527"/>
                      <a:gd name="T21" fmla="*/ 174 h 3225"/>
                      <a:gd name="T22" fmla="*/ 2116 w 3527"/>
                      <a:gd name="T23" fmla="*/ 456 h 3225"/>
                      <a:gd name="T24" fmla="*/ 2613 w 3527"/>
                      <a:gd name="T25" fmla="*/ 857 h 3225"/>
                      <a:gd name="T26" fmla="*/ 3073 w 3527"/>
                      <a:gd name="T27" fmla="*/ 1391 h 3225"/>
                      <a:gd name="T28" fmla="*/ 3276 w 3527"/>
                      <a:gd name="T29" fmla="*/ 1726 h 3225"/>
                      <a:gd name="T30" fmla="*/ 3426 w 3527"/>
                      <a:gd name="T31" fmla="*/ 2062 h 3225"/>
                      <a:gd name="T32" fmla="*/ 3509 w 3527"/>
                      <a:gd name="T33" fmla="*/ 2386 h 3225"/>
                      <a:gd name="T34" fmla="*/ 3521 w 3527"/>
                      <a:gd name="T35" fmla="*/ 2680 h 3225"/>
                      <a:gd name="T36" fmla="*/ 3474 w 3527"/>
                      <a:gd name="T37" fmla="*/ 2931 h 3225"/>
                      <a:gd name="T38" fmla="*/ 3360 w 3527"/>
                      <a:gd name="T39" fmla="*/ 3141 h 3225"/>
                      <a:gd name="T40" fmla="*/ 3282 w 3527"/>
                      <a:gd name="T41" fmla="*/ 3225 h 3225"/>
                      <a:gd name="T42" fmla="*/ 3312 w 3527"/>
                      <a:gd name="T43" fmla="*/ 3201 h 3225"/>
                      <a:gd name="T44" fmla="*/ 3444 w 3527"/>
                      <a:gd name="T45" fmla="*/ 3009 h 3225"/>
                      <a:gd name="T46" fmla="*/ 3515 w 3527"/>
                      <a:gd name="T47" fmla="*/ 2769 h 3225"/>
                      <a:gd name="T48" fmla="*/ 3521 w 3527"/>
                      <a:gd name="T49" fmla="*/ 2488 h 3225"/>
                      <a:gd name="T50" fmla="*/ 3462 w 3527"/>
                      <a:gd name="T51" fmla="*/ 2170 h 3225"/>
                      <a:gd name="T52" fmla="*/ 3336 w 3527"/>
                      <a:gd name="T53" fmla="*/ 1834 h 3225"/>
                      <a:gd name="T54" fmla="*/ 3145 w 3527"/>
                      <a:gd name="T55" fmla="*/ 1499 h 3225"/>
                      <a:gd name="T56" fmla="*/ 2816 w 3527"/>
                      <a:gd name="T57" fmla="*/ 1061 h 3225"/>
                      <a:gd name="T58" fmla="*/ 2284 w 3527"/>
                      <a:gd name="T59" fmla="*/ 575 h 3225"/>
                      <a:gd name="T60" fmla="*/ 1775 w 3527"/>
                      <a:gd name="T61" fmla="*/ 252 h 3225"/>
                      <a:gd name="T62" fmla="*/ 1273 w 3527"/>
                      <a:gd name="T63" fmla="*/ 60 h 3225"/>
                      <a:gd name="T64" fmla="*/ 807 w 3527"/>
                      <a:gd name="T65" fmla="*/ 0 h 3225"/>
                      <a:gd name="T66" fmla="*/ 418 w 3527"/>
                      <a:gd name="T67" fmla="*/ 84 h 3225"/>
                      <a:gd name="T68" fmla="*/ 167 w 3527"/>
                      <a:gd name="T69" fmla="*/ 288 h 3225"/>
                      <a:gd name="T70" fmla="*/ 53 w 3527"/>
                      <a:gd name="T71" fmla="*/ 498 h 3225"/>
                      <a:gd name="T72" fmla="*/ 0 w 3527"/>
                      <a:gd name="T73" fmla="*/ 749 h 3225"/>
                      <a:gd name="T74" fmla="*/ 18 w 3527"/>
                      <a:gd name="T75" fmla="*/ 1043 h 3225"/>
                      <a:gd name="T76" fmla="*/ 101 w 3527"/>
                      <a:gd name="T77" fmla="*/ 1373 h 3225"/>
                      <a:gd name="T78" fmla="*/ 251 w 3527"/>
                      <a:gd name="T79" fmla="*/ 1708 h 3225"/>
                      <a:gd name="T80" fmla="*/ 454 w 3527"/>
                      <a:gd name="T81" fmla="*/ 2038 h 3225"/>
                      <a:gd name="T82" fmla="*/ 914 w 3527"/>
                      <a:gd name="T83" fmla="*/ 2572 h 3225"/>
                      <a:gd name="T84" fmla="*/ 1255 w 3527"/>
                      <a:gd name="T85" fmla="*/ 2865 h 3225"/>
                      <a:gd name="T86" fmla="*/ 1608 w 3527"/>
                      <a:gd name="T87" fmla="*/ 3099 h 3225"/>
                      <a:gd name="T88" fmla="*/ 1853 w 3527"/>
                      <a:gd name="T89" fmla="*/ 3225 h 3225"/>
                      <a:gd name="T90" fmla="*/ 1494 w 3527"/>
                      <a:gd name="T91" fmla="*/ 3027 h 3225"/>
                      <a:gd name="T92" fmla="*/ 1142 w 3527"/>
                      <a:gd name="T93" fmla="*/ 2769 h 3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xmlns:mc="http://schemas.openxmlformats.org/markup-compatibility/2006" val="000000" mc:Ignorable="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1018" name="Group 10"/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171019" name="Freeform 11"/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>
                        <a:gd name="T0" fmla="*/ 4245 w 4251"/>
                        <a:gd name="T1" fmla="*/ 3237 h 3794"/>
                        <a:gd name="T2" fmla="*/ 4203 w 4251"/>
                        <a:gd name="T3" fmla="*/ 2961 h 3794"/>
                        <a:gd name="T4" fmla="*/ 4120 w 4251"/>
                        <a:gd name="T5" fmla="*/ 2679 h 3794"/>
                        <a:gd name="T6" fmla="*/ 4000 w 4251"/>
                        <a:gd name="T7" fmla="*/ 2391 h 3794"/>
                        <a:gd name="T8" fmla="*/ 3845 w 4251"/>
                        <a:gd name="T9" fmla="*/ 2098 h 3794"/>
                        <a:gd name="T10" fmla="*/ 3659 w 4251"/>
                        <a:gd name="T11" fmla="*/ 1810 h 3794"/>
                        <a:gd name="T12" fmla="*/ 3438 w 4251"/>
                        <a:gd name="T13" fmla="*/ 1528 h 3794"/>
                        <a:gd name="T14" fmla="*/ 3193 w 4251"/>
                        <a:gd name="T15" fmla="*/ 1252 h 3794"/>
                        <a:gd name="T16" fmla="*/ 2858 w 4251"/>
                        <a:gd name="T17" fmla="*/ 935 h 3794"/>
                        <a:gd name="T18" fmla="*/ 2434 w 4251"/>
                        <a:gd name="T19" fmla="*/ 605 h 3794"/>
                        <a:gd name="T20" fmla="*/ 1991 w 4251"/>
                        <a:gd name="T21" fmla="*/ 341 h 3794"/>
                        <a:gd name="T22" fmla="*/ 1549 w 4251"/>
                        <a:gd name="T23" fmla="*/ 143 h 3794"/>
                        <a:gd name="T24" fmla="*/ 1124 w 4251"/>
                        <a:gd name="T25" fmla="*/ 35 h 3794"/>
                        <a:gd name="T26" fmla="*/ 741 w 4251"/>
                        <a:gd name="T27" fmla="*/ 0 h 3794"/>
                        <a:gd name="T28" fmla="*/ 401 w 4251"/>
                        <a:gd name="T29" fmla="*/ 47 h 3794"/>
                        <a:gd name="T30" fmla="*/ 120 w 4251"/>
                        <a:gd name="T31" fmla="*/ 173 h 3794"/>
                        <a:gd name="T32" fmla="*/ 0 w 4251"/>
                        <a:gd name="T33" fmla="*/ 269 h 3794"/>
                        <a:gd name="T34" fmla="*/ 263 w 4251"/>
                        <a:gd name="T35" fmla="*/ 101 h 3794"/>
                        <a:gd name="T36" fmla="*/ 586 w 4251"/>
                        <a:gd name="T37" fmla="*/ 18 h 3794"/>
                        <a:gd name="T38" fmla="*/ 957 w 4251"/>
                        <a:gd name="T39" fmla="*/ 18 h 3794"/>
                        <a:gd name="T40" fmla="*/ 1357 w 4251"/>
                        <a:gd name="T41" fmla="*/ 95 h 3794"/>
                        <a:gd name="T42" fmla="*/ 1782 w 4251"/>
                        <a:gd name="T43" fmla="*/ 245 h 3794"/>
                        <a:gd name="T44" fmla="*/ 2212 w 4251"/>
                        <a:gd name="T45" fmla="*/ 467 h 3794"/>
                        <a:gd name="T46" fmla="*/ 2643 w 4251"/>
                        <a:gd name="T47" fmla="*/ 761 h 3794"/>
                        <a:gd name="T48" fmla="*/ 3061 w 4251"/>
                        <a:gd name="T49" fmla="*/ 1120 h 3794"/>
                        <a:gd name="T50" fmla="*/ 3318 w 4251"/>
                        <a:gd name="T51" fmla="*/ 1390 h 3794"/>
                        <a:gd name="T52" fmla="*/ 3552 w 4251"/>
                        <a:gd name="T53" fmla="*/ 1666 h 3794"/>
                        <a:gd name="T54" fmla="*/ 3755 w 4251"/>
                        <a:gd name="T55" fmla="*/ 1954 h 3794"/>
                        <a:gd name="T56" fmla="*/ 3922 w 4251"/>
                        <a:gd name="T57" fmla="*/ 2247 h 3794"/>
                        <a:gd name="T58" fmla="*/ 4060 w 4251"/>
                        <a:gd name="T59" fmla="*/ 2535 h 3794"/>
                        <a:gd name="T60" fmla="*/ 4162 w 4251"/>
                        <a:gd name="T61" fmla="*/ 2823 h 3794"/>
                        <a:gd name="T62" fmla="*/ 4221 w 4251"/>
                        <a:gd name="T63" fmla="*/ 3105 h 3794"/>
                        <a:gd name="T64" fmla="*/ 4245 w 4251"/>
                        <a:gd name="T65" fmla="*/ 3368 h 3794"/>
                        <a:gd name="T66" fmla="*/ 4233 w 4251"/>
                        <a:gd name="T67" fmla="*/ 3590 h 3794"/>
                        <a:gd name="T68" fmla="*/ 4185 w 4251"/>
                        <a:gd name="T69" fmla="*/ 3794 h 3794"/>
                        <a:gd name="T70" fmla="*/ 4215 w 4251"/>
                        <a:gd name="T71" fmla="*/ 3692 h 3794"/>
                        <a:gd name="T72" fmla="*/ 4245 w 4251"/>
                        <a:gd name="T73" fmla="*/ 3482 h 3794"/>
                        <a:gd name="T74" fmla="*/ 4251 w 4251"/>
                        <a:gd name="T75" fmla="*/ 3368 h 37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xmlns:mc="http://schemas.openxmlformats.org/markup-compatibility/2006" val="000000" mc:Ignorable="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1020" name="Group 12"/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171021" name="Freeform 13"/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>
                          <a:gd name="T0" fmla="*/ 161 w 4108"/>
                          <a:gd name="T1" fmla="*/ 186 h 3657"/>
                          <a:gd name="T2" fmla="*/ 442 w 4108"/>
                          <a:gd name="T3" fmla="*/ 54 h 3657"/>
                          <a:gd name="T4" fmla="*/ 771 w 4108"/>
                          <a:gd name="T5" fmla="*/ 6 h 3657"/>
                          <a:gd name="T6" fmla="*/ 1136 w 4108"/>
                          <a:gd name="T7" fmla="*/ 36 h 3657"/>
                          <a:gd name="T8" fmla="*/ 1537 w 4108"/>
                          <a:gd name="T9" fmla="*/ 144 h 3657"/>
                          <a:gd name="T10" fmla="*/ 1949 w 4108"/>
                          <a:gd name="T11" fmla="*/ 324 h 3657"/>
                          <a:gd name="T12" fmla="*/ 2368 w 4108"/>
                          <a:gd name="T13" fmla="*/ 570 h 3657"/>
                          <a:gd name="T14" fmla="*/ 2780 w 4108"/>
                          <a:gd name="T15" fmla="*/ 888 h 3657"/>
                          <a:gd name="T16" fmla="*/ 3103 w 4108"/>
                          <a:gd name="T17" fmla="*/ 1193 h 3657"/>
                          <a:gd name="T18" fmla="*/ 3336 w 4108"/>
                          <a:gd name="T19" fmla="*/ 1451 h 3657"/>
                          <a:gd name="T20" fmla="*/ 3540 w 4108"/>
                          <a:gd name="T21" fmla="*/ 1721 h 3657"/>
                          <a:gd name="T22" fmla="*/ 3719 w 4108"/>
                          <a:gd name="T23" fmla="*/ 1997 h 3657"/>
                          <a:gd name="T24" fmla="*/ 3863 w 4108"/>
                          <a:gd name="T25" fmla="*/ 2272 h 3657"/>
                          <a:gd name="T26" fmla="*/ 3976 w 4108"/>
                          <a:gd name="T27" fmla="*/ 2548 h 3657"/>
                          <a:gd name="T28" fmla="*/ 4060 w 4108"/>
                          <a:gd name="T29" fmla="*/ 2818 h 3657"/>
                          <a:gd name="T30" fmla="*/ 4102 w 4108"/>
                          <a:gd name="T31" fmla="*/ 3070 h 3657"/>
                          <a:gd name="T32" fmla="*/ 4102 w 4108"/>
                          <a:gd name="T33" fmla="*/ 3321 h 3657"/>
                          <a:gd name="T34" fmla="*/ 4060 w 4108"/>
                          <a:gd name="T35" fmla="*/ 3549 h 3657"/>
                          <a:gd name="T36" fmla="*/ 4030 w 4108"/>
                          <a:gd name="T37" fmla="*/ 3657 h 3657"/>
                          <a:gd name="T38" fmla="*/ 4090 w 4108"/>
                          <a:gd name="T39" fmla="*/ 3447 h 3657"/>
                          <a:gd name="T40" fmla="*/ 4108 w 4108"/>
                          <a:gd name="T41" fmla="*/ 3213 h 3657"/>
                          <a:gd name="T42" fmla="*/ 4102 w 4108"/>
                          <a:gd name="T43" fmla="*/ 3070 h 3657"/>
                          <a:gd name="T44" fmla="*/ 4060 w 4108"/>
                          <a:gd name="T45" fmla="*/ 2812 h 3657"/>
                          <a:gd name="T46" fmla="*/ 3982 w 4108"/>
                          <a:gd name="T47" fmla="*/ 2548 h 3657"/>
                          <a:gd name="T48" fmla="*/ 3869 w 4108"/>
                          <a:gd name="T49" fmla="*/ 2272 h 3657"/>
                          <a:gd name="T50" fmla="*/ 3725 w 4108"/>
                          <a:gd name="T51" fmla="*/ 1997 h 3657"/>
                          <a:gd name="T52" fmla="*/ 3546 w 4108"/>
                          <a:gd name="T53" fmla="*/ 1721 h 3657"/>
                          <a:gd name="T54" fmla="*/ 3342 w 4108"/>
                          <a:gd name="T55" fmla="*/ 1451 h 3657"/>
                          <a:gd name="T56" fmla="*/ 3109 w 4108"/>
                          <a:gd name="T57" fmla="*/ 1187 h 3657"/>
                          <a:gd name="T58" fmla="*/ 2792 w 4108"/>
                          <a:gd name="T59" fmla="*/ 888 h 3657"/>
                          <a:gd name="T60" fmla="*/ 2386 w 4108"/>
                          <a:gd name="T61" fmla="*/ 576 h 3657"/>
                          <a:gd name="T62" fmla="*/ 1967 w 4108"/>
                          <a:gd name="T63" fmla="*/ 330 h 3657"/>
                          <a:gd name="T64" fmla="*/ 1543 w 4108"/>
                          <a:gd name="T65" fmla="*/ 144 h 3657"/>
                          <a:gd name="T66" fmla="*/ 1130 w 4108"/>
                          <a:gd name="T67" fmla="*/ 30 h 3657"/>
                          <a:gd name="T68" fmla="*/ 753 w 4108"/>
                          <a:gd name="T69" fmla="*/ 0 h 3657"/>
                          <a:gd name="T70" fmla="*/ 431 w 4108"/>
                          <a:gd name="T71" fmla="*/ 54 h 3657"/>
                          <a:gd name="T72" fmla="*/ 161 w 4108"/>
                          <a:gd name="T73" fmla="*/ 186 h 3657"/>
                          <a:gd name="T74" fmla="*/ 24 w 4108"/>
                          <a:gd name="T75" fmla="*/ 306 h 3657"/>
                          <a:gd name="T76" fmla="*/ 0 w 4108"/>
                          <a:gd name="T77" fmla="*/ 336 h 3657"/>
                          <a:gd name="T78" fmla="*/ 48 w 4108"/>
                          <a:gd name="T79" fmla="*/ 282 h 365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xmlns:mc="http://schemas.openxmlformats.org/markup-compatibility/2006" val="000000" mc:Ignorable="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1022" name="Group 14"/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171023" name="Line 1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4" name="Line 1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5" name="Line 1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6" name="Line 1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7" name="Line 1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8" name="Line 2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29" name="Line 2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0" name="Line 2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1" name="Line 2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2" name="Line 2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3" name="Line 2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4" name="Line 2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5" name="Line 2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6" name="Line 2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7" name="Line 2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8" name="Line 3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39" name="Line 3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0" name="Line 3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1" name="Line 3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2" name="Line 3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3" name="Line 3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4" name="Line 3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5" name="Line 3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6" name="Line 3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7" name="Line 3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8" name="Line 4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49" name="Line 4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0" name="Line 4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1" name="Line 4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2" name="Line 4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3" name="Line 4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4" name="Line 4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5" name="Line 4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6" name="Line 4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7" name="Line 4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58" name="Freeform 50"/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>
                            <a:gd name="T0" fmla="*/ 909 w 1537"/>
                            <a:gd name="T1" fmla="*/ 1264 h 1768"/>
                            <a:gd name="T2" fmla="*/ 1058 w 1537"/>
                            <a:gd name="T3" fmla="*/ 1402 h 1768"/>
                            <a:gd name="T4" fmla="*/ 1214 w 1537"/>
                            <a:gd name="T5" fmla="*/ 1528 h 1768"/>
                            <a:gd name="T6" fmla="*/ 1369 w 1537"/>
                            <a:gd name="T7" fmla="*/ 1654 h 1768"/>
                            <a:gd name="T8" fmla="*/ 1531 w 1537"/>
                            <a:gd name="T9" fmla="*/ 1768 h 1768"/>
                            <a:gd name="T10" fmla="*/ 1537 w 1537"/>
                            <a:gd name="T11" fmla="*/ 1768 h 1768"/>
                            <a:gd name="T12" fmla="*/ 1375 w 1537"/>
                            <a:gd name="T13" fmla="*/ 1654 h 1768"/>
                            <a:gd name="T14" fmla="*/ 1220 w 1537"/>
                            <a:gd name="T15" fmla="*/ 1534 h 1768"/>
                            <a:gd name="T16" fmla="*/ 1064 w 1537"/>
                            <a:gd name="T17" fmla="*/ 1402 h 1768"/>
                            <a:gd name="T18" fmla="*/ 915 w 1537"/>
                            <a:gd name="T19" fmla="*/ 1258 h 1768"/>
                            <a:gd name="T20" fmla="*/ 765 w 1537"/>
                            <a:gd name="T21" fmla="*/ 1115 h 1768"/>
                            <a:gd name="T22" fmla="*/ 628 w 1537"/>
                            <a:gd name="T23" fmla="*/ 959 h 1768"/>
                            <a:gd name="T24" fmla="*/ 496 w 1537"/>
                            <a:gd name="T25" fmla="*/ 803 h 1768"/>
                            <a:gd name="T26" fmla="*/ 377 w 1537"/>
                            <a:gd name="T27" fmla="*/ 647 h 1768"/>
                            <a:gd name="T28" fmla="*/ 269 w 1537"/>
                            <a:gd name="T29" fmla="*/ 485 h 1768"/>
                            <a:gd name="T30" fmla="*/ 167 w 1537"/>
                            <a:gd name="T31" fmla="*/ 323 h 1768"/>
                            <a:gd name="T32" fmla="*/ 78 w 1537"/>
                            <a:gd name="T33" fmla="*/ 161 h 1768"/>
                            <a:gd name="T34" fmla="*/ 0 w 1537"/>
                            <a:gd name="T35" fmla="*/ 0 h 1768"/>
                            <a:gd name="T36" fmla="*/ 0 w 1537"/>
                            <a:gd name="T37" fmla="*/ 12 h 1768"/>
                            <a:gd name="T38" fmla="*/ 78 w 1537"/>
                            <a:gd name="T39" fmla="*/ 173 h 1768"/>
                            <a:gd name="T40" fmla="*/ 167 w 1537"/>
                            <a:gd name="T41" fmla="*/ 335 h 1768"/>
                            <a:gd name="T42" fmla="*/ 269 w 1537"/>
                            <a:gd name="T43" fmla="*/ 491 h 1768"/>
                            <a:gd name="T44" fmla="*/ 377 w 1537"/>
                            <a:gd name="T45" fmla="*/ 653 h 1768"/>
                            <a:gd name="T46" fmla="*/ 496 w 1537"/>
                            <a:gd name="T47" fmla="*/ 809 h 1768"/>
                            <a:gd name="T48" fmla="*/ 628 w 1537"/>
                            <a:gd name="T49" fmla="*/ 965 h 1768"/>
                            <a:gd name="T50" fmla="*/ 765 w 1537"/>
                            <a:gd name="T51" fmla="*/ 1121 h 1768"/>
                            <a:gd name="T52" fmla="*/ 909 w 1537"/>
                            <a:gd name="T53" fmla="*/ 1264 h 1768"/>
                            <a:gd name="T54" fmla="*/ 909 w 1537"/>
                            <a:gd name="T55" fmla="*/ 1264 h 176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71059" name="Group 51"/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171060" name="Oval 5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4" y="2872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1" name="Oval 5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2" name="Oval 54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3" name="Oval 55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4" name="Oval 56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5" name="Oval 57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6" name="Oval 58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5" y="1868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7" name="Oval 59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8" name="Oval 60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9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69" name="Oval 61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3" y="1360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70" name="Oval 62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1071" name="Oval 63"/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6" y="1005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hlink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1072" name="Line 6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3" name="Line 6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4" name="Line 6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5" name="Line 6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6" name="Line 6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7" name="Line 6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8" name="Line 7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79" name="Line 7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0" name="Line 7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1" name="Line 7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2" name="Line 7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3" name="Line 7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4" name="Line 7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5" name="Line 7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6" name="Line 7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7" name="Line 7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8" name="Line 8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89" name="Line 8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0" name="Line 8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1" name="Line 8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2" name="Line 8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3" name="Line 8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4" name="Line 8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5" name="Line 8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6" name="Line 8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7" name="Line 8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8" name="Line 90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099" name="Line 91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0" name="Line 92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1" name="Line 93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2" name="Line 94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3" name="Line 95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4" name="Line 96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5" name="Line 97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6" name="Line 98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107" name="Line 99"/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71108" name="Group 100"/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71109" name="Line 101"/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10" name="Line 102"/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1111" name="Group 103"/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171112" name="Line 104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3" name="Freeform 105"/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>
                      <a:gd name="T0" fmla="*/ 1006 w 1006"/>
                      <a:gd name="T1" fmla="*/ 1102 h 1102"/>
                      <a:gd name="T2" fmla="*/ 696 w 1006"/>
                      <a:gd name="T3" fmla="*/ 823 h 1102"/>
                      <a:gd name="T4" fmla="*/ 333 w 1006"/>
                      <a:gd name="T5" fmla="*/ 447 h 1102"/>
                      <a:gd name="T6" fmla="*/ 51 w 1006"/>
                      <a:gd name="T7" fmla="*/ 76 h 1102"/>
                      <a:gd name="T8" fmla="*/ 0 w 1006"/>
                      <a:gd name="T9" fmla="*/ 0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xmlns:mc="http://schemas.openxmlformats.org/markup-compatibility/2006" val="FFFFFF" mc:Ignorable="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4" name="Line 106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5" name="Line 107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6" name="Line 108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7" name="Line 109"/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8" name="Line 110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19" name="Line 111"/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120" name="Line 112"/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71121" name="Group 113"/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171122" name="Freeform 114"/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>
                  <a:gd name="T0" fmla="*/ 873 w 1435"/>
                  <a:gd name="T1" fmla="*/ 1150 h 1618"/>
                  <a:gd name="T2" fmla="*/ 741 w 1435"/>
                  <a:gd name="T3" fmla="*/ 1019 h 1618"/>
                  <a:gd name="T4" fmla="*/ 610 w 1435"/>
                  <a:gd name="T5" fmla="*/ 875 h 1618"/>
                  <a:gd name="T6" fmla="*/ 490 w 1435"/>
                  <a:gd name="T7" fmla="*/ 737 h 1618"/>
                  <a:gd name="T8" fmla="*/ 377 w 1435"/>
                  <a:gd name="T9" fmla="*/ 593 h 1618"/>
                  <a:gd name="T10" fmla="*/ 275 w 1435"/>
                  <a:gd name="T11" fmla="*/ 443 h 1618"/>
                  <a:gd name="T12" fmla="*/ 173 w 1435"/>
                  <a:gd name="T13" fmla="*/ 299 h 1618"/>
                  <a:gd name="T14" fmla="*/ 84 w 1435"/>
                  <a:gd name="T15" fmla="*/ 149 h 1618"/>
                  <a:gd name="T16" fmla="*/ 0 w 1435"/>
                  <a:gd name="T17" fmla="*/ 0 h 1618"/>
                  <a:gd name="T18" fmla="*/ 0 w 1435"/>
                  <a:gd name="T19" fmla="*/ 11 h 1618"/>
                  <a:gd name="T20" fmla="*/ 84 w 1435"/>
                  <a:gd name="T21" fmla="*/ 155 h 1618"/>
                  <a:gd name="T22" fmla="*/ 173 w 1435"/>
                  <a:gd name="T23" fmla="*/ 305 h 1618"/>
                  <a:gd name="T24" fmla="*/ 269 w 1435"/>
                  <a:gd name="T25" fmla="*/ 449 h 1618"/>
                  <a:gd name="T26" fmla="*/ 377 w 1435"/>
                  <a:gd name="T27" fmla="*/ 593 h 1618"/>
                  <a:gd name="T28" fmla="*/ 490 w 1435"/>
                  <a:gd name="T29" fmla="*/ 737 h 1618"/>
                  <a:gd name="T30" fmla="*/ 610 w 1435"/>
                  <a:gd name="T31" fmla="*/ 881 h 1618"/>
                  <a:gd name="T32" fmla="*/ 735 w 1435"/>
                  <a:gd name="T33" fmla="*/ 1019 h 1618"/>
                  <a:gd name="T34" fmla="*/ 873 w 1435"/>
                  <a:gd name="T35" fmla="*/ 1150 h 1618"/>
                  <a:gd name="T36" fmla="*/ 1010 w 1435"/>
                  <a:gd name="T37" fmla="*/ 1276 h 1618"/>
                  <a:gd name="T38" fmla="*/ 1148 w 1435"/>
                  <a:gd name="T39" fmla="*/ 1396 h 1618"/>
                  <a:gd name="T40" fmla="*/ 1286 w 1435"/>
                  <a:gd name="T41" fmla="*/ 1510 h 1618"/>
                  <a:gd name="T42" fmla="*/ 1429 w 1435"/>
                  <a:gd name="T43" fmla="*/ 1618 h 1618"/>
                  <a:gd name="T44" fmla="*/ 1435 w 1435"/>
                  <a:gd name="T45" fmla="*/ 1618 h 1618"/>
                  <a:gd name="T46" fmla="*/ 1292 w 1435"/>
                  <a:gd name="T47" fmla="*/ 1510 h 1618"/>
                  <a:gd name="T48" fmla="*/ 1154 w 1435"/>
                  <a:gd name="T49" fmla="*/ 1396 h 1618"/>
                  <a:gd name="T50" fmla="*/ 1010 w 1435"/>
                  <a:gd name="T51" fmla="*/ 1276 h 1618"/>
                  <a:gd name="T52" fmla="*/ 873 w 1435"/>
                  <a:gd name="T53" fmla="*/ 1150 h 1618"/>
                  <a:gd name="T54" fmla="*/ 873 w 1435"/>
                  <a:gd name="T55" fmla="*/ 115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23" name="Freeform 115"/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>
                  <a:gd name="T0" fmla="*/ 957 w 1668"/>
                  <a:gd name="T1" fmla="*/ 1463 h 2014"/>
                  <a:gd name="T2" fmla="*/ 789 w 1668"/>
                  <a:gd name="T3" fmla="*/ 1289 h 2014"/>
                  <a:gd name="T4" fmla="*/ 634 w 1668"/>
                  <a:gd name="T5" fmla="*/ 1115 h 2014"/>
                  <a:gd name="T6" fmla="*/ 490 w 1668"/>
                  <a:gd name="T7" fmla="*/ 929 h 2014"/>
                  <a:gd name="T8" fmla="*/ 365 w 1668"/>
                  <a:gd name="T9" fmla="*/ 743 h 2014"/>
                  <a:gd name="T10" fmla="*/ 251 w 1668"/>
                  <a:gd name="T11" fmla="*/ 557 h 2014"/>
                  <a:gd name="T12" fmla="*/ 149 w 1668"/>
                  <a:gd name="T13" fmla="*/ 372 h 2014"/>
                  <a:gd name="T14" fmla="*/ 66 w 1668"/>
                  <a:gd name="T15" fmla="*/ 186 h 2014"/>
                  <a:gd name="T16" fmla="*/ 0 w 1668"/>
                  <a:gd name="T17" fmla="*/ 0 h 2014"/>
                  <a:gd name="T18" fmla="*/ 0 w 1668"/>
                  <a:gd name="T19" fmla="*/ 12 h 2014"/>
                  <a:gd name="T20" fmla="*/ 66 w 1668"/>
                  <a:gd name="T21" fmla="*/ 198 h 2014"/>
                  <a:gd name="T22" fmla="*/ 149 w 1668"/>
                  <a:gd name="T23" fmla="*/ 384 h 2014"/>
                  <a:gd name="T24" fmla="*/ 251 w 1668"/>
                  <a:gd name="T25" fmla="*/ 569 h 2014"/>
                  <a:gd name="T26" fmla="*/ 365 w 1668"/>
                  <a:gd name="T27" fmla="*/ 755 h 2014"/>
                  <a:gd name="T28" fmla="*/ 490 w 1668"/>
                  <a:gd name="T29" fmla="*/ 935 h 2014"/>
                  <a:gd name="T30" fmla="*/ 634 w 1668"/>
                  <a:gd name="T31" fmla="*/ 1115 h 2014"/>
                  <a:gd name="T32" fmla="*/ 789 w 1668"/>
                  <a:gd name="T33" fmla="*/ 1295 h 2014"/>
                  <a:gd name="T34" fmla="*/ 957 w 1668"/>
                  <a:gd name="T35" fmla="*/ 1463 h 2014"/>
                  <a:gd name="T36" fmla="*/ 1130 w 1668"/>
                  <a:gd name="T37" fmla="*/ 1618 h 2014"/>
                  <a:gd name="T38" fmla="*/ 1303 w 1668"/>
                  <a:gd name="T39" fmla="*/ 1762 h 2014"/>
                  <a:gd name="T40" fmla="*/ 1483 w 1668"/>
                  <a:gd name="T41" fmla="*/ 1894 h 2014"/>
                  <a:gd name="T42" fmla="*/ 1662 w 1668"/>
                  <a:gd name="T43" fmla="*/ 2014 h 2014"/>
                  <a:gd name="T44" fmla="*/ 1668 w 1668"/>
                  <a:gd name="T45" fmla="*/ 2014 h 2014"/>
                  <a:gd name="T46" fmla="*/ 1483 w 1668"/>
                  <a:gd name="T47" fmla="*/ 1894 h 2014"/>
                  <a:gd name="T48" fmla="*/ 1303 w 1668"/>
                  <a:gd name="T49" fmla="*/ 1762 h 2014"/>
                  <a:gd name="T50" fmla="*/ 1130 w 1668"/>
                  <a:gd name="T51" fmla="*/ 1618 h 2014"/>
                  <a:gd name="T52" fmla="*/ 957 w 1668"/>
                  <a:gd name="T53" fmla="*/ 1463 h 2014"/>
                  <a:gd name="T54" fmla="*/ 957 w 1668"/>
                  <a:gd name="T55" fmla="*/ 1463 h 2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124" name="Rectangle 116"/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5" name="Rectangle 117"/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6" name="Rectangle 118"/>
              <p:cNvSpPr>
                <a:spLocks noChangeArrowheads="1"/>
              </p:cNvSpPr>
              <p:nvPr/>
            </p:nvSpPr>
            <p:spPr bwMode="hidden">
              <a:xfrm rot="-3417299">
                <a:off x="1019" y="2694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127" name="Rectangle 119"/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128" name="Group 120"/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71129" name="Oval 121"/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1130" name="Freeform 122"/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2"/>
                </a:xfrm>
                <a:custGeom>
                  <a:avLst/>
                  <a:gdLst>
                    <a:gd name="T0" fmla="*/ 227 w 227"/>
                    <a:gd name="T1" fmla="*/ 134 h 222"/>
                    <a:gd name="T2" fmla="*/ 203 w 227"/>
                    <a:gd name="T3" fmla="*/ 144 h 222"/>
                    <a:gd name="T4" fmla="*/ 179 w 227"/>
                    <a:gd name="T5" fmla="*/ 138 h 222"/>
                    <a:gd name="T6" fmla="*/ 149 w 227"/>
                    <a:gd name="T7" fmla="*/ 126 h 222"/>
                    <a:gd name="T8" fmla="*/ 126 w 227"/>
                    <a:gd name="T9" fmla="*/ 102 h 222"/>
                    <a:gd name="T10" fmla="*/ 102 w 227"/>
                    <a:gd name="T11" fmla="*/ 72 h 222"/>
                    <a:gd name="T12" fmla="*/ 84 w 227"/>
                    <a:gd name="T13" fmla="*/ 48 h 222"/>
                    <a:gd name="T14" fmla="*/ 78 w 227"/>
                    <a:gd name="T15" fmla="*/ 24 h 222"/>
                    <a:gd name="T16" fmla="*/ 84 w 227"/>
                    <a:gd name="T17" fmla="*/ 0 h 222"/>
                    <a:gd name="T18" fmla="*/ 84 w 227"/>
                    <a:gd name="T19" fmla="*/ 0 h 222"/>
                    <a:gd name="T20" fmla="*/ 78 w 227"/>
                    <a:gd name="T21" fmla="*/ 0 h 222"/>
                    <a:gd name="T22" fmla="*/ 18 w 227"/>
                    <a:gd name="T23" fmla="*/ 60 h 222"/>
                    <a:gd name="T24" fmla="*/ 0 w 227"/>
                    <a:gd name="T25" fmla="*/ 90 h 222"/>
                    <a:gd name="T26" fmla="*/ 0 w 227"/>
                    <a:gd name="T27" fmla="*/ 120 h 222"/>
                    <a:gd name="T28" fmla="*/ 12 w 227"/>
                    <a:gd name="T29" fmla="*/ 156 h 222"/>
                    <a:gd name="T30" fmla="*/ 36 w 227"/>
                    <a:gd name="T31" fmla="*/ 192 h 222"/>
                    <a:gd name="T32" fmla="*/ 66 w 227"/>
                    <a:gd name="T33" fmla="*/ 216 h 222"/>
                    <a:gd name="T34" fmla="*/ 96 w 227"/>
                    <a:gd name="T35" fmla="*/ 222 h 222"/>
                    <a:gd name="T36" fmla="*/ 126 w 227"/>
                    <a:gd name="T37" fmla="*/ 222 h 222"/>
                    <a:gd name="T38" fmla="*/ 155 w 227"/>
                    <a:gd name="T39" fmla="*/ 210 h 222"/>
                    <a:gd name="T40" fmla="*/ 227 w 227"/>
                    <a:gd name="T41" fmla="*/ 138 h 222"/>
                    <a:gd name="T42" fmla="*/ 227 w 227"/>
                    <a:gd name="T43" fmla="*/ 134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1" name="Freeform 123"/>
                <p:cNvSpPr>
                  <a:spLocks noChangeAspect="1"/>
                </p:cNvSpPr>
                <p:nvPr userDrawn="1"/>
              </p:nvSpPr>
              <p:spPr bwMode="hidden">
                <a:xfrm>
                  <a:off x="3144" y="1365"/>
                  <a:ext cx="163" cy="155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2" name="Freeform 124"/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8"/>
                </a:xfrm>
                <a:custGeom>
                  <a:avLst/>
                  <a:gdLst>
                    <a:gd name="T0" fmla="*/ 179 w 203"/>
                    <a:gd name="T1" fmla="*/ 18 h 198"/>
                    <a:gd name="T2" fmla="*/ 197 w 203"/>
                    <a:gd name="T3" fmla="*/ 48 h 198"/>
                    <a:gd name="T4" fmla="*/ 203 w 203"/>
                    <a:gd name="T5" fmla="*/ 60 h 198"/>
                    <a:gd name="T6" fmla="*/ 197 w 203"/>
                    <a:gd name="T7" fmla="*/ 66 h 198"/>
                    <a:gd name="T8" fmla="*/ 65 w 203"/>
                    <a:gd name="T9" fmla="*/ 192 h 198"/>
                    <a:gd name="T10" fmla="*/ 59 w 203"/>
                    <a:gd name="T11" fmla="*/ 198 h 198"/>
                    <a:gd name="T12" fmla="*/ 47 w 203"/>
                    <a:gd name="T13" fmla="*/ 192 h 198"/>
                    <a:gd name="T14" fmla="*/ 17 w 203"/>
                    <a:gd name="T15" fmla="*/ 174 h 198"/>
                    <a:gd name="T16" fmla="*/ 0 w 203"/>
                    <a:gd name="T17" fmla="*/ 150 h 198"/>
                    <a:gd name="T18" fmla="*/ 0 w 203"/>
                    <a:gd name="T19" fmla="*/ 126 h 198"/>
                    <a:gd name="T20" fmla="*/ 131 w 203"/>
                    <a:gd name="T21" fmla="*/ 0 h 198"/>
                    <a:gd name="T22" fmla="*/ 155 w 203"/>
                    <a:gd name="T23" fmla="*/ 0 h 198"/>
                    <a:gd name="T24" fmla="*/ 179 w 203"/>
                    <a:gd name="T25" fmla="*/ 18 h 198"/>
                    <a:gd name="T26" fmla="*/ 179 w 203"/>
                    <a:gd name="T27" fmla="*/ 18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133" name="Freeform 125"/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>
                    <a:gd name="T0" fmla="*/ 221 w 233"/>
                    <a:gd name="T1" fmla="*/ 216 h 234"/>
                    <a:gd name="T2" fmla="*/ 192 w 233"/>
                    <a:gd name="T3" fmla="*/ 234 h 234"/>
                    <a:gd name="T4" fmla="*/ 150 w 233"/>
                    <a:gd name="T5" fmla="*/ 234 h 234"/>
                    <a:gd name="T6" fmla="*/ 102 w 233"/>
                    <a:gd name="T7" fmla="*/ 210 h 234"/>
                    <a:gd name="T8" fmla="*/ 54 w 233"/>
                    <a:gd name="T9" fmla="*/ 174 h 234"/>
                    <a:gd name="T10" fmla="*/ 24 w 233"/>
                    <a:gd name="T11" fmla="*/ 132 h 234"/>
                    <a:gd name="T12" fmla="*/ 6 w 233"/>
                    <a:gd name="T13" fmla="*/ 84 h 234"/>
                    <a:gd name="T14" fmla="*/ 0 w 233"/>
                    <a:gd name="T15" fmla="*/ 42 h 234"/>
                    <a:gd name="T16" fmla="*/ 12 w 233"/>
                    <a:gd name="T17" fmla="*/ 12 h 234"/>
                    <a:gd name="T18" fmla="*/ 48 w 233"/>
                    <a:gd name="T19" fmla="*/ 0 h 234"/>
                    <a:gd name="T20" fmla="*/ 84 w 233"/>
                    <a:gd name="T21" fmla="*/ 0 h 234"/>
                    <a:gd name="T22" fmla="*/ 132 w 233"/>
                    <a:gd name="T23" fmla="*/ 18 h 234"/>
                    <a:gd name="T24" fmla="*/ 174 w 233"/>
                    <a:gd name="T25" fmla="*/ 54 h 234"/>
                    <a:gd name="T26" fmla="*/ 210 w 233"/>
                    <a:gd name="T27" fmla="*/ 102 h 234"/>
                    <a:gd name="T28" fmla="*/ 233 w 233"/>
                    <a:gd name="T29" fmla="*/ 144 h 234"/>
                    <a:gd name="T30" fmla="*/ 233 w 233"/>
                    <a:gd name="T31" fmla="*/ 186 h 234"/>
                    <a:gd name="T32" fmla="*/ 221 w 233"/>
                    <a:gd name="T33" fmla="*/ 216 h 234"/>
                    <a:gd name="T34" fmla="*/ 221 w 233"/>
                    <a:gd name="T35" fmla="*/ 216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1134" name="Rectangle 1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1135" name="Rectangle 1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1136" name="Rectangle 1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/>
                  </a:outerShdw>
                </a:effectLst>
              </a:defRPr>
            </a:lvl1pPr>
          </a:lstStyle>
          <a:p>
            <a:fld id="{932E8182-E38D-4D20-B3FC-4F673DC4DC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1137" name="Rectangle 1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71138" name="Rectangle 1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10/main" val="000000" mc:Ignorable="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Identification of argumentation 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981200" y="4495800"/>
            <a:ext cx="6400800" cy="1752600"/>
          </a:xfrm>
        </p:spPr>
        <p:txBody>
          <a:bodyPr/>
          <a:lstStyle/>
          <a:p>
            <a:pPr algn="r"/>
            <a:r>
              <a:rPr lang="en-US" sz="2400" dirty="0" err="1" smtClean="0"/>
              <a:t>Berariu</a:t>
            </a:r>
            <a:r>
              <a:rPr lang="en-US" sz="2400" dirty="0" smtClean="0"/>
              <a:t> Tudor</a:t>
            </a:r>
          </a:p>
          <a:p>
            <a:pPr algn="r"/>
            <a:r>
              <a:rPr lang="en-US" sz="2400" dirty="0" err="1" smtClean="0"/>
              <a:t>Danciu</a:t>
            </a:r>
            <a:r>
              <a:rPr lang="en-US" sz="2400" dirty="0" smtClean="0"/>
              <a:t> </a:t>
            </a:r>
            <a:r>
              <a:rPr lang="en-US" sz="2400" dirty="0" err="1" smtClean="0"/>
              <a:t>Alin</a:t>
            </a:r>
            <a:endParaRPr lang="en-US" sz="2400" dirty="0" smtClean="0"/>
          </a:p>
          <a:p>
            <a:pPr algn="r"/>
            <a:r>
              <a:rPr lang="en-US" sz="2400" dirty="0" err="1" smtClean="0"/>
              <a:t>Sorici</a:t>
            </a:r>
            <a:r>
              <a:rPr lang="en-US" sz="2400" dirty="0" smtClean="0"/>
              <a:t> </a:t>
            </a:r>
            <a:r>
              <a:rPr lang="en-US" sz="2400" dirty="0" err="1" smtClean="0"/>
              <a:t>Alexandru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64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r>
              <a:rPr lang="en-US" dirty="0" smtClean="0"/>
              <a:t>How it is done ?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What can be improved ?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Technologies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9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done 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dirty="0" smtClean="0"/>
              <a:t>3 approaches to argumentation :</a:t>
            </a:r>
          </a:p>
          <a:p>
            <a:pPr lvl="2"/>
            <a:r>
              <a:rPr lang="en-US" dirty="0" smtClean="0"/>
              <a:t>Roles of an argument (layout theory)</a:t>
            </a:r>
          </a:p>
          <a:p>
            <a:pPr lvl="2"/>
            <a:r>
              <a:rPr lang="en-US" dirty="0" smtClean="0"/>
              <a:t>Implicit dialogue (pragma-dialectical theory)</a:t>
            </a:r>
          </a:p>
          <a:p>
            <a:pPr lvl="2"/>
            <a:r>
              <a:rPr lang="en-US" dirty="0" smtClean="0"/>
              <a:t>Schemas for argumentation (critical questions theory)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2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r>
              <a:rPr lang="en-US" dirty="0" smtClean="0"/>
              <a:t>Hard to apply roles in free texts</a:t>
            </a:r>
          </a:p>
          <a:p>
            <a:r>
              <a:rPr lang="en-US" dirty="0" smtClean="0"/>
              <a:t>Complex chains of arguments</a:t>
            </a:r>
          </a:p>
          <a:p>
            <a:r>
              <a:rPr lang="en-US" dirty="0" smtClean="0"/>
              <a:t>Difficult to pick critical questions for a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improved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59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Classifiers for argument /non-argument</a:t>
            </a:r>
          </a:p>
          <a:p>
            <a:r>
              <a:rPr lang="en-US" dirty="0" smtClean="0"/>
              <a:t>Segmentation algorithm for argument bounds</a:t>
            </a:r>
          </a:p>
          <a:p>
            <a:r>
              <a:rPr lang="en-US" dirty="0" smtClean="0"/>
              <a:t>Using multiple schema and chose among them using a statistical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Maximum Entropy and SVM classifier</a:t>
            </a:r>
          </a:p>
          <a:p>
            <a:r>
              <a:rPr lang="en-US" dirty="0" smtClean="0"/>
              <a:t>Bayesian Classifier (with chosen features)</a:t>
            </a:r>
          </a:p>
          <a:p>
            <a:r>
              <a:rPr lang="en-US" dirty="0" smtClean="0"/>
              <a:t>Learning algorithm (neural networks)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2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r>
              <a:rPr lang="en-US" dirty="0" smtClean="0"/>
              <a:t>Corpus used : Araucaria</a:t>
            </a:r>
          </a:p>
          <a:p>
            <a:r>
              <a:rPr lang="en-US" dirty="0" smtClean="0"/>
              <a:t>Language : probably C</a:t>
            </a:r>
          </a:p>
          <a:p>
            <a:r>
              <a:rPr lang="en-US" dirty="0" smtClean="0"/>
              <a:t>Some open source libraries (ex :NTLK 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Argumentation Mining: The Detection, Classification and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Structuring of Arguments in </a:t>
            </a:r>
            <a:r>
              <a:rPr lang="en-US" sz="1800" dirty="0" smtClean="0">
                <a:effectLst/>
              </a:rPr>
              <a:t>Text - </a:t>
            </a:r>
            <a:r>
              <a:rPr lang="en-US" sz="1800" dirty="0"/>
              <a:t>Raquel </a:t>
            </a:r>
            <a:r>
              <a:rPr lang="en-US" sz="1800" dirty="0" err="1"/>
              <a:t>Mochales</a:t>
            </a:r>
            <a:r>
              <a:rPr lang="en-US" sz="1800" dirty="0"/>
              <a:t> </a:t>
            </a:r>
            <a:r>
              <a:rPr lang="en-US" sz="1800" dirty="0" smtClean="0"/>
              <a:t>Palau, </a:t>
            </a:r>
            <a:r>
              <a:rPr lang="en-US" sz="1800" dirty="0"/>
              <a:t>Marie-Francine </a:t>
            </a:r>
            <a:r>
              <a:rPr lang="en-US" sz="1800" dirty="0" err="1" smtClean="0"/>
              <a:t>Moens</a:t>
            </a:r>
            <a:endParaRPr lang="en-US" sz="1800" dirty="0" smtClean="0">
              <a:effectLst/>
            </a:endParaRPr>
          </a:p>
          <a:p>
            <a:r>
              <a:rPr lang="en-US" sz="1800" dirty="0"/>
              <a:t>Study on the Structure of </a:t>
            </a:r>
            <a:r>
              <a:rPr lang="en-US" sz="1800" dirty="0" smtClean="0"/>
              <a:t>Argumentation in </a:t>
            </a:r>
            <a:r>
              <a:rPr lang="en-US" sz="1800" dirty="0"/>
              <a:t>Case </a:t>
            </a:r>
            <a:r>
              <a:rPr lang="en-US" sz="1800" dirty="0" smtClean="0"/>
              <a:t>Law - </a:t>
            </a:r>
            <a:r>
              <a:rPr lang="en-US" sz="1800" dirty="0" smtClean="0"/>
              <a:t>Raquel </a:t>
            </a:r>
            <a:r>
              <a:rPr lang="en-US" sz="1800" dirty="0" err="1" smtClean="0"/>
              <a:t>Mochales</a:t>
            </a:r>
            <a:r>
              <a:rPr lang="en-US" sz="1800" dirty="0" smtClean="0"/>
              <a:t> Palau, Marie-Francine </a:t>
            </a:r>
            <a:r>
              <a:rPr lang="en-US" sz="1800" dirty="0" err="1" smtClean="0"/>
              <a:t>Moens</a:t>
            </a:r>
            <a:endParaRPr lang="en-US" sz="1800" dirty="0" smtClean="0"/>
          </a:p>
          <a:p>
            <a:r>
              <a:rPr lang="en-US" sz="1800" dirty="0">
                <a:effectLst/>
              </a:rPr>
              <a:t>Creating an argumentation corpus: do theories apply to</a:t>
            </a:r>
          </a:p>
          <a:p>
            <a:r>
              <a:rPr lang="en-US" sz="1800" dirty="0">
                <a:effectLst/>
              </a:rPr>
              <a:t>real arguments</a:t>
            </a:r>
            <a:r>
              <a:rPr lang="en-US" sz="1800" dirty="0" smtClean="0">
                <a:effectLst/>
              </a:rPr>
              <a:t>? - </a:t>
            </a:r>
            <a:r>
              <a:rPr lang="en-US" sz="1800" dirty="0" smtClean="0"/>
              <a:t>Raquel </a:t>
            </a:r>
            <a:r>
              <a:rPr lang="en-US" sz="1800" dirty="0" err="1" smtClean="0"/>
              <a:t>Mochales</a:t>
            </a:r>
            <a:r>
              <a:rPr lang="en-US" sz="1800" dirty="0" smtClean="0"/>
              <a:t> Palau, </a:t>
            </a:r>
            <a:r>
              <a:rPr lang="en-US" sz="1800" dirty="0" err="1"/>
              <a:t>Aagje</a:t>
            </a:r>
            <a:r>
              <a:rPr lang="en-US" sz="1800" dirty="0"/>
              <a:t> </a:t>
            </a:r>
            <a:r>
              <a:rPr lang="en-US" sz="1800" dirty="0" err="1" smtClean="0"/>
              <a:t>Ieven</a:t>
            </a:r>
            <a:endParaRPr lang="en-US" sz="1800" dirty="0" smtClean="0"/>
          </a:p>
          <a:p>
            <a:r>
              <a:rPr lang="en-US" sz="1800" dirty="0" smtClean="0">
                <a:effectLst/>
              </a:rPr>
              <a:t>Argumentation in Artificial Intelligence – </a:t>
            </a:r>
            <a:r>
              <a:rPr lang="en-US" sz="1800" dirty="0" err="1" smtClean="0">
                <a:effectLst/>
              </a:rPr>
              <a:t>Iyad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 smtClean="0">
                <a:effectLst/>
              </a:rPr>
              <a:t>Rahwan</a:t>
            </a:r>
            <a:r>
              <a:rPr lang="en-US" sz="1800" dirty="0" smtClean="0">
                <a:effectLst/>
              </a:rPr>
              <a:t>, </a:t>
            </a:r>
            <a:r>
              <a:rPr lang="en-US" sz="1800" dirty="0" err="1" smtClean="0">
                <a:effectLst/>
              </a:rPr>
              <a:t>Gullermo</a:t>
            </a:r>
            <a:r>
              <a:rPr lang="en-US" sz="1800" dirty="0" smtClean="0">
                <a:effectLst/>
              </a:rPr>
              <a:t> R. </a:t>
            </a:r>
            <a:r>
              <a:rPr lang="en-US" sz="1800" smtClean="0">
                <a:effectLst/>
              </a:rPr>
              <a:t>Simari</a:t>
            </a:r>
            <a:endParaRPr lang="en-US" sz="1800" dirty="0" smtClean="0">
              <a:effectLst/>
            </a:endParaRP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1938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tellite Dish design template">
  <a:themeElements>
    <a:clrScheme name="Office Theme 4">
      <a:dk1>
        <a:srgbClr xmlns:mc="http://schemas.openxmlformats.org/markup-compatibility/2006" xmlns:a14="http://schemas.microsoft.com/office/drawing/2010/main" val="666A5C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757868" mc:Ignorable=""/>
      </a:dk2>
      <a:lt2>
        <a:srgbClr xmlns:mc="http://schemas.openxmlformats.org/markup-compatibility/2006" xmlns:a14="http://schemas.microsoft.com/office/drawing/2010/main" val="C4C3AA" mc:Ignorable=""/>
      </a:lt2>
      <a:accent1>
        <a:srgbClr xmlns:mc="http://schemas.openxmlformats.org/markup-compatibility/2006" xmlns:a14="http://schemas.microsoft.com/office/drawing/2010/main" val="9AC2C0" mc:Ignorable=""/>
      </a:accent1>
      <a:accent2>
        <a:srgbClr xmlns:mc="http://schemas.openxmlformats.org/markup-compatibility/2006" xmlns:a14="http://schemas.microsoft.com/office/drawing/2010/main" val="4D4F45" mc:Ignorable=""/>
      </a:accent2>
      <a:accent3>
        <a:srgbClr xmlns:mc="http://schemas.openxmlformats.org/markup-compatibility/2006" xmlns:a14="http://schemas.microsoft.com/office/drawing/2010/main" val="BDBEB9" mc:Ignorable=""/>
      </a:accent3>
      <a:accent4>
        <a:srgbClr xmlns:mc="http://schemas.openxmlformats.org/markup-compatibility/2006" xmlns:a14="http://schemas.microsoft.com/office/drawing/2010/main" val="DADADA" mc:Ignorable=""/>
      </a:accent4>
      <a:accent5>
        <a:srgbClr xmlns:mc="http://schemas.openxmlformats.org/markup-compatibility/2006" xmlns:a14="http://schemas.microsoft.com/office/drawing/2010/main" val="CADDDC" mc:Ignorable=""/>
      </a:accent5>
      <a:accent6>
        <a:srgbClr xmlns:mc="http://schemas.openxmlformats.org/markup-compatibility/2006" xmlns:a14="http://schemas.microsoft.com/office/drawing/2010/main" val="45473E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BFCB4F" mc:Ignorable=""/>
      </a:folHlink>
    </a:clrScheme>
    <a:fontScheme name="Office Them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ffice Theme 1">
        <a:dk1>
          <a:srgbClr xmlns:mc="http://schemas.openxmlformats.org/markup-compatibility/2006" xmlns:a14="http://schemas.microsoft.com/office/drawing/2010/main" val="66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A8000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FF6600" mc:Ignorable=""/>
        </a:accent1>
        <a:accent2>
          <a:srgbClr xmlns:mc="http://schemas.openxmlformats.org/markup-compatibility/2006" xmlns:a14="http://schemas.microsoft.com/office/drawing/2010/main" val="6A0000" mc:Ignorable=""/>
        </a:accent2>
        <a:accent3>
          <a:srgbClr xmlns:mc="http://schemas.openxmlformats.org/markup-compatibility/2006" xmlns:a14="http://schemas.microsoft.com/office/drawing/2010/main" val="D1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B8AA" mc:Ignorable=""/>
        </a:accent5>
        <a:accent6>
          <a:srgbClr xmlns:mc="http://schemas.openxmlformats.org/markup-compatibility/2006" xmlns:a14="http://schemas.microsoft.com/office/drawing/2010/main" val="5F0000" mc:Ignorable=""/>
        </a:accent6>
        <a:hlink>
          <a:srgbClr xmlns:mc="http://schemas.openxmlformats.org/markup-compatibility/2006" xmlns:a14="http://schemas.microsoft.com/office/drawing/2010/main" val="FFCC0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xmlns:mc="http://schemas.openxmlformats.org/markup-compatibility/2006" xmlns:a14="http://schemas.microsoft.com/office/drawing/2010/main" val="6A47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290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CC9900" mc:Ignorable=""/>
        </a:accent1>
        <a:accent2>
          <a:srgbClr xmlns:mc="http://schemas.openxmlformats.org/markup-compatibility/2006" xmlns:a14="http://schemas.microsoft.com/office/drawing/2010/main" val="9C7300" mc:Ignorable=""/>
        </a:accent2>
        <a:accent3>
          <a:srgbClr xmlns:mc="http://schemas.openxmlformats.org/markup-compatibility/2006" xmlns:a14="http://schemas.microsoft.com/office/drawing/2010/main" val="B3AC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CAAA" mc:Ignorable=""/>
        </a:accent5>
        <a:accent6>
          <a:srgbClr xmlns:mc="http://schemas.openxmlformats.org/markup-compatibility/2006" xmlns:a14="http://schemas.microsoft.com/office/drawing/2010/main" val="8D6800" mc:Ignorable=""/>
        </a:accent6>
        <a:hlink>
          <a:srgbClr xmlns:mc="http://schemas.openxmlformats.org/markup-compatibility/2006" xmlns:a14="http://schemas.microsoft.com/office/drawing/2010/main" val="FF9900" mc:Ignorable=""/>
        </a:hlink>
        <a:folHlink>
          <a:srgbClr xmlns:mc="http://schemas.openxmlformats.org/markup-compatibility/2006" xmlns:a14="http://schemas.microsoft.com/office/drawing/2010/main" val="FFFF66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xmlns:mc="http://schemas.openxmlformats.org/markup-compatibility/2006" xmlns:a14="http://schemas.microsoft.com/office/drawing/2010/main" val="495630" mc:Ignorable=""/>
        </a:dk1>
        <a:lt1>
          <a:srgbClr xmlns:mc="http://schemas.openxmlformats.org/markup-compatibility/2006" xmlns:a14="http://schemas.microsoft.com/office/drawing/2010/main" val="FFFFCC" mc:Ignorable=""/>
        </a:lt1>
        <a:dk2>
          <a:srgbClr xmlns:mc="http://schemas.openxmlformats.org/markup-compatibility/2006" xmlns:a14="http://schemas.microsoft.com/office/drawing/2010/main" val="2D361C" mc:Ignorable=""/>
        </a:dk2>
        <a:lt2>
          <a:srgbClr xmlns:mc="http://schemas.openxmlformats.org/markup-compatibility/2006" xmlns:a14="http://schemas.microsoft.com/office/drawing/2010/main" val="BAD38D" mc:Ignorable=""/>
        </a:lt2>
        <a:accent1>
          <a:srgbClr xmlns:mc="http://schemas.openxmlformats.org/markup-compatibility/2006" xmlns:a14="http://schemas.microsoft.com/office/drawing/2010/main" val="68803E" mc:Ignorable=""/>
        </a:accent1>
        <a:accent2>
          <a:srgbClr xmlns:mc="http://schemas.openxmlformats.org/markup-compatibility/2006" xmlns:a14="http://schemas.microsoft.com/office/drawing/2010/main" val="556636" mc:Ignorable=""/>
        </a:accent2>
        <a:accent3>
          <a:srgbClr xmlns:mc="http://schemas.openxmlformats.org/markup-compatibility/2006" xmlns:a14="http://schemas.microsoft.com/office/drawing/2010/main" val="ADAEAB" mc:Ignorable=""/>
        </a:accent3>
        <a:accent4>
          <a:srgbClr xmlns:mc="http://schemas.openxmlformats.org/markup-compatibility/2006" xmlns:a14="http://schemas.microsoft.com/office/drawing/2010/main" val="DADAAE" mc:Ignorable=""/>
        </a:accent4>
        <a:accent5>
          <a:srgbClr xmlns:mc="http://schemas.openxmlformats.org/markup-compatibility/2006" xmlns:a14="http://schemas.microsoft.com/office/drawing/2010/main" val="B9C0AF" mc:Ignorable=""/>
        </a:accent5>
        <a:accent6>
          <a:srgbClr xmlns:mc="http://schemas.openxmlformats.org/markup-compatibility/2006" xmlns:a14="http://schemas.microsoft.com/office/drawing/2010/main" val="4C5C30" mc:Ignorable=""/>
        </a:accent6>
        <a:hlink>
          <a:srgbClr xmlns:mc="http://schemas.openxmlformats.org/markup-compatibility/2006" xmlns:a14="http://schemas.microsoft.com/office/drawing/2010/main" val="339933" mc:Ignorable=""/>
        </a:hlink>
        <a:folHlink>
          <a:srgbClr xmlns:mc="http://schemas.openxmlformats.org/markup-compatibility/2006" xmlns:a14="http://schemas.microsoft.com/office/drawing/2010/main" val="D9D4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xmlns:mc="http://schemas.openxmlformats.org/markup-compatibility/2006" xmlns:a14="http://schemas.microsoft.com/office/drawing/2010/main" val="666A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757868" mc:Ignorable=""/>
        </a:dk2>
        <a:lt2>
          <a:srgbClr xmlns:mc="http://schemas.openxmlformats.org/markup-compatibility/2006" xmlns:a14="http://schemas.microsoft.com/office/drawing/2010/main" val="C4C3AA" mc:Ignorable=""/>
        </a:lt2>
        <a:accent1>
          <a:srgbClr xmlns:mc="http://schemas.openxmlformats.org/markup-compatibility/2006" xmlns:a14="http://schemas.microsoft.com/office/drawing/2010/main" val="9AC2C0" mc:Ignorable=""/>
        </a:accent1>
        <a:accent2>
          <a:srgbClr xmlns:mc="http://schemas.openxmlformats.org/markup-compatibility/2006" xmlns:a14="http://schemas.microsoft.com/office/drawing/2010/main" val="4D4F45" mc:Ignorable=""/>
        </a:accent2>
        <a:accent3>
          <a:srgbClr xmlns:mc="http://schemas.openxmlformats.org/markup-compatibility/2006" xmlns:a14="http://schemas.microsoft.com/office/drawing/2010/main" val="BDBEB9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ADDDC" mc:Ignorable=""/>
        </a:accent5>
        <a:accent6>
          <a:srgbClr xmlns:mc="http://schemas.openxmlformats.org/markup-compatibility/2006" xmlns:a14="http://schemas.microsoft.com/office/drawing/2010/main" val="45473E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BFCB4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xmlns:mc="http://schemas.openxmlformats.org/markup-compatibility/2006" xmlns:a14="http://schemas.microsoft.com/office/drawing/2010/main" val="006664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908D" mc:Ignorable=""/>
        </a:dk2>
        <a:lt2>
          <a:srgbClr xmlns:mc="http://schemas.openxmlformats.org/markup-compatibility/2006" xmlns:a14="http://schemas.microsoft.com/office/drawing/2010/main" val="ADE5CD" mc:Ignorable=""/>
        </a:lt2>
        <a:accent1>
          <a:srgbClr xmlns:mc="http://schemas.openxmlformats.org/markup-compatibility/2006" xmlns:a14="http://schemas.microsoft.com/office/drawing/2010/main" val="00CCFF" mc:Ignorable=""/>
        </a:accent1>
        <a:accent2>
          <a:srgbClr xmlns:mc="http://schemas.openxmlformats.org/markup-compatibility/2006" xmlns:a14="http://schemas.microsoft.com/office/drawing/2010/main" val="006666" mc:Ignorable=""/>
        </a:accent2>
        <a:accent3>
          <a:srgbClr xmlns:mc="http://schemas.openxmlformats.org/markup-compatibility/2006" xmlns:a14="http://schemas.microsoft.com/office/drawing/2010/main" val="AAC6C5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E2FF" mc:Ignorable=""/>
        </a:accent5>
        <a:accent6>
          <a:srgbClr xmlns:mc="http://schemas.openxmlformats.org/markup-compatibility/2006" xmlns:a14="http://schemas.microsoft.com/office/drawing/2010/main" val="005C5C" mc:Ignorable=""/>
        </a:accent6>
        <a:hlink>
          <a:srgbClr xmlns:mc="http://schemas.openxmlformats.org/markup-compatibility/2006" xmlns:a14="http://schemas.microsoft.com/office/drawing/2010/main" val="6DD8DB" mc:Ignorable=""/>
        </a:hlink>
        <a:folHlink>
          <a:srgbClr xmlns:mc="http://schemas.openxmlformats.org/markup-compatibility/2006" xmlns:a14="http://schemas.microsoft.com/office/drawing/2010/main" val="C5E2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DDCC5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B9B695" mc:Ignorable=""/>
        </a:lt2>
        <a:accent1>
          <a:srgbClr xmlns:mc="http://schemas.openxmlformats.org/markup-compatibility/2006" xmlns:a14="http://schemas.microsoft.com/office/drawing/2010/main" val="EAEBE9" mc:Ignorable=""/>
        </a:accent1>
        <a:accent2>
          <a:srgbClr xmlns:mc="http://schemas.openxmlformats.org/markup-compatibility/2006" xmlns:a14="http://schemas.microsoft.com/office/drawing/2010/main" val="BFBFAB" mc:Ignorable=""/>
        </a:accent2>
        <a:accent3>
          <a:srgbClr xmlns:mc="http://schemas.openxmlformats.org/markup-compatibility/2006" xmlns:a14="http://schemas.microsoft.com/office/drawing/2010/main" val="EBEBD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3F3F2" mc:Ignorable=""/>
        </a:accent5>
        <a:accent6>
          <a:srgbClr xmlns:mc="http://schemas.openxmlformats.org/markup-compatibility/2006" xmlns:a14="http://schemas.microsoft.com/office/drawing/2010/main" val="ADAD9B" mc:Ignorable=""/>
        </a:accent6>
        <a:hlink>
          <a:srgbClr xmlns:mc="http://schemas.openxmlformats.org/markup-compatibility/2006" xmlns:a14="http://schemas.microsoft.com/office/drawing/2010/main" val="009900" mc:Ignorable=""/>
        </a:hlink>
        <a:folHlink>
          <a:srgbClr xmlns:mc="http://schemas.openxmlformats.org/markup-compatibility/2006" xmlns:a14="http://schemas.microsoft.com/office/drawing/2010/main" val="33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B2B2B2" mc:Ignorable=""/>
        </a:lt2>
        <a:accent1>
          <a:srgbClr xmlns:mc="http://schemas.openxmlformats.org/markup-compatibility/2006" xmlns:a14="http://schemas.microsoft.com/office/drawing/2010/main" val="336699" mc:Ignorable=""/>
        </a:accent1>
        <a:accent2>
          <a:srgbClr xmlns:mc="http://schemas.openxmlformats.org/markup-compatibility/2006" xmlns:a14="http://schemas.microsoft.com/office/drawing/2010/main" val="5F5F5F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CA" mc:Ignorable=""/>
        </a:accent5>
        <a:accent6>
          <a:srgbClr xmlns:mc="http://schemas.openxmlformats.org/markup-compatibility/2006" xmlns:a14="http://schemas.microsoft.com/office/drawing/2010/main" val="555555" mc:Ignorable=""/>
        </a:accent6>
        <a:hlink>
          <a:srgbClr xmlns:mc="http://schemas.openxmlformats.org/markup-compatibility/2006" xmlns:a14="http://schemas.microsoft.com/office/drawing/2010/main" val="BBE5FF" mc:Ignorable=""/>
        </a:hlink>
        <a:folHlink>
          <a:srgbClr xmlns:mc="http://schemas.openxmlformats.org/markup-compatibility/2006" xmlns:a14="http://schemas.microsoft.com/office/drawing/2010/main" val="B6B3E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xmlns:mc="http://schemas.openxmlformats.org/markup-compatibility/2006" xmlns:a14="http://schemas.microsoft.com/office/drawing/2010/main" val="000090" mc:Ignorable=""/>
        </a:dk1>
        <a:lt1>
          <a:srgbClr xmlns:mc="http://schemas.openxmlformats.org/markup-compatibility/2006" xmlns:a14="http://schemas.microsoft.com/office/drawing/2010/main" val="EAEAEA" mc:Ignorable=""/>
        </a:lt1>
        <a:dk2>
          <a:srgbClr xmlns:mc="http://schemas.openxmlformats.org/markup-compatibility/2006" xmlns:a14="http://schemas.microsoft.com/office/drawing/2010/main" val="3A3AB2" mc:Ignorable=""/>
        </a:dk2>
        <a:lt2>
          <a:srgbClr xmlns:mc="http://schemas.openxmlformats.org/markup-compatibility/2006" xmlns:a14="http://schemas.microsoft.com/office/drawing/2010/main" val="CAD4DC" mc:Ignorable=""/>
        </a:lt2>
        <a:accent1>
          <a:srgbClr xmlns:mc="http://schemas.openxmlformats.org/markup-compatibility/2006" xmlns:a14="http://schemas.microsoft.com/office/drawing/2010/main" val="3974AF" mc:Ignorable=""/>
        </a:accent1>
        <a:accent2>
          <a:srgbClr xmlns:mc="http://schemas.openxmlformats.org/markup-compatibility/2006" xmlns:a14="http://schemas.microsoft.com/office/drawing/2010/main" val="232369" mc:Ignorable=""/>
        </a:accent2>
        <a:accent3>
          <a:srgbClr xmlns:mc="http://schemas.openxmlformats.org/markup-compatibility/2006" xmlns:a14="http://schemas.microsoft.com/office/drawing/2010/main" val="AEAED5" mc:Ignorable=""/>
        </a:accent3>
        <a:accent4>
          <a:srgbClr xmlns:mc="http://schemas.openxmlformats.org/markup-compatibility/2006" xmlns:a14="http://schemas.microsoft.com/office/drawing/2010/main" val="C8C8C8" mc:Ignorable=""/>
        </a:accent4>
        <a:accent5>
          <a:srgbClr xmlns:mc="http://schemas.openxmlformats.org/markup-compatibility/2006" xmlns:a14="http://schemas.microsoft.com/office/drawing/2010/main" val="AEBCD4" mc:Ignorable=""/>
        </a:accent5>
        <a:accent6>
          <a:srgbClr xmlns:mc="http://schemas.openxmlformats.org/markup-compatibility/2006" xmlns:a14="http://schemas.microsoft.com/office/drawing/2010/main" val="1F1F5E" mc:Ignorable=""/>
        </a:accent6>
        <a:hlink>
          <a:srgbClr xmlns:mc="http://schemas.openxmlformats.org/markup-compatibility/2006" xmlns:a14="http://schemas.microsoft.com/office/drawing/2010/main" val="00CCFF" mc:Ignorable=""/>
        </a:hlink>
        <a:folHlink>
          <a:srgbClr xmlns:mc="http://schemas.openxmlformats.org/markup-compatibility/2006" xmlns:a14="http://schemas.microsoft.com/office/drawing/2010/main" val="6699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xmlns:mc="http://schemas.openxmlformats.org/markup-compatibility/2006" xmlns:a14="http://schemas.microsoft.com/office/drawing/2010/main" val="9C9C9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696CA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97D1D5" mc:Ignorable=""/>
        </a:accent1>
        <a:accent2>
          <a:srgbClr xmlns:mc="http://schemas.openxmlformats.org/markup-compatibility/2006" xmlns:a14="http://schemas.microsoft.com/office/drawing/2010/main" val="666699" mc:Ignorable=""/>
        </a:accent2>
        <a:accent3>
          <a:srgbClr xmlns:mc="http://schemas.openxmlformats.org/markup-compatibility/2006" xmlns:a14="http://schemas.microsoft.com/office/drawing/2010/main" val="C3C9E1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9E5E7" mc:Ignorable=""/>
        </a:accent5>
        <a:accent6>
          <a:srgbClr xmlns:mc="http://schemas.openxmlformats.org/markup-compatibility/2006" xmlns:a14="http://schemas.microsoft.com/office/drawing/2010/main" val="5C5C8A" mc:Ignorable=""/>
        </a:accent6>
        <a:hlink>
          <a:srgbClr xmlns:mc="http://schemas.openxmlformats.org/markup-compatibility/2006" xmlns:a14="http://schemas.microsoft.com/office/drawing/2010/main" val="0000FF" mc:Ignorable=""/>
        </a:hlink>
        <a:folHlink>
          <a:srgbClr xmlns:mc="http://schemas.openxmlformats.org/markup-compatibility/2006" xmlns:a14="http://schemas.microsoft.com/office/drawing/2010/main" val="0099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 design template</Template>
  <TotalTime>203</TotalTime>
  <Words>208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Satellite Dish design template</vt:lpstr>
      <vt:lpstr>Identification of argumentation acts</vt:lpstr>
      <vt:lpstr>Contents</vt:lpstr>
      <vt:lpstr>How it is done ? </vt:lpstr>
      <vt:lpstr>Problems</vt:lpstr>
      <vt:lpstr>What can be improved ?</vt:lpstr>
      <vt:lpstr>Algorithms</vt:lpstr>
      <vt:lpstr>Technologies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 Danciu</dc:creator>
  <cp:keywords>NLP;SSL;Argumentation;Artificial Intelligence;Project</cp:keywords>
  <cp:lastModifiedBy>Alin Danciu</cp:lastModifiedBy>
  <cp:revision>13</cp:revision>
  <cp:lastPrinted>1601-01-01T00:00:00Z</cp:lastPrinted>
  <dcterms:created xsi:type="dcterms:W3CDTF">2010-03-31T16:26:05Z</dcterms:created>
  <dcterms:modified xsi:type="dcterms:W3CDTF">2010-03-31T19:49:36Z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TC102037681033</vt:lpwstr>
  </property>
</Properties>
</file>