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67" r:id="rId5"/>
    <p:sldId id="262" r:id="rId6"/>
    <p:sldId id="264" r:id="rId7"/>
    <p:sldId id="265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172035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2036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2037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038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2039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0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1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2042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2043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2044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2045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2046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2047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8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9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0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1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2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3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4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5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6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7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8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9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0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1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2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3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4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5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6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7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8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9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0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1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2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3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4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5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6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7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8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9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0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1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2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2083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2084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5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6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7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8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9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0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1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2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3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4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5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2096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7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8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9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0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1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2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3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4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5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6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7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8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9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0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1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2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3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4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5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6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7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8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9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0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1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2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3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4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5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6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7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8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9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0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1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2132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2133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34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135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2136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7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8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9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0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1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2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3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4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2145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2146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7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8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9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0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1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2152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2153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154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5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6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7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21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21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2160" name="Rectangle 12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1" name="Rectangle 1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2" name="Rectangle 1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CA42B55A-D6DD-49CB-9947-CC03996182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3A2A8-2EB4-4A6D-96C7-8AB36FC59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D2DD1-C88B-4CCD-B079-FD04AE6D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953F-D830-4291-B614-0D04C1544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11BBC-A62F-4A56-9240-B2404BC6C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2AED3-CEF4-4695-8AF1-0BAF2AE61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3F6C3-EEF2-4863-97EA-AB80391E3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2D6A8-B7E4-46DB-80AC-5028B2586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19548-BECE-4F9D-AD2F-6A27DBE81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49560-18D8-427F-B03A-778D181A06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08387-62EB-4172-BA96-EA8490C4B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71011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1012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1013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014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1015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6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7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1018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1019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1020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1021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1022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1023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4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5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6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7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8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9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0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1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2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3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4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5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6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7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8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9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0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1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2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3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4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5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6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7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8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9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0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1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2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3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4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5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6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7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8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1059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1060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1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2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3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4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5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6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7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8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9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0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1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1072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3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4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5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6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7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8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9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0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1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2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3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4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5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6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7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8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9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0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1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2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3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4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5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6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7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8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9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0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1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2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3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4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5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6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7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1108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1109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10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111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1112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3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4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5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6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7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8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9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20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1121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1122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3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4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5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6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7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128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1129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0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1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2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3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1134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5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6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fld id="{932E8182-E38D-4D20-B3FC-4F673DC4DC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1137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138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Identification of argumentation 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81200" y="4495800"/>
            <a:ext cx="6400800" cy="1752600"/>
          </a:xfrm>
        </p:spPr>
        <p:txBody>
          <a:bodyPr/>
          <a:lstStyle/>
          <a:p>
            <a:pPr algn="r"/>
            <a:r>
              <a:rPr lang="en-US" sz="2400" dirty="0" err="1" smtClean="0"/>
              <a:t>Berariu</a:t>
            </a:r>
            <a:r>
              <a:rPr lang="en-US" sz="2400" dirty="0" smtClean="0"/>
              <a:t> Tudor</a:t>
            </a:r>
          </a:p>
          <a:p>
            <a:pPr algn="r"/>
            <a:r>
              <a:rPr lang="en-US" sz="2400" dirty="0" err="1" smtClean="0"/>
              <a:t>Danciu</a:t>
            </a:r>
            <a:r>
              <a:rPr lang="en-US" sz="2400" dirty="0" smtClean="0"/>
              <a:t> </a:t>
            </a:r>
            <a:r>
              <a:rPr lang="en-US" sz="2400" dirty="0" err="1" smtClean="0"/>
              <a:t>Alin</a:t>
            </a:r>
            <a:endParaRPr lang="en-US" sz="2400" dirty="0" smtClean="0"/>
          </a:p>
          <a:p>
            <a:pPr algn="r"/>
            <a:r>
              <a:rPr lang="en-US" sz="2400" dirty="0" err="1" smtClean="0"/>
              <a:t>Sorici</a:t>
            </a:r>
            <a:r>
              <a:rPr lang="en-US" sz="2400" dirty="0" smtClean="0"/>
              <a:t> </a:t>
            </a:r>
            <a:r>
              <a:rPr lang="en-US" sz="2400" dirty="0" err="1" smtClean="0"/>
              <a:t>Alexandru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64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Argumentation Mining: The Detection, Classification and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Structuring of Arguments in </a:t>
            </a:r>
            <a:r>
              <a:rPr lang="en-US" sz="1800" dirty="0" smtClean="0">
                <a:effectLst/>
              </a:rPr>
              <a:t>Text - </a:t>
            </a:r>
            <a:r>
              <a:rPr lang="en-US" sz="1800" dirty="0"/>
              <a:t>Raquel </a:t>
            </a:r>
            <a:r>
              <a:rPr lang="en-US" sz="1800" dirty="0" err="1"/>
              <a:t>Mochales</a:t>
            </a:r>
            <a:r>
              <a:rPr lang="en-US" sz="1800" dirty="0"/>
              <a:t> </a:t>
            </a:r>
            <a:r>
              <a:rPr lang="en-US" sz="1800" dirty="0" smtClean="0"/>
              <a:t>Palau, </a:t>
            </a:r>
            <a:r>
              <a:rPr lang="en-US" sz="1800" dirty="0"/>
              <a:t>Marie-Francine </a:t>
            </a:r>
            <a:r>
              <a:rPr lang="en-US" sz="1800" dirty="0" err="1" smtClean="0"/>
              <a:t>Moens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>Study on the Structure of </a:t>
            </a:r>
            <a:r>
              <a:rPr lang="en-US" sz="1800" dirty="0" smtClean="0"/>
              <a:t>Argumentation in </a:t>
            </a:r>
            <a:r>
              <a:rPr lang="en-US" sz="1800" dirty="0"/>
              <a:t>Case </a:t>
            </a:r>
            <a:r>
              <a:rPr lang="en-US" sz="1800" dirty="0" smtClean="0"/>
              <a:t>Law - 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Marie-Francine </a:t>
            </a:r>
            <a:r>
              <a:rPr lang="en-US" sz="1800" dirty="0" err="1" smtClean="0"/>
              <a:t>Moens</a:t>
            </a:r>
            <a:endParaRPr lang="en-US" sz="1800" dirty="0" smtClean="0"/>
          </a:p>
          <a:p>
            <a:r>
              <a:rPr lang="en-US" sz="1800" dirty="0">
                <a:effectLst/>
              </a:rPr>
              <a:t>Creating an argumentation corpus: do theories apply to</a:t>
            </a:r>
          </a:p>
          <a:p>
            <a:r>
              <a:rPr lang="en-US" sz="1800" dirty="0">
                <a:effectLst/>
              </a:rPr>
              <a:t>real arguments</a:t>
            </a:r>
            <a:r>
              <a:rPr lang="en-US" sz="1800" dirty="0" smtClean="0">
                <a:effectLst/>
              </a:rPr>
              <a:t>? - </a:t>
            </a:r>
            <a:r>
              <a:rPr lang="en-US" sz="1800" dirty="0" smtClean="0"/>
              <a:t>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</a:t>
            </a:r>
            <a:r>
              <a:rPr lang="en-US" sz="1800" dirty="0" err="1"/>
              <a:t>Aagje</a:t>
            </a:r>
            <a:r>
              <a:rPr lang="en-US" sz="1800" dirty="0"/>
              <a:t> </a:t>
            </a:r>
            <a:r>
              <a:rPr lang="en-US" sz="1800" dirty="0" err="1" smtClean="0"/>
              <a:t>Ieven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Argumentation in Artificial Intelligence – </a:t>
            </a:r>
            <a:r>
              <a:rPr lang="en-US" sz="1800" dirty="0" err="1" smtClean="0">
                <a:effectLst/>
              </a:rPr>
              <a:t>Iyad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Rahwan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Gullermo</a:t>
            </a:r>
            <a:r>
              <a:rPr lang="en-US" sz="1800" dirty="0" smtClean="0">
                <a:effectLst/>
              </a:rPr>
              <a:t> R. </a:t>
            </a:r>
            <a:r>
              <a:rPr lang="en-US" sz="1800" smtClean="0">
                <a:effectLst/>
              </a:rPr>
              <a:t>Simari</a:t>
            </a:r>
            <a:endParaRPr lang="en-US" sz="1800" dirty="0" smtClean="0">
              <a:effectLst/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1938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5925"/>
          </a:xfrm>
        </p:spPr>
        <p:txBody>
          <a:bodyPr/>
          <a:lstStyle/>
          <a:p>
            <a:r>
              <a:rPr lang="en-US" dirty="0" smtClean="0"/>
              <a:t>Software architecture </a:t>
            </a:r>
            <a:r>
              <a:rPr lang="en-US" dirty="0" smtClean="0"/>
              <a:t>specification</a:t>
            </a:r>
            <a:endParaRPr lang="en-US" dirty="0" smtClean="0"/>
          </a:p>
          <a:p>
            <a:r>
              <a:rPr lang="en-US" dirty="0" smtClean="0"/>
              <a:t>Typical dataflow </a:t>
            </a:r>
            <a:endParaRPr lang="en-US" dirty="0" smtClean="0"/>
          </a:p>
          <a:p>
            <a:r>
              <a:rPr lang="en-US" dirty="0" smtClean="0"/>
              <a:t>Algorithms</a:t>
            </a:r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Software architecture specification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3884760" cy="4530725"/>
          </a:xfrm>
        </p:spPr>
      </p:pic>
    </p:spTree>
    <p:extLst>
      <p:ext uri="{BB962C8B-B14F-4D97-AF65-F5344CB8AC3E}">
        <p14:creationId xmlns:p14="http://schemas.microsoft.com/office/powerpoint/2010/main" val="338172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5105400" cy="3429000"/>
          </a:xfrm>
        </p:spPr>
      </p:pic>
    </p:spTree>
    <p:extLst>
      <p:ext uri="{BB962C8B-B14F-4D97-AF65-F5344CB8AC3E}">
        <p14:creationId xmlns:p14="http://schemas.microsoft.com/office/powerpoint/2010/main" val="396658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Maximum Entropy and SVM classifier</a:t>
            </a:r>
          </a:p>
          <a:p>
            <a:r>
              <a:rPr lang="en-US" dirty="0" smtClean="0"/>
              <a:t>Bayesian Classifier (with chosen features)</a:t>
            </a:r>
          </a:p>
          <a:p>
            <a:r>
              <a:rPr lang="en-US" dirty="0" smtClean="0"/>
              <a:t>Learning algorithm (neural networks)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2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Features for argument identification</a:t>
            </a:r>
          </a:p>
          <a:p>
            <a:pPr lvl="2"/>
            <a:r>
              <a:rPr lang="en-US" dirty="0" smtClean="0"/>
              <a:t>Adverbs (POS Tagger)</a:t>
            </a:r>
          </a:p>
          <a:p>
            <a:pPr lvl="2"/>
            <a:r>
              <a:rPr lang="en-US" dirty="0" smtClean="0"/>
              <a:t>Verbs (POS Tagger)</a:t>
            </a:r>
          </a:p>
          <a:p>
            <a:pPr lvl="2"/>
            <a:r>
              <a:rPr lang="en-US" dirty="0" smtClean="0"/>
              <a:t>Text statistics</a:t>
            </a:r>
          </a:p>
          <a:p>
            <a:pPr lvl="2"/>
            <a:r>
              <a:rPr lang="en-US" dirty="0" smtClean="0"/>
              <a:t>Punctuation</a:t>
            </a:r>
          </a:p>
          <a:p>
            <a:pPr lvl="2"/>
            <a:r>
              <a:rPr lang="en-US" dirty="0" smtClean="0"/>
              <a:t>Key words</a:t>
            </a:r>
          </a:p>
          <a:p>
            <a:pPr lvl="2"/>
            <a:r>
              <a:rPr lang="en-US" dirty="0" smtClean="0"/>
              <a:t>Parse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90800"/>
          </a:xfrm>
        </p:spPr>
        <p:txBody>
          <a:bodyPr/>
          <a:lstStyle/>
          <a:p>
            <a:r>
              <a:rPr lang="en-US" dirty="0" smtClean="0"/>
              <a:t>Argument segmentation:</a:t>
            </a:r>
          </a:p>
          <a:p>
            <a:pPr lvl="2"/>
            <a:r>
              <a:rPr lang="en-US" dirty="0" smtClean="0"/>
              <a:t>Semantic distance (</a:t>
            </a:r>
            <a:r>
              <a:rPr lang="en-US" dirty="0" err="1" smtClean="0"/>
              <a:t>WordNet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Similarity function based on the similarities between </a:t>
            </a:r>
            <a:r>
              <a:rPr lang="en-US" dirty="0" smtClean="0"/>
              <a:t>words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35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/>
              <a:t>Argument classification(SVM):</a:t>
            </a:r>
          </a:p>
          <a:p>
            <a:pPr lvl="2"/>
            <a:r>
              <a:rPr lang="en-US" dirty="0"/>
              <a:t>Type of Subject (POS Tagger)</a:t>
            </a:r>
          </a:p>
          <a:p>
            <a:pPr lvl="2"/>
            <a:r>
              <a:rPr lang="en-US" dirty="0"/>
              <a:t>Type of Main </a:t>
            </a:r>
            <a:r>
              <a:rPr lang="en-US" dirty="0" smtClean="0"/>
              <a:t>Verb (POS Tagger)</a:t>
            </a:r>
          </a:p>
          <a:p>
            <a:pPr lvl="2"/>
            <a:r>
              <a:rPr lang="en-US" dirty="0" smtClean="0"/>
              <a:t>Article reference</a:t>
            </a:r>
          </a:p>
          <a:p>
            <a:pPr lvl="2"/>
            <a:r>
              <a:rPr lang="en-US" dirty="0" smtClean="0"/>
              <a:t>Key patterns</a:t>
            </a:r>
          </a:p>
          <a:p>
            <a:pPr lvl="2"/>
            <a:r>
              <a:rPr lang="en-US" dirty="0" smtClean="0"/>
              <a:t>Absolute location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15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Corpus used : Araucaria</a:t>
            </a:r>
          </a:p>
          <a:p>
            <a:r>
              <a:rPr lang="en-US" dirty="0" smtClean="0"/>
              <a:t>Language : </a:t>
            </a:r>
            <a:r>
              <a:rPr lang="en-US" dirty="0" smtClean="0"/>
              <a:t>python and C</a:t>
            </a:r>
            <a:endParaRPr lang="en-US" dirty="0" smtClean="0"/>
          </a:p>
          <a:p>
            <a:r>
              <a:rPr lang="en-US" dirty="0" smtClean="0"/>
              <a:t>NLTK, Araucaria scheme library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tellite Dish design template">
  <a:themeElements>
    <a:clrScheme name="Office Theme 4">
      <a:dk1>
        <a:srgbClr xmlns:mc="http://schemas.openxmlformats.org/markup-compatibility/2006" xmlns:a14="http://schemas.microsoft.com/office/drawing/2010/main" val="666A5C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757868" mc:Ignorable=""/>
      </a:dk2>
      <a:lt2>
        <a:srgbClr xmlns:mc="http://schemas.openxmlformats.org/markup-compatibility/2006" xmlns:a14="http://schemas.microsoft.com/office/drawing/2010/main" val="C4C3AA" mc:Ignorable=""/>
      </a:lt2>
      <a:accent1>
        <a:srgbClr xmlns:mc="http://schemas.openxmlformats.org/markup-compatibility/2006" xmlns:a14="http://schemas.microsoft.com/office/drawing/2010/main" val="9AC2C0" mc:Ignorable=""/>
      </a:accent1>
      <a:accent2>
        <a:srgbClr xmlns:mc="http://schemas.openxmlformats.org/markup-compatibility/2006" xmlns:a14="http://schemas.microsoft.com/office/drawing/2010/main" val="4D4F45" mc:Ignorable=""/>
      </a:accent2>
      <a:accent3>
        <a:srgbClr xmlns:mc="http://schemas.openxmlformats.org/markup-compatibility/2006" xmlns:a14="http://schemas.microsoft.com/office/drawing/2010/main" val="BDBEB9" mc:Ignorable=""/>
      </a:accent3>
      <a:accent4>
        <a:srgbClr xmlns:mc="http://schemas.openxmlformats.org/markup-compatibility/2006" xmlns:a14="http://schemas.microsoft.com/office/drawing/2010/main" val="DADADA" mc:Ignorable=""/>
      </a:accent4>
      <a:accent5>
        <a:srgbClr xmlns:mc="http://schemas.openxmlformats.org/markup-compatibility/2006" xmlns:a14="http://schemas.microsoft.com/office/drawing/2010/main" val="CADDDC" mc:Ignorable=""/>
      </a:accent5>
      <a:accent6>
        <a:srgbClr xmlns:mc="http://schemas.openxmlformats.org/markup-compatibility/2006" xmlns:a14="http://schemas.microsoft.com/office/drawing/2010/main" val="45473E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BFCB4F" mc:Ignorable="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66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A800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FF6600" mc:Ignorable=""/>
        </a:accent1>
        <a:accent2>
          <a:srgbClr xmlns:mc="http://schemas.openxmlformats.org/markup-compatibility/2006" xmlns:a14="http://schemas.microsoft.com/office/drawing/2010/main" val="6A0000" mc:Ignorable=""/>
        </a:accent2>
        <a:accent3>
          <a:srgbClr xmlns:mc="http://schemas.openxmlformats.org/markup-compatibility/2006" xmlns:a14="http://schemas.microsoft.com/office/drawing/2010/main" val="D1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B8AA" mc:Ignorable=""/>
        </a:accent5>
        <a:accent6>
          <a:srgbClr xmlns:mc="http://schemas.openxmlformats.org/markup-compatibility/2006" xmlns:a14="http://schemas.microsoft.com/office/drawing/2010/main" val="5F0000" mc:Ignorable=""/>
        </a:accent6>
        <a:hlink>
          <a:srgbClr xmlns:mc="http://schemas.openxmlformats.org/markup-compatibility/2006" xmlns:a14="http://schemas.microsoft.com/office/drawing/2010/main" val="FFCC0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6A47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29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CC9900" mc:Ignorable=""/>
        </a:accent1>
        <a:accent2>
          <a:srgbClr xmlns:mc="http://schemas.openxmlformats.org/markup-compatibility/2006" xmlns:a14="http://schemas.microsoft.com/office/drawing/2010/main" val="9C7300" mc:Ignorable=""/>
        </a:accent2>
        <a:accent3>
          <a:srgbClr xmlns:mc="http://schemas.openxmlformats.org/markup-compatibility/2006" xmlns:a14="http://schemas.microsoft.com/office/drawing/2010/main" val="B3AC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CAAA" mc:Ignorable=""/>
        </a:accent5>
        <a:accent6>
          <a:srgbClr xmlns:mc="http://schemas.openxmlformats.org/markup-compatibility/2006" xmlns:a14="http://schemas.microsoft.com/office/drawing/2010/main" val="8D6800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FFFF6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49563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2D361C" mc:Ignorable=""/>
        </a:dk2>
        <a:lt2>
          <a:srgbClr xmlns:mc="http://schemas.openxmlformats.org/markup-compatibility/2006" xmlns:a14="http://schemas.microsoft.com/office/drawing/2010/main" val="BAD38D" mc:Ignorable=""/>
        </a:lt2>
        <a:accent1>
          <a:srgbClr xmlns:mc="http://schemas.openxmlformats.org/markup-compatibility/2006" xmlns:a14="http://schemas.microsoft.com/office/drawing/2010/main" val="68803E" mc:Ignorable=""/>
        </a:accent1>
        <a:accent2>
          <a:srgbClr xmlns:mc="http://schemas.openxmlformats.org/markup-compatibility/2006" xmlns:a14="http://schemas.microsoft.com/office/drawing/2010/main" val="556636" mc:Ignorable=""/>
        </a:accent2>
        <a:accent3>
          <a:srgbClr xmlns:mc="http://schemas.openxmlformats.org/markup-compatibility/2006" xmlns:a14="http://schemas.microsoft.com/office/drawing/2010/main" val="ADAEAB" mc:Ignorable=""/>
        </a:accent3>
        <a:accent4>
          <a:srgbClr xmlns:mc="http://schemas.openxmlformats.org/markup-compatibility/2006" xmlns:a14="http://schemas.microsoft.com/office/drawing/2010/main" val="DADAAE" mc:Ignorable=""/>
        </a:accent4>
        <a:accent5>
          <a:srgbClr xmlns:mc="http://schemas.openxmlformats.org/markup-compatibility/2006" xmlns:a14="http://schemas.microsoft.com/office/drawing/2010/main" val="B9C0AF" mc:Ignorable=""/>
        </a:accent5>
        <a:accent6>
          <a:srgbClr xmlns:mc="http://schemas.openxmlformats.org/markup-compatibility/2006" xmlns:a14="http://schemas.microsoft.com/office/drawing/2010/main" val="4C5C30" mc:Ignorable=""/>
        </a:accent6>
        <a:hlink>
          <a:srgbClr xmlns:mc="http://schemas.openxmlformats.org/markup-compatibility/2006" xmlns:a14="http://schemas.microsoft.com/office/drawing/2010/main" val="339933" mc:Ignorable=""/>
        </a:hlink>
        <a:folHlink>
          <a:srgbClr xmlns:mc="http://schemas.openxmlformats.org/markup-compatibility/2006" xmlns:a14="http://schemas.microsoft.com/office/drawing/2010/main" val="D9D4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666A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757868" mc:Ignorable=""/>
        </a:dk2>
        <a:lt2>
          <a:srgbClr xmlns:mc="http://schemas.openxmlformats.org/markup-compatibility/2006" xmlns:a14="http://schemas.microsoft.com/office/drawing/2010/main" val="C4C3AA" mc:Ignorable=""/>
        </a:lt2>
        <a:accent1>
          <a:srgbClr xmlns:mc="http://schemas.openxmlformats.org/markup-compatibility/2006" xmlns:a14="http://schemas.microsoft.com/office/drawing/2010/main" val="9AC2C0" mc:Ignorable=""/>
        </a:accent1>
        <a:accent2>
          <a:srgbClr xmlns:mc="http://schemas.openxmlformats.org/markup-compatibility/2006" xmlns:a14="http://schemas.microsoft.com/office/drawing/2010/main" val="4D4F45" mc:Ignorable=""/>
        </a:accent2>
        <a:accent3>
          <a:srgbClr xmlns:mc="http://schemas.openxmlformats.org/markup-compatibility/2006" xmlns:a14="http://schemas.microsoft.com/office/drawing/2010/main" val="BDBEB9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ADDDC" mc:Ignorable=""/>
        </a:accent5>
        <a:accent6>
          <a:srgbClr xmlns:mc="http://schemas.openxmlformats.org/markup-compatibility/2006" xmlns:a14="http://schemas.microsoft.com/office/drawing/2010/main" val="45473E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BFCB4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6664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908D" mc:Ignorable=""/>
        </a:dk2>
        <a:lt2>
          <a:srgbClr xmlns:mc="http://schemas.openxmlformats.org/markup-compatibility/2006" xmlns:a14="http://schemas.microsoft.com/office/drawing/2010/main" val="ADE5CD" mc:Ignorable=""/>
        </a:lt2>
        <a:accent1>
          <a:srgbClr xmlns:mc="http://schemas.openxmlformats.org/markup-compatibility/2006" xmlns:a14="http://schemas.microsoft.com/office/drawing/2010/main" val="00CCFF" mc:Ignorable=""/>
        </a:accent1>
        <a:accent2>
          <a:srgbClr xmlns:mc="http://schemas.openxmlformats.org/markup-compatibility/2006" xmlns:a14="http://schemas.microsoft.com/office/drawing/2010/main" val="006666" mc:Ignorable=""/>
        </a:accent2>
        <a:accent3>
          <a:srgbClr xmlns:mc="http://schemas.openxmlformats.org/markup-compatibility/2006" xmlns:a14="http://schemas.microsoft.com/office/drawing/2010/main" val="AAC6C5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E2FF" mc:Ignorable=""/>
        </a:accent5>
        <a:accent6>
          <a:srgbClr xmlns:mc="http://schemas.openxmlformats.org/markup-compatibility/2006" xmlns:a14="http://schemas.microsoft.com/office/drawing/2010/main" val="005C5C" mc:Ignorable=""/>
        </a:accent6>
        <a:hlink>
          <a:srgbClr xmlns:mc="http://schemas.openxmlformats.org/markup-compatibility/2006" xmlns:a14="http://schemas.microsoft.com/office/drawing/2010/main" val="6DD8DB" mc:Ignorable=""/>
        </a:hlink>
        <a:folHlink>
          <a:srgbClr xmlns:mc="http://schemas.openxmlformats.org/markup-compatibility/2006" xmlns:a14="http://schemas.microsoft.com/office/drawing/2010/main" val="C5E2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DDCC5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9B695" mc:Ignorable=""/>
        </a:lt2>
        <a:accent1>
          <a:srgbClr xmlns:mc="http://schemas.openxmlformats.org/markup-compatibility/2006" xmlns:a14="http://schemas.microsoft.com/office/drawing/2010/main" val="EAEBE9" mc:Ignorable=""/>
        </a:accent1>
        <a:accent2>
          <a:srgbClr xmlns:mc="http://schemas.openxmlformats.org/markup-compatibility/2006" xmlns:a14="http://schemas.microsoft.com/office/drawing/2010/main" val="BFBFAB" mc:Ignorable=""/>
        </a:accent2>
        <a:accent3>
          <a:srgbClr xmlns:mc="http://schemas.openxmlformats.org/markup-compatibility/2006" xmlns:a14="http://schemas.microsoft.com/office/drawing/2010/main" val="EBEBD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3F3F2" mc:Ignorable=""/>
        </a:accent5>
        <a:accent6>
          <a:srgbClr xmlns:mc="http://schemas.openxmlformats.org/markup-compatibility/2006" xmlns:a14="http://schemas.microsoft.com/office/drawing/2010/main" val="ADAD9B" mc:Ignorable=""/>
        </a:accent6>
        <a:hlink>
          <a:srgbClr xmlns:mc="http://schemas.openxmlformats.org/markup-compatibility/2006" xmlns:a14="http://schemas.microsoft.com/office/drawing/2010/main" val="009900" mc:Ignorable=""/>
        </a:hlink>
        <a:folHlink>
          <a:srgbClr xmlns:mc="http://schemas.openxmlformats.org/markup-compatibility/2006" xmlns:a14="http://schemas.microsoft.com/office/drawing/2010/main" val="33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2B2B2" mc:Ignorable=""/>
        </a:lt2>
        <a:accent1>
          <a:srgbClr xmlns:mc="http://schemas.openxmlformats.org/markup-compatibility/2006" xmlns:a14="http://schemas.microsoft.com/office/drawing/2010/main" val="336699" mc:Ignorable=""/>
        </a:accent1>
        <a:accent2>
          <a:srgbClr xmlns:mc="http://schemas.openxmlformats.org/markup-compatibility/2006" xmlns:a14="http://schemas.microsoft.com/office/drawing/2010/main" val="5F5F5F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CA" mc:Ignorable=""/>
        </a:accent5>
        <a:accent6>
          <a:srgbClr xmlns:mc="http://schemas.openxmlformats.org/markup-compatibility/2006" xmlns:a14="http://schemas.microsoft.com/office/drawing/2010/main" val="555555" mc:Ignorable=""/>
        </a:accent6>
        <a:hlink>
          <a:srgbClr xmlns:mc="http://schemas.openxmlformats.org/markup-compatibility/2006" xmlns:a14="http://schemas.microsoft.com/office/drawing/2010/main" val="BBE5FF" mc:Ignorable=""/>
        </a:hlink>
        <a:folHlink>
          <a:srgbClr xmlns:mc="http://schemas.openxmlformats.org/markup-compatibility/2006" xmlns:a14="http://schemas.microsoft.com/office/drawing/2010/main" val="B6B3E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xmlns:mc="http://schemas.openxmlformats.org/markup-compatibility/2006" xmlns:a14="http://schemas.microsoft.com/office/drawing/2010/main" val="000090" mc:Ignorable=""/>
        </a:dk1>
        <a:lt1>
          <a:srgbClr xmlns:mc="http://schemas.openxmlformats.org/markup-compatibility/2006" xmlns:a14="http://schemas.microsoft.com/office/drawing/2010/main" val="EAEAEA" mc:Ignorable=""/>
        </a:lt1>
        <a:dk2>
          <a:srgbClr xmlns:mc="http://schemas.openxmlformats.org/markup-compatibility/2006" xmlns:a14="http://schemas.microsoft.com/office/drawing/2010/main" val="3A3AB2" mc:Ignorable=""/>
        </a:dk2>
        <a:lt2>
          <a:srgbClr xmlns:mc="http://schemas.openxmlformats.org/markup-compatibility/2006" xmlns:a14="http://schemas.microsoft.com/office/drawing/2010/main" val="CAD4DC" mc:Ignorable=""/>
        </a:lt2>
        <a:accent1>
          <a:srgbClr xmlns:mc="http://schemas.openxmlformats.org/markup-compatibility/2006" xmlns:a14="http://schemas.microsoft.com/office/drawing/2010/main" val="3974AF" mc:Ignorable=""/>
        </a:accent1>
        <a:accent2>
          <a:srgbClr xmlns:mc="http://schemas.openxmlformats.org/markup-compatibility/2006" xmlns:a14="http://schemas.microsoft.com/office/drawing/2010/main" val="232369" mc:Ignorable=""/>
        </a:accent2>
        <a:accent3>
          <a:srgbClr xmlns:mc="http://schemas.openxmlformats.org/markup-compatibility/2006" xmlns:a14="http://schemas.microsoft.com/office/drawing/2010/main" val="AEAED5" mc:Ignorable=""/>
        </a:accent3>
        <a:accent4>
          <a:srgbClr xmlns:mc="http://schemas.openxmlformats.org/markup-compatibility/2006" xmlns:a14="http://schemas.microsoft.com/office/drawing/2010/main" val="C8C8C8" mc:Ignorable=""/>
        </a:accent4>
        <a:accent5>
          <a:srgbClr xmlns:mc="http://schemas.openxmlformats.org/markup-compatibility/2006" xmlns:a14="http://schemas.microsoft.com/office/drawing/2010/main" val="AEBCD4" mc:Ignorable=""/>
        </a:accent5>
        <a:accent6>
          <a:srgbClr xmlns:mc="http://schemas.openxmlformats.org/markup-compatibility/2006" xmlns:a14="http://schemas.microsoft.com/office/drawing/2010/main" val="1F1F5E" mc:Ignorable=""/>
        </a:accent6>
        <a:hlink>
          <a:srgbClr xmlns:mc="http://schemas.openxmlformats.org/markup-compatibility/2006" xmlns:a14="http://schemas.microsoft.com/office/drawing/2010/main" val="00CCFF" mc:Ignorable=""/>
        </a:hlink>
        <a:folHlink>
          <a:srgbClr xmlns:mc="http://schemas.openxmlformats.org/markup-compatibility/2006" xmlns:a14="http://schemas.microsoft.com/office/drawing/2010/main" val="66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xmlns:mc="http://schemas.openxmlformats.org/markup-compatibility/2006" xmlns:a14="http://schemas.microsoft.com/office/drawing/2010/main" val="9C9C9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696CA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97D1D5" mc:Ignorable=""/>
        </a:accent1>
        <a:accent2>
          <a:srgbClr xmlns:mc="http://schemas.openxmlformats.org/markup-compatibility/2006" xmlns:a14="http://schemas.microsoft.com/office/drawing/2010/main" val="666699" mc:Ignorable=""/>
        </a:accent2>
        <a:accent3>
          <a:srgbClr xmlns:mc="http://schemas.openxmlformats.org/markup-compatibility/2006" xmlns:a14="http://schemas.microsoft.com/office/drawing/2010/main" val="C3C9E1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9E5E7" mc:Ignorable=""/>
        </a:accent5>
        <a:accent6>
          <a:srgbClr xmlns:mc="http://schemas.openxmlformats.org/markup-compatibility/2006" xmlns:a14="http://schemas.microsoft.com/office/drawing/2010/main" val="5C5C8A" mc:Ignorable=""/>
        </a:accent6>
        <a:hlink>
          <a:srgbClr xmlns:mc="http://schemas.openxmlformats.org/markup-compatibility/2006" xmlns:a14="http://schemas.microsoft.com/office/drawing/2010/main" val="0000FF" mc:Ignorable=""/>
        </a:hlink>
        <a:folHlink>
          <a:srgbClr xmlns:mc="http://schemas.openxmlformats.org/markup-compatibility/2006" xmlns:a14="http://schemas.microsoft.com/office/drawing/2010/main" val="00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 design template</Template>
  <TotalTime>321</TotalTime>
  <Words>184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Satellite Dish design template</vt:lpstr>
      <vt:lpstr>Identification of argumentation acts</vt:lpstr>
      <vt:lpstr>Contents</vt:lpstr>
      <vt:lpstr> Software architecture specification </vt:lpstr>
      <vt:lpstr> Process flow </vt:lpstr>
      <vt:lpstr>Algorithms</vt:lpstr>
      <vt:lpstr>Algorithms</vt:lpstr>
      <vt:lpstr>Algorithms</vt:lpstr>
      <vt:lpstr>Algorithms</vt:lpstr>
      <vt:lpstr>Technologies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 Danciu</dc:creator>
  <cp:keywords>NLP;SSL;Argumentation;Artificial Intelligence;Project</cp:keywords>
  <cp:lastModifiedBy>Alin Danciu</cp:lastModifiedBy>
  <cp:revision>19</cp:revision>
  <cp:lastPrinted>1601-01-01T00:00:00Z</cp:lastPrinted>
  <dcterms:created xsi:type="dcterms:W3CDTF">2010-03-31T16:26:05Z</dcterms:created>
  <dcterms:modified xsi:type="dcterms:W3CDTF">2010-04-28T20:46:02Z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TC102037681033</vt:lpwstr>
  </property>
</Properties>
</file>