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rts/chart6.xml" ContentType="application/vnd.openxmlformats-officedocument.drawingml.chart+xml"/>
  <Override PartName="/ppt/charts/chart7.xml" ContentType="application/vnd.openxmlformats-officedocument.drawingml.chart+xml"/>
  <Default Extension="xlsx" ContentType="application/vnd.openxmlformats-officedocument.spreadsheetml.sheet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71" r:id="rId4"/>
    <p:sldId id="262" r:id="rId5"/>
    <p:sldId id="268" r:id="rId6"/>
    <p:sldId id="273" r:id="rId7"/>
    <p:sldId id="275" r:id="rId8"/>
    <p:sldId id="274" r:id="rId9"/>
    <p:sldId id="272" r:id="rId10"/>
    <p:sldId id="276" r:id="rId11"/>
    <p:sldId id="267" r:id="rId12"/>
    <p:sldId id="266" r:id="rId13"/>
    <p:sldId id="269" r:id="rId14"/>
    <p:sldId id="280" r:id="rId15"/>
    <p:sldId id="281" r:id="rId16"/>
    <p:sldId id="282" r:id="rId17"/>
    <p:sldId id="283" r:id="rId18"/>
    <p:sldId id="284" r:id="rId19"/>
    <p:sldId id="285" r:id="rId20"/>
    <p:sldId id="287" r:id="rId21"/>
    <p:sldId id="288" r:id="rId22"/>
    <p:sldId id="264" r:id="rId23"/>
    <p:sldId id="286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Introduction" id="{39D98063-5C61-484A-A1C2-F0AEF4936815}">
          <p14:sldIdLst>
            <p14:sldId id="256"/>
            <p14:sldId id="257"/>
            <p14:sldId id="271"/>
            <p14:sldId id="262"/>
            <p14:sldId id="268"/>
          </p14:sldIdLst>
        </p14:section>
        <p14:section name="Keyboard" id="{68F2E669-FD72-4684-945E-7AE4B4610CBD}">
          <p14:sldIdLst>
            <p14:sldId id="273"/>
            <p14:sldId id="275"/>
          </p14:sldIdLst>
        </p14:section>
        <p14:section name="First Assignment" id="{C309CC2E-88D9-4F6C-8BC1-4EDD046FCC8A}">
          <p14:sldIdLst>
            <p14:sldId id="274"/>
            <p14:sldId id="272"/>
            <p14:sldId id="276"/>
          </p14:sldIdLst>
        </p14:section>
        <p14:section name="ReSharper Introduction" id="{8955F9EF-48A0-4A9E-BD35-AAD8B62DA111}">
          <p14:sldIdLst>
            <p14:sldId id="267"/>
            <p14:sldId id="266"/>
            <p14:sldId id="269"/>
            <p14:sldId id="280"/>
            <p14:sldId id="281"/>
            <p14:sldId id="282"/>
            <p14:sldId id="283"/>
            <p14:sldId id="284"/>
            <p14:sldId id="285"/>
          </p14:sldIdLst>
        </p14:section>
        <p14:section name="Agenda" id="{52521F17-2C58-47AD-BC70-5EA618F03BA1}">
          <p14:sldIdLst>
            <p14:sldId id="264"/>
            <p14:sldId id="28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76784" autoAdjust="0"/>
  </p:normalViewPr>
  <p:slideViewPr>
    <p:cSldViewPr>
      <p:cViewPr varScale="1">
        <p:scale>
          <a:sx n="69" d="100"/>
          <a:sy n="69" d="100"/>
        </p:scale>
        <p:origin x="-1884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71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216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5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6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7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da-DK"/>
  <c:chart>
    <c:plotArea>
      <c:layout/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Mouse</c:v>
                </c:pt>
              </c:strCache>
            </c:strRef>
          </c:tx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Novice</c:v>
                </c:pt>
                <c:pt idx="4">
                  <c:v>Expert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</c:v>
                </c:pt>
                <c:pt idx="1">
                  <c:v>3.5</c:v>
                </c:pt>
                <c:pt idx="2">
                  <c:v>4</c:v>
                </c:pt>
                <c:pt idx="3">
                  <c:v>4.5</c:v>
                </c:pt>
                <c:pt idx="4">
                  <c:v>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Keyboard</c:v>
                </c:pt>
              </c:strCache>
            </c:strRef>
          </c:tx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Novice</c:v>
                </c:pt>
                <c:pt idx="4">
                  <c:v>Expert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1</c:v>
                </c:pt>
                <c:pt idx="1">
                  <c:v>3</c:v>
                </c:pt>
                <c:pt idx="2">
                  <c:v>5</c:v>
                </c:pt>
                <c:pt idx="3">
                  <c:v>7</c:v>
                </c:pt>
                <c:pt idx="4">
                  <c:v>9</c:v>
                </c:pt>
              </c:numCache>
            </c:numRef>
          </c:val>
        </c:ser>
        <c:marker val="1"/>
        <c:axId val="49842432"/>
        <c:axId val="49844224"/>
      </c:lineChart>
      <c:catAx>
        <c:axId val="49842432"/>
        <c:scaling>
          <c:orientation val="minMax"/>
        </c:scaling>
        <c:axPos val="b"/>
        <c:numFmt formatCode="General" sourceLinked="1"/>
        <c:tickLblPos val="nextTo"/>
        <c:crossAx val="49844224"/>
        <c:crosses val="autoZero"/>
        <c:auto val="1"/>
        <c:lblAlgn val="ctr"/>
        <c:lblOffset val="100"/>
      </c:catAx>
      <c:valAx>
        <c:axId val="49844224"/>
        <c:scaling>
          <c:orientation val="minMax"/>
        </c:scaling>
        <c:axPos val="l"/>
        <c:majorGridlines/>
        <c:numFmt formatCode="General" sourceLinked="1"/>
        <c:tickLblPos val="none"/>
        <c:crossAx val="49842432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5.3899562554680695E-2"/>
          <c:y val="9.198891998979869E-2"/>
          <c:w val="0.30225817227392032"/>
          <c:h val="0.25004681847201526"/>
        </c:manualLayout>
      </c:layout>
      <c:overlay val="1"/>
    </c:legend>
    <c:plotVisOnly val="1"/>
    <c:dispBlanksAs val="zero"/>
  </c:chart>
  <c:txPr>
    <a:bodyPr/>
    <a:lstStyle/>
    <a:p>
      <a:pPr>
        <a:defRPr sz="1800"/>
      </a:pPr>
      <a:endParaRPr lang="da-DK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da-DK"/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Time</c:v>
                </c:pt>
              </c:strCache>
            </c:strRef>
          </c:tx>
          <c:spPr>
            <a:effectLst/>
            <a:scene3d>
              <a:camera prst="orthographicFront"/>
              <a:lightRig rig="threePt" dir="t"/>
            </a:scene3d>
            <a:sp3d>
              <a:bevelT w="38100" h="38100"/>
            </a:sp3d>
          </c:spPr>
          <c:cat>
            <c:strRef>
              <c:f>Sheet1!$A$2</c:f>
              <c:strCache>
                <c:ptCount val="1"/>
                <c:pt idx="0">
                  <c:v>Writing code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100</c:v>
                </c:pt>
              </c:numCache>
            </c:numRef>
          </c:val>
        </c:ser>
        <c:firstSliceAng val="338"/>
      </c:pieChart>
    </c:plotArea>
    <c:legend>
      <c:legendPos val="r"/>
      <c:overlay val="1"/>
    </c:legend>
    <c:plotVisOnly val="1"/>
    <c:dispBlanksAs val="zero"/>
  </c:chart>
  <c:txPr>
    <a:bodyPr/>
    <a:lstStyle/>
    <a:p>
      <a:pPr>
        <a:defRPr sz="1800"/>
      </a:pPr>
      <a:endParaRPr lang="da-DK"/>
    </a:p>
  </c:tx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da-DK"/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Time</c:v>
                </c:pt>
              </c:strCache>
            </c:strRef>
          </c:tx>
          <c:spPr>
            <a:effectLst/>
            <a:scene3d>
              <a:camera prst="orthographicFront"/>
              <a:lightRig rig="threePt" dir="t"/>
            </a:scene3d>
            <a:sp3d>
              <a:bevelT w="38100" h="38100"/>
            </a:sp3d>
          </c:spPr>
          <c:cat>
            <c:strRef>
              <c:f>Sheet1!$A$2:$A$3</c:f>
              <c:strCache>
                <c:ptCount val="2"/>
                <c:pt idx="0">
                  <c:v>Writing code</c:v>
                </c:pt>
                <c:pt idx="1">
                  <c:v>Reading code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50</c:v>
                </c:pt>
                <c:pt idx="1">
                  <c:v>100</c:v>
                </c:pt>
              </c:numCache>
            </c:numRef>
          </c:val>
        </c:ser>
        <c:firstSliceAng val="338"/>
      </c:pieChart>
    </c:plotArea>
    <c:legend>
      <c:legendPos val="r"/>
      <c:overlay val="1"/>
    </c:legend>
    <c:plotVisOnly val="1"/>
    <c:dispBlanksAs val="zero"/>
  </c:chart>
  <c:txPr>
    <a:bodyPr/>
    <a:lstStyle/>
    <a:p>
      <a:pPr>
        <a:defRPr sz="1800"/>
      </a:pPr>
      <a:endParaRPr lang="da-DK"/>
    </a:p>
  </c:txPr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da-DK"/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Time</c:v>
                </c:pt>
              </c:strCache>
            </c:strRef>
          </c:tx>
          <c:spPr>
            <a:effectLst/>
            <a:scene3d>
              <a:camera prst="orthographicFront"/>
              <a:lightRig rig="threePt" dir="t"/>
            </a:scene3d>
            <a:sp3d>
              <a:bevelT w="38100" h="38100"/>
            </a:sp3d>
          </c:spPr>
          <c:cat>
            <c:strRef>
              <c:f>Sheet1!$A$2:$A$4</c:f>
              <c:strCache>
                <c:ptCount val="3"/>
                <c:pt idx="0">
                  <c:v>Writing code</c:v>
                </c:pt>
                <c:pt idx="1">
                  <c:v>Reading code</c:v>
                </c:pt>
                <c:pt idx="2">
                  <c:v>Thinking / Planning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50</c:v>
                </c:pt>
                <c:pt idx="1">
                  <c:v>100</c:v>
                </c:pt>
                <c:pt idx="2">
                  <c:v>100</c:v>
                </c:pt>
              </c:numCache>
            </c:numRef>
          </c:val>
        </c:ser>
        <c:firstSliceAng val="338"/>
      </c:pieChart>
    </c:plotArea>
    <c:legend>
      <c:legendPos val="r"/>
      <c:overlay val="1"/>
    </c:legend>
    <c:plotVisOnly val="1"/>
    <c:dispBlanksAs val="zero"/>
  </c:chart>
  <c:txPr>
    <a:bodyPr/>
    <a:lstStyle/>
    <a:p>
      <a:pPr>
        <a:defRPr sz="1800"/>
      </a:pPr>
      <a:endParaRPr lang="da-DK"/>
    </a:p>
  </c:txPr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da-DK"/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Time</c:v>
                </c:pt>
              </c:strCache>
            </c:strRef>
          </c:tx>
          <c:spPr>
            <a:effectLst/>
            <a:scene3d>
              <a:camera prst="orthographicFront"/>
              <a:lightRig rig="threePt" dir="t"/>
            </a:scene3d>
            <a:sp3d>
              <a:bevelT w="38100" h="38100"/>
            </a:sp3d>
          </c:spPr>
          <c:cat>
            <c:strRef>
              <c:f>Sheet1!$A$2:$A$5</c:f>
              <c:strCache>
                <c:ptCount val="4"/>
                <c:pt idx="0">
                  <c:v>Writing code</c:v>
                </c:pt>
                <c:pt idx="1">
                  <c:v>Reading code</c:v>
                </c:pt>
                <c:pt idx="2">
                  <c:v>Thinking / Planning</c:v>
                </c:pt>
                <c:pt idx="3">
                  <c:v>Meetings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50</c:v>
                </c:pt>
                <c:pt idx="1">
                  <c:v>100</c:v>
                </c:pt>
                <c:pt idx="2">
                  <c:v>100</c:v>
                </c:pt>
                <c:pt idx="3">
                  <c:v>10000</c:v>
                </c:pt>
              </c:numCache>
            </c:numRef>
          </c:val>
        </c:ser>
        <c:firstSliceAng val="338"/>
      </c:pieChart>
    </c:plotArea>
    <c:legend>
      <c:legendPos val="r"/>
      <c:overlay val="1"/>
    </c:legend>
    <c:plotVisOnly val="1"/>
    <c:dispBlanksAs val="zero"/>
  </c:chart>
  <c:txPr>
    <a:bodyPr/>
    <a:lstStyle/>
    <a:p>
      <a:pPr>
        <a:defRPr sz="1800"/>
      </a:pPr>
      <a:endParaRPr lang="da-DK"/>
    </a:p>
  </c:txPr>
  <c:externalData r:id="rId1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da-DK"/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Time</c:v>
                </c:pt>
              </c:strCache>
            </c:strRef>
          </c:tx>
          <c:spPr>
            <a:effectLst/>
            <a:scene3d>
              <a:camera prst="orthographicFront"/>
              <a:lightRig rig="threePt" dir="t"/>
            </a:scene3d>
            <a:sp3d>
              <a:bevelT w="38100" h="38100"/>
            </a:sp3d>
          </c:spPr>
          <c:cat>
            <c:strRef>
              <c:f>Sheet1!$A$2:$A$5</c:f>
              <c:strCache>
                <c:ptCount val="4"/>
                <c:pt idx="0">
                  <c:v>Writing code</c:v>
                </c:pt>
                <c:pt idx="1">
                  <c:v>Reading code</c:v>
                </c:pt>
                <c:pt idx="2">
                  <c:v>Thinking / Planning</c:v>
                </c:pt>
                <c:pt idx="3">
                  <c:v>Meetings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50</c:v>
                </c:pt>
                <c:pt idx="1">
                  <c:v>100</c:v>
                </c:pt>
                <c:pt idx="2">
                  <c:v>100</c:v>
                </c:pt>
                <c:pt idx="3">
                  <c:v>25</c:v>
                </c:pt>
              </c:numCache>
            </c:numRef>
          </c:val>
        </c:ser>
        <c:firstSliceAng val="338"/>
      </c:pieChart>
    </c:plotArea>
    <c:legend>
      <c:legendPos val="r"/>
      <c:overlay val="1"/>
    </c:legend>
    <c:plotVisOnly val="1"/>
    <c:dispBlanksAs val="zero"/>
  </c:chart>
  <c:txPr>
    <a:bodyPr/>
    <a:lstStyle/>
    <a:p>
      <a:pPr>
        <a:defRPr sz="1800"/>
      </a:pPr>
      <a:endParaRPr lang="da-DK"/>
    </a:p>
  </c:txPr>
  <c:externalData r:id="rId1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da-DK"/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Time</c:v>
                </c:pt>
              </c:strCache>
            </c:strRef>
          </c:tx>
          <c:spPr>
            <a:effectLst/>
            <a:scene3d>
              <a:camera prst="orthographicFront"/>
              <a:lightRig rig="threePt" dir="t"/>
            </a:scene3d>
            <a:sp3d>
              <a:bevelT w="38100" h="38100"/>
            </a:sp3d>
          </c:spPr>
          <c:dPt>
            <c:idx val="2"/>
            <c:spPr>
              <a:noFill/>
              <a:effectLst/>
              <a:scene3d>
                <a:camera prst="orthographicFront"/>
                <a:lightRig rig="threePt" dir="t"/>
              </a:scene3d>
              <a:sp3d>
                <a:bevelT w="38100" h="38100"/>
              </a:sp3d>
            </c:spPr>
          </c:dPt>
          <c:dPt>
            <c:idx val="3"/>
            <c:spPr>
              <a:noFill/>
              <a:effectLst/>
              <a:scene3d>
                <a:camera prst="orthographicFront"/>
                <a:lightRig rig="threePt" dir="t"/>
              </a:scene3d>
              <a:sp3d>
                <a:bevelT w="38100" h="38100"/>
              </a:sp3d>
            </c:spPr>
          </c:dPt>
          <c:cat>
            <c:strRef>
              <c:f>Sheet1!$A$2:$A$5</c:f>
              <c:strCache>
                <c:ptCount val="4"/>
                <c:pt idx="0">
                  <c:v>Writing code</c:v>
                </c:pt>
                <c:pt idx="1">
                  <c:v>Reading code</c:v>
                </c:pt>
                <c:pt idx="2">
                  <c:v>Thinking / Planning</c:v>
                </c:pt>
                <c:pt idx="3">
                  <c:v>Meetings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50</c:v>
                </c:pt>
                <c:pt idx="1">
                  <c:v>100</c:v>
                </c:pt>
                <c:pt idx="2">
                  <c:v>100</c:v>
                </c:pt>
                <c:pt idx="3">
                  <c:v>25</c:v>
                </c:pt>
              </c:numCache>
            </c:numRef>
          </c:val>
        </c:ser>
        <c:firstSliceAng val="338"/>
      </c:pieChart>
    </c:plotArea>
    <c:legend>
      <c:legendPos val="r"/>
      <c:overlay val="1"/>
    </c:legend>
    <c:plotVisOnly val="1"/>
    <c:dispBlanksAs val="zero"/>
  </c:chart>
  <c:txPr>
    <a:bodyPr/>
    <a:lstStyle/>
    <a:p>
      <a:pPr>
        <a:defRPr sz="1800"/>
      </a:pPr>
      <a:endParaRPr lang="da-DK"/>
    </a:p>
  </c:txPr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D31F56-D80D-4507-AC0F-AB5E545C4181}" type="datetimeFigureOut">
              <a:rPr lang="da-DK" smtClean="0"/>
              <a:pPr/>
              <a:t>23-05-2012</a:t>
            </a:fld>
            <a:endParaRPr lang="da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43D8CB-A428-4652-9379-FEB5A48D221E}" type="slidenum">
              <a:rPr lang="da-DK" smtClean="0"/>
              <a:pPr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xmlns="" val="1746408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Visual Studio has less overlap with existing shortcuts. Makes it easier for people</a:t>
            </a:r>
            <a:r>
              <a:rPr lang="da-DK" baseline="0" dirty="0" smtClean="0"/>
              <a:t> who don’t use ReSharper.</a:t>
            </a:r>
          </a:p>
          <a:p>
            <a:endParaRPr lang="da-DK" baseline="0" dirty="0" smtClean="0"/>
          </a:p>
          <a:p>
            <a:r>
              <a:rPr lang="da-DK" baseline="0" dirty="0" smtClean="0"/>
              <a:t>IDEA / IntelliJ is similar to other JetBrains products.</a:t>
            </a:r>
            <a:endParaRPr lang="da-DK" dirty="0" smtClean="0"/>
          </a:p>
          <a:p>
            <a:endParaRPr lang="da-DK" dirty="0" smtClean="0"/>
          </a:p>
          <a:p>
            <a:r>
              <a:rPr lang="da-DK" dirty="0" smtClean="0"/>
              <a:t>Recommendation: Visual Studio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43D8CB-A428-4652-9379-FEB5A48D221E}" type="slidenum">
              <a:rPr lang="da-DK" smtClean="0"/>
              <a:pPr/>
              <a:t>13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xmlns="" val="19507930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 smtClean="0"/>
              <a:t>ReSharper Course</a:t>
            </a:r>
            <a:endParaRPr lang="da-DK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 smtClean="0"/>
              <a:t>Making Waves @ Oslo 2012</a:t>
            </a:r>
            <a:endParaRPr lang="da-DK" dirty="0"/>
          </a:p>
        </p:txBody>
      </p:sp>
      <p:pic>
        <p:nvPicPr>
          <p:cNvPr id="4" name="Picture 2" descr="C:\Users\RASMUSKL\Desktop\My Dropbox\Presentations\ReSharper 5 - ANUG VS Launch\Content\ReSharper_15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86512" y="285728"/>
            <a:ext cx="2647944" cy="217304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481993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>
                <a:solidFill>
                  <a:schemeClr val="bg1"/>
                </a:solidFill>
              </a:rPr>
              <a:t>First Exercise follow-up</a:t>
            </a:r>
            <a:endParaRPr lang="da-DK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a-DK" dirty="0" smtClean="0">
              <a:solidFill>
                <a:schemeClr val="bg1"/>
              </a:solidFill>
            </a:endParaRPr>
          </a:p>
          <a:p>
            <a:endParaRPr lang="da-DK" dirty="0" smtClean="0">
              <a:solidFill>
                <a:schemeClr val="bg1"/>
              </a:solidFill>
            </a:endParaRPr>
          </a:p>
          <a:p>
            <a:r>
              <a:rPr lang="da-DK" dirty="0" smtClean="0">
                <a:solidFill>
                  <a:schemeClr val="bg1"/>
                </a:solidFill>
              </a:rPr>
              <a:t>Times?</a:t>
            </a:r>
          </a:p>
          <a:p>
            <a:endParaRPr lang="da-DK" dirty="0">
              <a:solidFill>
                <a:schemeClr val="bg1"/>
              </a:solidFill>
            </a:endParaRPr>
          </a:p>
          <a:p>
            <a:r>
              <a:rPr lang="da-DK" dirty="0" smtClean="0">
                <a:solidFill>
                  <a:schemeClr val="bg1"/>
                </a:solidFill>
              </a:rPr>
              <a:t>Experiences?</a:t>
            </a:r>
          </a:p>
          <a:p>
            <a:endParaRPr lang="da-DK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7962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ReSharper - What?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Visual Studio </a:t>
            </a:r>
            <a:r>
              <a:rPr lang="da-DK" i="1" dirty="0" smtClean="0"/>
              <a:t>add-in</a:t>
            </a:r>
          </a:p>
          <a:p>
            <a:endParaRPr lang="da-DK" dirty="0"/>
          </a:p>
          <a:p>
            <a:r>
              <a:rPr lang="da-DK" dirty="0" smtClean="0"/>
              <a:t>Replaces</a:t>
            </a:r>
          </a:p>
          <a:p>
            <a:pPr lvl="1"/>
            <a:r>
              <a:rPr lang="da-DK" dirty="0" smtClean="0"/>
              <a:t>Background compliation</a:t>
            </a:r>
          </a:p>
          <a:p>
            <a:pPr lvl="1"/>
            <a:r>
              <a:rPr lang="da-DK" dirty="0" smtClean="0"/>
              <a:t>Navigation</a:t>
            </a:r>
          </a:p>
          <a:p>
            <a:pPr lvl="1"/>
            <a:r>
              <a:rPr lang="da-DK" dirty="0" smtClean="0"/>
              <a:t>Refactoring</a:t>
            </a:r>
          </a:p>
          <a:p>
            <a:pPr lvl="1"/>
            <a:r>
              <a:rPr lang="da-DK" dirty="0" smtClean="0"/>
              <a:t>IntelliSense</a:t>
            </a:r>
          </a:p>
          <a:p>
            <a:pPr lvl="1"/>
            <a:r>
              <a:rPr lang="da-DK" dirty="0" smtClean="0"/>
              <a:t>...</a:t>
            </a:r>
          </a:p>
          <a:p>
            <a:endParaRPr lang="da-DK" dirty="0"/>
          </a:p>
          <a:p>
            <a:endParaRPr lang="da-DK" dirty="0"/>
          </a:p>
        </p:txBody>
      </p:sp>
      <p:pic>
        <p:nvPicPr>
          <p:cNvPr id="4" name="Picture 2" descr="C:\Users\RASMUSKL\Desktop\My Dropbox\Presentations\Stockphotos\AppleOrang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57752" y="2357430"/>
            <a:ext cx="3659484" cy="242889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4145891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ReSharper - Why?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a-DK" dirty="0" smtClean="0"/>
              <a:t>Keyboard-oriented</a:t>
            </a:r>
          </a:p>
          <a:p>
            <a:pPr lvl="1"/>
            <a:r>
              <a:rPr lang="da-DK" dirty="0" smtClean="0"/>
              <a:t>Productivity</a:t>
            </a:r>
          </a:p>
          <a:p>
            <a:pPr lvl="1"/>
            <a:endParaRPr lang="da-DK" dirty="0"/>
          </a:p>
          <a:p>
            <a:r>
              <a:rPr lang="da-DK" dirty="0" smtClean="0"/>
              <a:t>Contextual</a:t>
            </a:r>
          </a:p>
          <a:p>
            <a:pPr lvl="1"/>
            <a:r>
              <a:rPr lang="da-DK" dirty="0" smtClean="0"/>
              <a:t>Intuitive help</a:t>
            </a:r>
          </a:p>
          <a:p>
            <a:pPr lvl="1"/>
            <a:endParaRPr lang="da-DK" dirty="0"/>
          </a:p>
          <a:p>
            <a:r>
              <a:rPr lang="da-DK" dirty="0" smtClean="0"/>
              <a:t>Code over Text</a:t>
            </a:r>
          </a:p>
          <a:p>
            <a:endParaRPr lang="da-DK" dirty="0"/>
          </a:p>
          <a:p>
            <a:r>
              <a:rPr lang="da-DK" dirty="0" smtClean="0"/>
              <a:t>Less Friction</a:t>
            </a:r>
          </a:p>
          <a:p>
            <a:pPr lvl="1"/>
            <a:r>
              <a:rPr lang="da-DK" dirty="0" smtClean="0"/>
              <a:t>More experimentation</a:t>
            </a:r>
            <a:endParaRPr lang="da-DK" dirty="0"/>
          </a:p>
        </p:txBody>
      </p:sp>
      <p:pic>
        <p:nvPicPr>
          <p:cNvPr id="4" name="Picture 2" descr="C:\Users\RASMUSKL\Desktop\My Dropbox\Presentations\Stockphotos\spee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4286248" y="2285992"/>
            <a:ext cx="4333876" cy="257716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212600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ReSharper – How?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Pick Keyboard Scheme</a:t>
            </a:r>
          </a:p>
          <a:p>
            <a:pPr lvl="1"/>
            <a:r>
              <a:rPr lang="da-DK" b="1" dirty="0" smtClean="0"/>
              <a:t>Visual Studio</a:t>
            </a:r>
          </a:p>
          <a:p>
            <a:pPr lvl="1"/>
            <a:r>
              <a:rPr lang="da-DK" dirty="0" smtClean="0"/>
              <a:t>IDEA / IntelliJ</a:t>
            </a:r>
          </a:p>
          <a:p>
            <a:pPr lvl="1"/>
            <a:endParaRPr lang="da-DK" dirty="0" smtClean="0"/>
          </a:p>
          <a:p>
            <a:r>
              <a:rPr lang="da-DK" dirty="0"/>
              <a:t>Take this course </a:t>
            </a:r>
            <a:r>
              <a:rPr lang="da-DK" dirty="0">
                <a:sym typeface="Wingdings" pitchFamily="2" charset="2"/>
              </a:rPr>
              <a:t></a:t>
            </a:r>
            <a:endParaRPr lang="da-DK" dirty="0"/>
          </a:p>
          <a:p>
            <a:endParaRPr lang="da-DK" dirty="0" smtClean="0"/>
          </a:p>
          <a:p>
            <a:r>
              <a:rPr lang="da-DK" dirty="0" smtClean="0"/>
              <a:t>Use cheat sheet</a:t>
            </a:r>
          </a:p>
          <a:p>
            <a:r>
              <a:rPr lang="da-DK" dirty="0" smtClean="0"/>
              <a:t>Learn a new shortcut / day / week</a:t>
            </a:r>
          </a:p>
          <a:p>
            <a:pPr lvl="1"/>
            <a:endParaRPr lang="da-DK" dirty="0"/>
          </a:p>
        </p:txBody>
      </p:sp>
      <p:pic>
        <p:nvPicPr>
          <p:cNvPr id="1026" name="Picture 2" descr="C:\Users\RasmusKL\Desktop\Dropbox\Presentations\Stockphotos\baby-with-computer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29200" y="2133600"/>
            <a:ext cx="3697288" cy="277296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149839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Developer Time</a:t>
            </a:r>
            <a:endParaRPr lang="da-DK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xmlns="" val="228964426"/>
              </p:ext>
            </p:extLst>
          </p:nvPr>
        </p:nvGraphicFramePr>
        <p:xfrm>
          <a:off x="0" y="1905000"/>
          <a:ext cx="9144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xmlns="" val="3764213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Developer Time</a:t>
            </a:r>
            <a:endParaRPr lang="da-DK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xmlns="" val="2320101748"/>
              </p:ext>
            </p:extLst>
          </p:nvPr>
        </p:nvGraphicFramePr>
        <p:xfrm>
          <a:off x="0" y="1905000"/>
          <a:ext cx="9144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xmlns="" val="996800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Developer Time</a:t>
            </a:r>
            <a:endParaRPr lang="da-DK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xmlns="" val="896780294"/>
              </p:ext>
            </p:extLst>
          </p:nvPr>
        </p:nvGraphicFramePr>
        <p:xfrm>
          <a:off x="0" y="1905000"/>
          <a:ext cx="9144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xmlns="" val="12642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Developer Time</a:t>
            </a:r>
            <a:endParaRPr lang="da-DK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xmlns="" val="4222226759"/>
              </p:ext>
            </p:extLst>
          </p:nvPr>
        </p:nvGraphicFramePr>
        <p:xfrm>
          <a:off x="0" y="1905000"/>
          <a:ext cx="9144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xmlns="" val="4222572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Developer Time</a:t>
            </a:r>
            <a:endParaRPr lang="da-DK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xmlns="" val="443036598"/>
              </p:ext>
            </p:extLst>
          </p:nvPr>
        </p:nvGraphicFramePr>
        <p:xfrm>
          <a:off x="0" y="1905000"/>
          <a:ext cx="9144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xmlns="" val="355807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Developer Time</a:t>
            </a:r>
            <a:endParaRPr lang="da-DK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xmlns="" val="728387088"/>
              </p:ext>
            </p:extLst>
          </p:nvPr>
        </p:nvGraphicFramePr>
        <p:xfrm>
          <a:off x="0" y="1905000"/>
          <a:ext cx="9144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xmlns="" val="3238537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Me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da-DK" dirty="0" smtClean="0"/>
          </a:p>
          <a:p>
            <a:r>
              <a:rPr lang="da-DK" dirty="0" smtClean="0"/>
              <a:t>Rasmus Kromann-Larsen</a:t>
            </a:r>
          </a:p>
          <a:p>
            <a:endParaRPr lang="da-DK" dirty="0"/>
          </a:p>
          <a:p>
            <a:r>
              <a:rPr lang="da-DK" dirty="0" smtClean="0"/>
              <a:t>Danish .NET Developer</a:t>
            </a:r>
          </a:p>
          <a:p>
            <a:endParaRPr lang="da-DK" dirty="0"/>
          </a:p>
          <a:p>
            <a:r>
              <a:rPr lang="da-DK" dirty="0" err="1" smtClean="0"/>
              <a:t>Active</a:t>
            </a:r>
            <a:r>
              <a:rPr lang="da-DK" dirty="0" smtClean="0"/>
              <a:t> in </a:t>
            </a:r>
            <a:r>
              <a:rPr lang="da-DK" dirty="0" err="1" smtClean="0"/>
              <a:t>Community</a:t>
            </a:r>
            <a:endParaRPr lang="da-DK" dirty="0" smtClean="0"/>
          </a:p>
          <a:p>
            <a:endParaRPr lang="da-DK" dirty="0" smtClean="0"/>
          </a:p>
          <a:p>
            <a:r>
              <a:rPr lang="da-DK" dirty="0" err="1" smtClean="0"/>
              <a:t>JetBrains</a:t>
            </a:r>
            <a:r>
              <a:rPr lang="da-DK" dirty="0" smtClean="0"/>
              <a:t> </a:t>
            </a:r>
            <a:r>
              <a:rPr lang="da-DK" dirty="0" smtClean="0"/>
              <a:t>Academy </a:t>
            </a:r>
            <a:r>
              <a:rPr lang="da-DK" dirty="0" smtClean="0"/>
              <a:t>Expert</a:t>
            </a:r>
          </a:p>
          <a:p>
            <a:endParaRPr lang="da-DK" dirty="0" smtClean="0"/>
          </a:p>
          <a:p>
            <a:pPr>
              <a:buNone/>
            </a:pPr>
            <a:endParaRPr lang="da-DK" dirty="0"/>
          </a:p>
          <a:p>
            <a:pPr>
              <a:buNone/>
            </a:pPr>
            <a:endParaRPr lang="da-DK" dirty="0"/>
          </a:p>
        </p:txBody>
      </p:sp>
      <p:pic>
        <p:nvPicPr>
          <p:cNvPr id="1026" name="Picture 2" descr="C:\Users\RasmusKL\Desktop\Dropbox\Docs\Ansøgninger\Photos\DSC00644_crop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24600" y="2057400"/>
            <a:ext cx="1842422" cy="2484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044713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Reading Code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Amount of code increases</a:t>
            </a:r>
          </a:p>
          <a:p>
            <a:pPr lvl="1"/>
            <a:r>
              <a:rPr lang="da-DK" dirty="0" smtClean="0"/>
              <a:t>We’re expected to keep up</a:t>
            </a:r>
          </a:p>
          <a:p>
            <a:endParaRPr lang="da-DK" dirty="0" smtClean="0"/>
          </a:p>
          <a:p>
            <a:r>
              <a:rPr lang="da-DK" dirty="0" smtClean="0"/>
              <a:t>We’ll look at tools for</a:t>
            </a:r>
          </a:p>
          <a:p>
            <a:pPr lvl="1"/>
            <a:r>
              <a:rPr lang="da-DK" dirty="0" smtClean="0"/>
              <a:t>Easy navigation</a:t>
            </a:r>
          </a:p>
          <a:p>
            <a:pPr lvl="1"/>
            <a:r>
              <a:rPr lang="da-DK" dirty="0" smtClean="0"/>
              <a:t>Reasoning about code</a:t>
            </a:r>
          </a:p>
          <a:p>
            <a:pPr lvl="2"/>
            <a:r>
              <a:rPr lang="da-DK" dirty="0" smtClean="0"/>
              <a:t>What you were thinking 6 months ago?</a:t>
            </a:r>
          </a:p>
          <a:p>
            <a:pPr lvl="2"/>
            <a:r>
              <a:rPr lang="da-DK" dirty="0" smtClean="0"/>
              <a:t>Debugging</a:t>
            </a:r>
          </a:p>
          <a:p>
            <a:endParaRPr lang="da-DK" dirty="0" smtClean="0"/>
          </a:p>
        </p:txBody>
      </p:sp>
    </p:spTree>
    <p:extLst>
      <p:ext uri="{BB962C8B-B14F-4D97-AF65-F5344CB8AC3E}">
        <p14:creationId xmlns="" xmlns:p14="http://schemas.microsoft.com/office/powerpoint/2010/main" val="96289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Writing Code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Increase productivity</a:t>
            </a:r>
          </a:p>
          <a:p>
            <a:pPr lvl="1"/>
            <a:r>
              <a:rPr lang="da-DK" dirty="0" smtClean="0"/>
              <a:t>Done faster</a:t>
            </a:r>
          </a:p>
          <a:p>
            <a:pPr lvl="1"/>
            <a:r>
              <a:rPr lang="da-DK" dirty="0" smtClean="0"/>
              <a:t>More experimentation</a:t>
            </a:r>
          </a:p>
          <a:p>
            <a:endParaRPr lang="da-DK" dirty="0" smtClean="0"/>
          </a:p>
          <a:p>
            <a:r>
              <a:rPr lang="da-DK" dirty="0" smtClean="0"/>
              <a:t>We’ll look at tools for</a:t>
            </a:r>
          </a:p>
          <a:p>
            <a:pPr lvl="1"/>
            <a:r>
              <a:rPr lang="da-DK" dirty="0" smtClean="0"/>
              <a:t>Implementing new features</a:t>
            </a:r>
          </a:p>
          <a:p>
            <a:pPr lvl="1"/>
            <a:r>
              <a:rPr lang="da-DK" dirty="0" smtClean="0"/>
              <a:t>Changing existing code</a:t>
            </a:r>
          </a:p>
          <a:p>
            <a:pPr lvl="1"/>
            <a:r>
              <a:rPr lang="da-DK" dirty="0" smtClean="0"/>
              <a:t>Restructuring projects</a:t>
            </a:r>
          </a:p>
          <a:p>
            <a:pPr lvl="1"/>
            <a:endParaRPr lang="da-DK" dirty="0" smtClean="0"/>
          </a:p>
          <a:p>
            <a:endParaRPr lang="da-DK" dirty="0" smtClean="0"/>
          </a:p>
        </p:txBody>
      </p:sp>
    </p:spTree>
    <p:extLst>
      <p:ext uri="{BB962C8B-B14F-4D97-AF65-F5344CB8AC3E}">
        <p14:creationId xmlns="" xmlns:p14="http://schemas.microsoft.com/office/powerpoint/2010/main" val="96289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Rest of the day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ReSharper Demo</a:t>
            </a:r>
          </a:p>
          <a:p>
            <a:pPr marL="0" indent="0">
              <a:buNone/>
            </a:pPr>
            <a:r>
              <a:rPr lang="da-DK" b="1" dirty="0" smtClean="0"/>
              <a:t>Break</a:t>
            </a:r>
          </a:p>
          <a:p>
            <a:r>
              <a:rPr lang="da-DK" dirty="0" smtClean="0"/>
              <a:t>Exercises</a:t>
            </a:r>
            <a:endParaRPr lang="da-DK" dirty="0"/>
          </a:p>
          <a:p>
            <a:pPr marL="0" indent="0">
              <a:buNone/>
            </a:pPr>
            <a:r>
              <a:rPr lang="da-DK" b="1" dirty="0" smtClean="0"/>
              <a:t>Break</a:t>
            </a:r>
          </a:p>
          <a:p>
            <a:r>
              <a:rPr lang="da-DK" dirty="0" smtClean="0"/>
              <a:t>Exercises</a:t>
            </a:r>
          </a:p>
          <a:p>
            <a:pPr marL="0" indent="0">
              <a:buNone/>
            </a:pPr>
            <a:r>
              <a:rPr lang="da-DK" b="1" dirty="0" smtClean="0"/>
              <a:t>Break</a:t>
            </a:r>
            <a:endParaRPr lang="da-DK" b="1" dirty="0"/>
          </a:p>
          <a:p>
            <a:r>
              <a:rPr lang="da-DK" dirty="0" smtClean="0"/>
              <a:t>Wrap-up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xmlns="" val="1383946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>
                <a:solidFill>
                  <a:schemeClr val="bg1"/>
                </a:solidFill>
              </a:rPr>
              <a:t>Demo</a:t>
            </a:r>
            <a:endParaRPr lang="da-DK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 smtClean="0"/>
          </a:p>
          <a:p>
            <a:endParaRPr lang="da-DK" dirty="0"/>
          </a:p>
          <a:p>
            <a:endParaRPr lang="da-DK" dirty="0" smtClean="0"/>
          </a:p>
        </p:txBody>
      </p:sp>
      <p:pic>
        <p:nvPicPr>
          <p:cNvPr id="4" name="Picture 2" descr="C:\Users\RASMUSKL\Desktop\My Dropbox\Presentations\ReSharper 5 - ANUG VS Launch\Content\ReSharper_15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6600" y="2667000"/>
            <a:ext cx="2647944" cy="217304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102622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You?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.NET Developer?</a:t>
            </a:r>
          </a:p>
          <a:p>
            <a:endParaRPr lang="da-DK" dirty="0"/>
          </a:p>
          <a:p>
            <a:r>
              <a:rPr lang="da-DK" dirty="0" smtClean="0"/>
              <a:t>ReSharper level?</a:t>
            </a:r>
          </a:p>
          <a:p>
            <a:pPr lvl="1"/>
            <a:r>
              <a:rPr lang="da-DK" dirty="0" smtClean="0"/>
              <a:t>Beginner?</a:t>
            </a:r>
          </a:p>
          <a:p>
            <a:pPr lvl="1"/>
            <a:r>
              <a:rPr lang="da-DK" dirty="0" smtClean="0"/>
              <a:t>Intermediate?</a:t>
            </a:r>
          </a:p>
          <a:p>
            <a:pPr lvl="1"/>
            <a:r>
              <a:rPr lang="da-DK" dirty="0" smtClean="0"/>
              <a:t>Expert?</a:t>
            </a:r>
          </a:p>
          <a:p>
            <a:pPr lvl="1"/>
            <a:endParaRPr lang="da-DK" dirty="0"/>
          </a:p>
          <a:p>
            <a:r>
              <a:rPr lang="da-DK" dirty="0" smtClean="0"/>
              <a:t>Expectations for today?</a:t>
            </a:r>
            <a:endParaRPr lang="da-DK" dirty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xmlns="" val="515773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Course Form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 smtClean="0"/>
              <a:t>Focus</a:t>
            </a:r>
            <a:r>
              <a:rPr lang="da-DK" dirty="0" smtClean="0"/>
              <a:t> </a:t>
            </a:r>
            <a:r>
              <a:rPr lang="da-DK" dirty="0" err="1" smtClean="0"/>
              <a:t>on</a:t>
            </a:r>
            <a:r>
              <a:rPr lang="da-DK" dirty="0" smtClean="0"/>
              <a:t> general </a:t>
            </a:r>
            <a:r>
              <a:rPr lang="da-DK" dirty="0" err="1" smtClean="0"/>
              <a:t>important</a:t>
            </a:r>
            <a:r>
              <a:rPr lang="da-DK" dirty="0" smtClean="0"/>
              <a:t> features</a:t>
            </a:r>
          </a:p>
          <a:p>
            <a:endParaRPr lang="da-DK" dirty="0" smtClean="0"/>
          </a:p>
          <a:p>
            <a:r>
              <a:rPr lang="da-DK" dirty="0" smtClean="0"/>
              <a:t>Lots of exercises</a:t>
            </a:r>
          </a:p>
          <a:p>
            <a:endParaRPr lang="da-DK" dirty="0"/>
          </a:p>
        </p:txBody>
      </p:sp>
      <p:grpSp>
        <p:nvGrpSpPr>
          <p:cNvPr id="23" name="Group 22"/>
          <p:cNvGrpSpPr/>
          <p:nvPr/>
        </p:nvGrpSpPr>
        <p:grpSpPr>
          <a:xfrm>
            <a:off x="3276600" y="3200400"/>
            <a:ext cx="5147850" cy="3265325"/>
            <a:chOff x="3429000" y="2738535"/>
            <a:chExt cx="5147850" cy="3265325"/>
          </a:xfrm>
        </p:grpSpPr>
        <p:sp>
          <p:nvSpPr>
            <p:cNvPr id="4" name="Oval 3"/>
            <p:cNvSpPr/>
            <p:nvPr/>
          </p:nvSpPr>
          <p:spPr>
            <a:xfrm>
              <a:off x="4846194" y="2738535"/>
              <a:ext cx="2286000" cy="1371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dirty="0" smtClean="0"/>
                <a:t>Introduction </a:t>
              </a:r>
            </a:p>
          </p:txBody>
        </p:sp>
        <p:sp>
          <p:nvSpPr>
            <p:cNvPr id="5" name="Oval 4"/>
            <p:cNvSpPr/>
            <p:nvPr/>
          </p:nvSpPr>
          <p:spPr>
            <a:xfrm>
              <a:off x="6290850" y="4632260"/>
              <a:ext cx="2286000" cy="1371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dirty="0" smtClean="0"/>
                <a:t>Exercises</a:t>
              </a:r>
              <a:endParaRPr lang="da-DK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3429000" y="4631871"/>
              <a:ext cx="2286000" cy="1371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dirty="0" smtClean="0"/>
                <a:t>Follow-up</a:t>
              </a:r>
              <a:endParaRPr lang="da-DK" dirty="0"/>
            </a:p>
          </p:txBody>
        </p:sp>
        <p:cxnSp>
          <p:nvCxnSpPr>
            <p:cNvPr id="8" name="Straight Arrow Connector 7"/>
            <p:cNvCxnSpPr>
              <a:stCxn id="4" idx="5"/>
              <a:endCxn id="5" idx="0"/>
            </p:cNvCxnSpPr>
            <p:nvPr/>
          </p:nvCxnSpPr>
          <p:spPr>
            <a:xfrm>
              <a:off x="6797417" y="3909269"/>
              <a:ext cx="636433" cy="722991"/>
            </a:xfrm>
            <a:prstGeom prst="straightConnector1">
              <a:avLst/>
            </a:prstGeom>
            <a:ln w="28575">
              <a:solidFill>
                <a:schemeClr val="accent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5" idx="2"/>
              <a:endCxn id="6" idx="6"/>
            </p:cNvCxnSpPr>
            <p:nvPr/>
          </p:nvCxnSpPr>
          <p:spPr>
            <a:xfrm flipH="1" flipV="1">
              <a:off x="5715000" y="5317671"/>
              <a:ext cx="575850" cy="389"/>
            </a:xfrm>
            <a:prstGeom prst="straightConnector1">
              <a:avLst/>
            </a:prstGeom>
            <a:ln w="28575">
              <a:solidFill>
                <a:schemeClr val="accent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6" idx="0"/>
              <a:endCxn id="4" idx="3"/>
            </p:cNvCxnSpPr>
            <p:nvPr/>
          </p:nvCxnSpPr>
          <p:spPr>
            <a:xfrm flipV="1">
              <a:off x="4572000" y="3909269"/>
              <a:ext cx="608971" cy="722602"/>
            </a:xfrm>
            <a:prstGeom prst="straightConnector1">
              <a:avLst/>
            </a:prstGeom>
            <a:ln w="28575">
              <a:solidFill>
                <a:schemeClr val="accent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578547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Hands-on Setup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a-DK" smtClean="0"/>
          </a:p>
          <a:p>
            <a:r>
              <a:rPr lang="da-DK" smtClean="0"/>
              <a:t>Pairs </a:t>
            </a:r>
            <a:endParaRPr lang="da-DK" dirty="0" smtClean="0"/>
          </a:p>
          <a:p>
            <a:pPr lvl="1"/>
            <a:r>
              <a:rPr lang="da-DK" dirty="0" smtClean="0"/>
              <a:t>Driver</a:t>
            </a:r>
          </a:p>
          <a:p>
            <a:pPr lvl="1"/>
            <a:r>
              <a:rPr lang="da-DK" dirty="0" smtClean="0"/>
              <a:t>Navigator</a:t>
            </a:r>
            <a:endParaRPr lang="da-DK" dirty="0" smtClean="0"/>
          </a:p>
          <a:p>
            <a:pPr lvl="2"/>
            <a:r>
              <a:rPr lang="da-DK" dirty="0" smtClean="0"/>
              <a:t>Provides guidance and overview</a:t>
            </a:r>
          </a:p>
          <a:p>
            <a:pPr lvl="2"/>
            <a:r>
              <a:rPr lang="da-DK" dirty="0" err="1" smtClean="0"/>
              <a:t>Shortcut</a:t>
            </a:r>
            <a:r>
              <a:rPr lang="da-DK" dirty="0" smtClean="0"/>
              <a:t> </a:t>
            </a:r>
            <a:r>
              <a:rPr lang="da-DK" dirty="0" err="1" smtClean="0"/>
              <a:t>helper</a:t>
            </a:r>
            <a:endParaRPr lang="da-DK" dirty="0" smtClean="0"/>
          </a:p>
          <a:p>
            <a:pPr lvl="2"/>
            <a:endParaRPr lang="da-DK" dirty="0" smtClean="0"/>
          </a:p>
          <a:p>
            <a:r>
              <a:rPr lang="da-DK" dirty="0" smtClean="0"/>
              <a:t>Solo</a:t>
            </a:r>
          </a:p>
          <a:p>
            <a:endParaRPr lang="da-DK" dirty="0" smtClean="0"/>
          </a:p>
          <a:p>
            <a:pPr lvl="1"/>
            <a:endParaRPr lang="da-DK" dirty="0" smtClean="0"/>
          </a:p>
          <a:p>
            <a:pPr lvl="1"/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xmlns="" val="41730769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Focus: More Keyboard</a:t>
            </a:r>
            <a:endParaRPr lang="da-DK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838368028"/>
              </p:ext>
            </p:extLst>
          </p:nvPr>
        </p:nvGraphicFramePr>
        <p:xfrm>
          <a:off x="4800600" y="2057400"/>
          <a:ext cx="4191000" cy="2819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a-DK" dirty="0" smtClean="0"/>
          </a:p>
          <a:p>
            <a:r>
              <a:rPr lang="da-DK" dirty="0" smtClean="0"/>
              <a:t>Productivity</a:t>
            </a:r>
          </a:p>
          <a:p>
            <a:endParaRPr lang="da-DK" b="1" dirty="0" smtClean="0"/>
          </a:p>
          <a:p>
            <a:r>
              <a:rPr lang="da-DK" b="1" dirty="0" smtClean="0"/>
              <a:t>But!</a:t>
            </a:r>
          </a:p>
          <a:p>
            <a:pPr lvl="1"/>
            <a:r>
              <a:rPr lang="da-DK" dirty="0" smtClean="0"/>
              <a:t>Steeper learning curve</a:t>
            </a:r>
          </a:p>
          <a:p>
            <a:endParaRPr lang="da-DK" dirty="0" smtClean="0"/>
          </a:p>
          <a:p>
            <a:endParaRPr lang="da-DK" dirty="0" smtClean="0"/>
          </a:p>
          <a:p>
            <a:r>
              <a:rPr lang="da-DK" dirty="0" smtClean="0"/>
              <a:t>Today: No deadlines. More keyboard</a:t>
            </a:r>
            <a:r>
              <a:rPr lang="da-DK" dirty="0"/>
              <a:t>.</a:t>
            </a:r>
            <a:endParaRPr lang="da-DK" dirty="0" smtClean="0"/>
          </a:p>
          <a:p>
            <a:endParaRPr lang="da-DK" dirty="0" smtClean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xmlns="" val="1308988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Keyboard Jedi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525963"/>
          </a:xfrm>
        </p:spPr>
        <p:txBody>
          <a:bodyPr/>
          <a:lstStyle/>
          <a:p>
            <a:r>
              <a:rPr lang="da-DK" dirty="0" smtClean="0"/>
              <a:t>Presentation tool by Roy Osherove</a:t>
            </a:r>
          </a:p>
          <a:p>
            <a:endParaRPr lang="da-DK" dirty="0"/>
          </a:p>
          <a:p>
            <a:endParaRPr lang="da-DK" dirty="0" smtClean="0"/>
          </a:p>
          <a:p>
            <a:r>
              <a:rPr lang="da-DK" dirty="0" smtClean="0"/>
              <a:t>Has a mouseless mode</a:t>
            </a:r>
          </a:p>
          <a:p>
            <a:pPr lvl="1"/>
            <a:r>
              <a:rPr lang="da-DK" dirty="0" smtClean="0"/>
              <a:t>Focused window</a:t>
            </a:r>
          </a:p>
          <a:p>
            <a:pPr lvl="1"/>
            <a:r>
              <a:rPr lang="da-DK" dirty="0" smtClean="0"/>
              <a:t>Alt + Ctrl + Shift + F12</a:t>
            </a:r>
            <a:endParaRPr lang="da-DK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62600" y="3200400"/>
            <a:ext cx="2857500" cy="293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595684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>
                <a:solidFill>
                  <a:schemeClr val="bg1"/>
                </a:solidFill>
              </a:rPr>
              <a:t>Demo</a:t>
            </a:r>
            <a:endParaRPr lang="da-DK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22437"/>
            <a:ext cx="8229600" cy="4525963"/>
          </a:xfrm>
        </p:spPr>
        <p:txBody>
          <a:bodyPr>
            <a:normAutofit fontScale="85000" lnSpcReduction="20000"/>
          </a:bodyPr>
          <a:lstStyle/>
          <a:p>
            <a:r>
              <a:rPr lang="da-DK" dirty="0" smtClean="0">
                <a:solidFill>
                  <a:schemeClr val="bg1"/>
                </a:solidFill>
              </a:rPr>
              <a:t>Class: Plan</a:t>
            </a:r>
          </a:p>
          <a:p>
            <a:pPr lvl="1"/>
            <a:r>
              <a:rPr lang="da-DK" dirty="0" smtClean="0">
                <a:solidFill>
                  <a:schemeClr val="bg1"/>
                </a:solidFill>
              </a:rPr>
              <a:t>Name (string)</a:t>
            </a:r>
          </a:p>
          <a:p>
            <a:pPr lvl="1"/>
            <a:r>
              <a:rPr lang="da-DK" dirty="0" smtClean="0">
                <a:solidFill>
                  <a:schemeClr val="bg1"/>
                </a:solidFill>
              </a:rPr>
              <a:t>Documents (IEnumerable&lt;Document&gt;)</a:t>
            </a:r>
          </a:p>
          <a:p>
            <a:pPr lvl="1"/>
            <a:r>
              <a:rPr lang="da-DK" dirty="0" smtClean="0">
                <a:solidFill>
                  <a:schemeClr val="bg1"/>
                </a:solidFill>
              </a:rPr>
              <a:t>SecurityClassification (SecurityClassification)</a:t>
            </a:r>
          </a:p>
          <a:p>
            <a:endParaRPr lang="da-DK" dirty="0" smtClean="0">
              <a:solidFill>
                <a:schemeClr val="bg1"/>
              </a:solidFill>
            </a:endParaRPr>
          </a:p>
          <a:p>
            <a:r>
              <a:rPr lang="da-DK" dirty="0" smtClean="0">
                <a:solidFill>
                  <a:schemeClr val="bg1"/>
                </a:solidFill>
              </a:rPr>
              <a:t>Class: Document</a:t>
            </a:r>
          </a:p>
          <a:p>
            <a:endParaRPr lang="da-DK" dirty="0">
              <a:solidFill>
                <a:schemeClr val="bg1"/>
              </a:solidFill>
            </a:endParaRPr>
          </a:p>
          <a:p>
            <a:r>
              <a:rPr lang="da-DK" dirty="0" smtClean="0">
                <a:solidFill>
                  <a:schemeClr val="bg1"/>
                </a:solidFill>
              </a:rPr>
              <a:t>Plan takes data via contructor and exposes it as read only properties</a:t>
            </a:r>
          </a:p>
          <a:p>
            <a:endParaRPr lang="da-DK" dirty="0" smtClean="0">
              <a:solidFill>
                <a:schemeClr val="bg1"/>
              </a:solidFill>
            </a:endParaRPr>
          </a:p>
          <a:p>
            <a:r>
              <a:rPr lang="da-DK" i="1" dirty="0" err="1" smtClean="0">
                <a:solidFill>
                  <a:schemeClr val="bg1"/>
                </a:solidFill>
              </a:rPr>
              <a:t>No</a:t>
            </a:r>
            <a:r>
              <a:rPr lang="da-DK" i="1" dirty="0" smtClean="0">
                <a:solidFill>
                  <a:schemeClr val="bg1"/>
                </a:solidFill>
              </a:rPr>
              <a:t> </a:t>
            </a:r>
            <a:r>
              <a:rPr lang="da-DK" i="1" dirty="0" err="1" smtClean="0">
                <a:solidFill>
                  <a:schemeClr val="bg1"/>
                </a:solidFill>
              </a:rPr>
              <a:t>ReSharper</a:t>
            </a:r>
            <a:r>
              <a:rPr lang="da-DK" i="1" dirty="0" smtClean="0">
                <a:solidFill>
                  <a:schemeClr val="bg1"/>
                </a:solidFill>
              </a:rPr>
              <a:t> (for </a:t>
            </a:r>
            <a:r>
              <a:rPr lang="da-DK" i="1" dirty="0" err="1" smtClean="0">
                <a:solidFill>
                  <a:schemeClr val="bg1"/>
                </a:solidFill>
              </a:rPr>
              <a:t>me</a:t>
            </a:r>
            <a:r>
              <a:rPr lang="da-DK" i="1" dirty="0" smtClean="0">
                <a:solidFill>
                  <a:schemeClr val="bg1"/>
                </a:solidFill>
              </a:rPr>
              <a:t>, not </a:t>
            </a:r>
            <a:r>
              <a:rPr lang="da-DK" i="1" dirty="0" err="1" smtClean="0">
                <a:solidFill>
                  <a:schemeClr val="bg1"/>
                </a:solidFill>
              </a:rPr>
              <a:t>you</a:t>
            </a:r>
            <a:r>
              <a:rPr lang="da-DK" i="1" dirty="0" smtClean="0">
                <a:solidFill>
                  <a:schemeClr val="bg1"/>
                </a:solidFill>
              </a:rPr>
              <a:t> </a:t>
            </a:r>
            <a:r>
              <a:rPr lang="da-DK" dirty="0" smtClean="0">
                <a:solidFill>
                  <a:schemeClr val="bg1"/>
                </a:solidFill>
                <a:sym typeface="Wingdings" pitchFamily="2" charset="2"/>
              </a:rPr>
              <a:t></a:t>
            </a:r>
            <a:r>
              <a:rPr lang="da-DK" i="1" dirty="0" smtClean="0">
                <a:solidFill>
                  <a:schemeClr val="bg1"/>
                </a:solidFill>
                <a:sym typeface="Wingdings" pitchFamily="2" charset="2"/>
              </a:rPr>
              <a:t>)</a:t>
            </a:r>
            <a:endParaRPr lang="da-DK" i="1" dirty="0">
              <a:solidFill>
                <a:schemeClr val="bg1"/>
              </a:solidFill>
            </a:endParaRPr>
          </a:p>
          <a:p>
            <a:endParaRPr lang="da-DK" dirty="0" smtClean="0">
              <a:solidFill>
                <a:schemeClr val="bg1"/>
              </a:solidFill>
            </a:endParaRPr>
          </a:p>
          <a:p>
            <a:pPr lvl="1"/>
            <a:endParaRPr lang="da-DK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62657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>
                <a:solidFill>
                  <a:schemeClr val="bg1"/>
                </a:solidFill>
              </a:rPr>
              <a:t>First Excercise</a:t>
            </a:r>
            <a:endParaRPr lang="da-DK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a-DK" dirty="0" smtClean="0">
                <a:solidFill>
                  <a:schemeClr val="bg1"/>
                </a:solidFill>
              </a:rPr>
              <a:t>Exercises:</a:t>
            </a:r>
          </a:p>
          <a:p>
            <a:pPr lvl="1"/>
            <a:r>
              <a:rPr lang="da-DK" b="1" dirty="0" smtClean="0">
                <a:solidFill>
                  <a:schemeClr val="bg1"/>
                </a:solidFill>
              </a:rPr>
              <a:t>http://bit.ly/resharperexercises</a:t>
            </a:r>
            <a:endParaRPr lang="da-DK" b="1" dirty="0">
              <a:solidFill>
                <a:schemeClr val="bg1"/>
              </a:solidFill>
            </a:endParaRPr>
          </a:p>
          <a:p>
            <a:endParaRPr lang="da-DK" dirty="0" smtClean="0">
              <a:solidFill>
                <a:schemeClr val="bg1"/>
              </a:solidFill>
            </a:endParaRPr>
          </a:p>
          <a:p>
            <a:r>
              <a:rPr lang="da-DK" dirty="0" smtClean="0">
                <a:solidFill>
                  <a:schemeClr val="bg1"/>
                </a:solidFill>
              </a:rPr>
              <a:t>Pair</a:t>
            </a:r>
          </a:p>
          <a:p>
            <a:pPr lvl="1"/>
            <a:r>
              <a:rPr lang="da-DK" dirty="0" smtClean="0">
                <a:solidFill>
                  <a:schemeClr val="bg1"/>
                </a:solidFill>
              </a:rPr>
              <a:t>Navigator times it</a:t>
            </a:r>
          </a:p>
          <a:p>
            <a:endParaRPr lang="da-DK" dirty="0" smtClean="0">
              <a:solidFill>
                <a:schemeClr val="bg1"/>
              </a:solidFill>
            </a:endParaRPr>
          </a:p>
          <a:p>
            <a:r>
              <a:rPr lang="da-DK" dirty="0" smtClean="0">
                <a:solidFill>
                  <a:schemeClr val="bg1"/>
                </a:solidFill>
              </a:rPr>
              <a:t>Solve exercise as you normally would</a:t>
            </a:r>
          </a:p>
          <a:p>
            <a:endParaRPr lang="da-DK" dirty="0">
              <a:solidFill>
                <a:schemeClr val="bg1"/>
              </a:solidFill>
            </a:endParaRPr>
          </a:p>
          <a:p>
            <a:r>
              <a:rPr lang="da-DK" dirty="0" smtClean="0">
                <a:solidFill>
                  <a:schemeClr val="bg1"/>
                </a:solidFill>
              </a:rPr>
              <a:t>Try without mouse</a:t>
            </a:r>
          </a:p>
          <a:p>
            <a:endParaRPr lang="da-DK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72303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416</TotalTime>
  <Words>337</Words>
  <Application>Microsoft Office PowerPoint</Application>
  <PresentationFormat>On-screen Show (4:3)</PresentationFormat>
  <Paragraphs>150</Paragraphs>
  <Slides>23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ReSharper Course</vt:lpstr>
      <vt:lpstr>Me</vt:lpstr>
      <vt:lpstr>You?</vt:lpstr>
      <vt:lpstr>Course Form</vt:lpstr>
      <vt:lpstr>Hands-on Setup</vt:lpstr>
      <vt:lpstr>Focus: More Keyboard</vt:lpstr>
      <vt:lpstr>Keyboard Jedi</vt:lpstr>
      <vt:lpstr>Demo</vt:lpstr>
      <vt:lpstr>First Excercise</vt:lpstr>
      <vt:lpstr>First Exercise follow-up</vt:lpstr>
      <vt:lpstr>ReSharper - What?</vt:lpstr>
      <vt:lpstr>ReSharper - Why?</vt:lpstr>
      <vt:lpstr>ReSharper – How?</vt:lpstr>
      <vt:lpstr>Developer Time</vt:lpstr>
      <vt:lpstr>Developer Time</vt:lpstr>
      <vt:lpstr>Developer Time</vt:lpstr>
      <vt:lpstr>Developer Time</vt:lpstr>
      <vt:lpstr>Developer Time</vt:lpstr>
      <vt:lpstr>Developer Time</vt:lpstr>
      <vt:lpstr>Reading Code</vt:lpstr>
      <vt:lpstr>Writing Code</vt:lpstr>
      <vt:lpstr>Rest of the day</vt:lpstr>
      <vt:lpstr>Demo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ReSharper Course</dc:title>
  <dc:creator>RasmusKL</dc:creator>
  <cp:lastModifiedBy>RasmusKL</cp:lastModifiedBy>
  <cp:revision>287</cp:revision>
  <dcterms:created xsi:type="dcterms:W3CDTF">2006-08-16T00:00:00Z</dcterms:created>
  <dcterms:modified xsi:type="dcterms:W3CDTF">2012-05-23T21:32:29Z</dcterms:modified>
</cp:coreProperties>
</file>