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319" r:id="rId2"/>
    <p:sldId id="272" r:id="rId3"/>
    <p:sldId id="292" r:id="rId4"/>
    <p:sldId id="280" r:id="rId5"/>
    <p:sldId id="290" r:id="rId6"/>
    <p:sldId id="291" r:id="rId7"/>
    <p:sldId id="293" r:id="rId8"/>
    <p:sldId id="281" r:id="rId9"/>
    <p:sldId id="276" r:id="rId10"/>
    <p:sldId id="295" r:id="rId11"/>
    <p:sldId id="284" r:id="rId12"/>
    <p:sldId id="297" r:id="rId13"/>
    <p:sldId id="285" r:id="rId14"/>
    <p:sldId id="298" r:id="rId15"/>
    <p:sldId id="288" r:id="rId16"/>
    <p:sldId id="306" r:id="rId17"/>
    <p:sldId id="299" r:id="rId18"/>
    <p:sldId id="308" r:id="rId19"/>
    <p:sldId id="309" r:id="rId20"/>
    <p:sldId id="307" r:id="rId21"/>
    <p:sldId id="286" r:id="rId22"/>
    <p:sldId id="310" r:id="rId23"/>
    <p:sldId id="321" r:id="rId24"/>
    <p:sldId id="311" r:id="rId25"/>
    <p:sldId id="300" r:id="rId26"/>
    <p:sldId id="275" r:id="rId27"/>
    <p:sldId id="312" r:id="rId28"/>
    <p:sldId id="313" r:id="rId29"/>
    <p:sldId id="314" r:id="rId30"/>
    <p:sldId id="301" r:id="rId31"/>
    <p:sldId id="287" r:id="rId32"/>
    <p:sldId id="317" r:id="rId33"/>
    <p:sldId id="303" r:id="rId34"/>
    <p:sldId id="289" r:id="rId35"/>
    <p:sldId id="318" r:id="rId36"/>
    <p:sldId id="304" r:id="rId37"/>
    <p:sldId id="315" r:id="rId38"/>
    <p:sldId id="320" r:id="rId39"/>
    <p:sldId id="316" r:id="rId40"/>
    <p:sldId id="279" r:id="rId41"/>
    <p:sldId id="305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31F56-D80D-4507-AC0F-AB5E545C4181}" type="datetimeFigureOut">
              <a:rPr lang="da-DK" smtClean="0"/>
              <a:pPr/>
              <a:t>24-05-2012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3D8CB-A428-4652-9379-FEB5A48D221E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174640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3D8CB-A428-4652-9379-FEB5A48D221E}" type="slidenum">
              <a:rPr lang="da-DK" smtClean="0"/>
              <a:pPr/>
              <a:t>13</a:t>
            </a:fld>
            <a:endParaRPr lang="da-D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ReSharper Course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Making Waves @ Oslo</a:t>
            </a:r>
          </a:p>
          <a:p>
            <a:r>
              <a:rPr lang="da-DK" dirty="0" smtClean="0"/>
              <a:t>Part 2</a:t>
            </a:r>
            <a:endParaRPr lang="da-DK" dirty="0"/>
          </a:p>
        </p:txBody>
      </p:sp>
      <p:pic>
        <p:nvPicPr>
          <p:cNvPr id="4" name="Picture 2" descr="C:\Users\RASMUSKL\Desktop\My Dropbox\Presentations\ReSharper 5 - ANUG VS Launch\Content\ReSharper_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285728"/>
            <a:ext cx="2647944" cy="21730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Exercise:  Code Analysis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da-DK" b="1" dirty="0" smtClean="0">
              <a:solidFill>
                <a:schemeClr val="bg1"/>
              </a:solidFill>
            </a:endParaRPr>
          </a:p>
          <a:p>
            <a:r>
              <a:rPr lang="da-DK" b="1" dirty="0" smtClean="0">
                <a:solidFill>
                  <a:schemeClr val="bg1"/>
                </a:solidFill>
              </a:rPr>
              <a:t>CodeAnalysis.sln</a:t>
            </a: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Quick fix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Enter</a:t>
            </a:r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Go to next / previous error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Shift + PageDown / PageUp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Go to next / previous suggestion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PageDown / PageUp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Reduce Mechanical Steps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a-DK" dirty="0" smtClean="0"/>
              <a:t>Raise abstraction for actions</a:t>
            </a:r>
          </a:p>
          <a:p>
            <a:pPr lvl="1"/>
            <a:r>
              <a:rPr lang="da-DK" dirty="0" smtClean="0"/>
              <a:t>Working with code instead of text</a:t>
            </a:r>
          </a:p>
          <a:p>
            <a:pPr>
              <a:buNone/>
            </a:pPr>
            <a:endParaRPr lang="da-DK" dirty="0" smtClean="0"/>
          </a:p>
          <a:p>
            <a:r>
              <a:rPr lang="da-DK" dirty="0" smtClean="0"/>
              <a:t>Type: </a:t>
            </a:r>
            <a:r>
              <a:rPr lang="da-DK" b="1" dirty="0" smtClean="0"/>
              <a:t>public SomeClass(string text) { }</a:t>
            </a:r>
          </a:p>
          <a:p>
            <a:r>
              <a:rPr lang="da-DK" dirty="0" smtClean="0"/>
              <a:t>Type: </a:t>
            </a:r>
            <a:r>
              <a:rPr lang="da-DK" b="1" dirty="0" smtClean="0"/>
              <a:t>private string text;</a:t>
            </a:r>
          </a:p>
          <a:p>
            <a:r>
              <a:rPr lang="da-DK" dirty="0" smtClean="0"/>
              <a:t>Type: </a:t>
            </a:r>
            <a:r>
              <a:rPr lang="da-DK" b="1" dirty="0" smtClean="0"/>
              <a:t>this.text = text;</a:t>
            </a:r>
          </a:p>
          <a:p>
            <a:endParaRPr lang="da-DK" b="1" dirty="0" smtClean="0"/>
          </a:p>
          <a:p>
            <a:pPr>
              <a:buNone/>
            </a:pPr>
            <a:r>
              <a:rPr lang="da-DK" b="1" dirty="0" smtClean="0"/>
              <a:t>VS</a:t>
            </a:r>
          </a:p>
          <a:p>
            <a:pPr>
              <a:buNone/>
            </a:pPr>
            <a:endParaRPr lang="da-DK" b="1" dirty="0" smtClean="0"/>
          </a:p>
          <a:p>
            <a:r>
              <a:rPr lang="da-DK" dirty="0" smtClean="0"/>
              <a:t>Action: </a:t>
            </a:r>
            <a:r>
              <a:rPr lang="da-DK" b="1" dirty="0" smtClean="0"/>
              <a:t>Generate constructor</a:t>
            </a:r>
          </a:p>
          <a:p>
            <a:r>
              <a:rPr lang="da-DK" dirty="0" smtClean="0"/>
              <a:t>Type: </a:t>
            </a:r>
            <a:r>
              <a:rPr lang="da-DK" b="1" dirty="0" smtClean="0"/>
              <a:t>string text</a:t>
            </a:r>
          </a:p>
          <a:p>
            <a:r>
              <a:rPr lang="da-DK" dirty="0" smtClean="0"/>
              <a:t>Action: </a:t>
            </a:r>
            <a:r>
              <a:rPr lang="da-DK" b="1" dirty="0" smtClean="0"/>
              <a:t>Assign constructor parameter to field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Generate Code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Quick Fix</a:t>
            </a:r>
          </a:p>
          <a:p>
            <a:endParaRPr lang="da-DK" dirty="0" smtClean="0"/>
          </a:p>
          <a:p>
            <a:r>
              <a:rPr lang="da-DK" dirty="0" smtClean="0"/>
              <a:t>Scaffolding new code</a:t>
            </a:r>
          </a:p>
          <a:p>
            <a:pPr lvl="1"/>
            <a:r>
              <a:rPr lang="da-DK" dirty="0" smtClean="0"/>
              <a:t>Methods</a:t>
            </a:r>
          </a:p>
          <a:p>
            <a:pPr lvl="1"/>
            <a:r>
              <a:rPr lang="da-DK" dirty="0" smtClean="0"/>
              <a:t>Variables</a:t>
            </a:r>
          </a:p>
          <a:p>
            <a:pPr lvl="1"/>
            <a:r>
              <a:rPr lang="da-DK" dirty="0" smtClean="0"/>
              <a:t>Classes</a:t>
            </a:r>
          </a:p>
          <a:p>
            <a:endParaRPr lang="da-DK" dirty="0" smtClean="0"/>
          </a:p>
          <a:p>
            <a:endParaRPr 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4191000"/>
            <a:ext cx="5428402" cy="21595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Generate Code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Generate code</a:t>
            </a:r>
          </a:p>
          <a:p>
            <a:pPr lvl="1"/>
            <a:r>
              <a:rPr lang="da-DK" dirty="0" smtClean="0"/>
              <a:t>Interacts with fields</a:t>
            </a:r>
          </a:p>
          <a:p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Generate code</a:t>
            </a:r>
          </a:p>
          <a:p>
            <a:pPr lvl="1"/>
            <a:r>
              <a:rPr lang="da-DK" dirty="0" smtClean="0"/>
              <a:t>Solution Explorer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4267200"/>
            <a:ext cx="2164251" cy="22659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1371600"/>
            <a:ext cx="2505075" cy="31511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Exercise:  Generate Code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Quick fix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Enter</a:t>
            </a:r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Generate code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Insert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Code Refactoring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Contextual refactoring</a:t>
            </a:r>
          </a:p>
          <a:p>
            <a:pPr lvl="1"/>
            <a:r>
              <a:rPr lang="da-DK" dirty="0" smtClean="0"/>
              <a:t>Refactor this</a:t>
            </a:r>
          </a:p>
          <a:p>
            <a:r>
              <a:rPr lang="da-DK" dirty="0" smtClean="0"/>
              <a:t>Based on selection or caret</a:t>
            </a:r>
            <a:endParaRPr lang="da-DK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74518" y="2523743"/>
            <a:ext cx="3088482" cy="395325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657600"/>
            <a:ext cx="2933272" cy="287869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Refactor: Rename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Most basic refactoring</a:t>
            </a:r>
          </a:p>
          <a:p>
            <a:endParaRPr lang="da-DK" dirty="0" smtClean="0"/>
          </a:p>
          <a:p>
            <a:r>
              <a:rPr lang="da-DK" dirty="0" smtClean="0"/>
              <a:t>Renames almost anything</a:t>
            </a:r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5692" y="4572000"/>
            <a:ext cx="4485120" cy="1171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572000"/>
            <a:ext cx="3562061" cy="1171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Exercise:  Refactor - Rename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Cleaning up bad variable names</a:t>
            </a: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Refactor this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Ctrl + Shift + R</a:t>
            </a:r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Refactor: Rename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Ctrl + R, Ctrl + 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Refactor: Introduce variable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Extract an expression into a variable</a:t>
            </a:r>
            <a:endParaRPr 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0"/>
            <a:ext cx="2916485" cy="11906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724400"/>
            <a:ext cx="3922806" cy="11239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4191000"/>
            <a:ext cx="2257425" cy="85892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43400" y="3352800"/>
            <a:ext cx="4450842" cy="6286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Refactor: Inline variable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Opposite of Introduce variable</a:t>
            </a:r>
          </a:p>
          <a:p>
            <a:r>
              <a:rPr lang="da-DK" dirty="0" smtClean="0"/>
              <a:t>Replaces variable with expression</a:t>
            </a:r>
            <a:endParaRPr lang="da-DK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5181600"/>
            <a:ext cx="4059939" cy="1062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648200"/>
            <a:ext cx="2257425" cy="85892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657600"/>
            <a:ext cx="4450842" cy="6286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Navigation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a-DK" dirty="0"/>
          </a:p>
          <a:p>
            <a:r>
              <a:rPr lang="da-DK" dirty="0" smtClean="0"/>
              <a:t>Navigational axis</a:t>
            </a:r>
          </a:p>
          <a:p>
            <a:pPr lvl="1"/>
            <a:r>
              <a:rPr lang="da-DK" dirty="0" smtClean="0"/>
              <a:t>Type name</a:t>
            </a:r>
          </a:p>
          <a:p>
            <a:pPr lvl="1"/>
            <a:r>
              <a:rPr lang="da-DK" dirty="0" smtClean="0"/>
              <a:t>Method</a:t>
            </a:r>
          </a:p>
          <a:p>
            <a:pPr lvl="1"/>
            <a:r>
              <a:rPr lang="da-DK" dirty="0" smtClean="0"/>
              <a:t>Proximity</a:t>
            </a:r>
          </a:p>
          <a:p>
            <a:pPr lvl="1"/>
            <a:endParaRPr lang="da-DK" dirty="0" smtClean="0"/>
          </a:p>
          <a:p>
            <a:r>
              <a:rPr lang="da-DK" dirty="0" smtClean="0"/>
              <a:t>We remember strange things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="" xmlns:p14="http://schemas.microsoft.com/office/powerpoint/2010/main" val="191766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Exercise:  Introduce and Inline variable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Refactor this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Ctrl + Shift + R</a:t>
            </a:r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Refactor: Introduce variable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Ctrl + R, Ctrl + V</a:t>
            </a:r>
          </a:p>
          <a:p>
            <a:pPr lvl="1"/>
            <a:endParaRPr lang="da-DK" b="1" dirty="0" smtClean="0">
              <a:solidFill>
                <a:schemeClr val="accent6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Refactor: Inline variable (or method)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Ctrl + R, Ctrl + I</a:t>
            </a:r>
          </a:p>
          <a:p>
            <a:pPr lvl="1"/>
            <a:endParaRPr lang="da-DK" b="1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Completion Modes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 smtClean="0"/>
          </a:p>
          <a:p>
            <a:r>
              <a:rPr lang="da-DK" dirty="0" smtClean="0"/>
              <a:t>Intellisense</a:t>
            </a:r>
          </a:p>
          <a:p>
            <a:endParaRPr lang="da-DK" dirty="0" smtClean="0"/>
          </a:p>
          <a:p>
            <a:r>
              <a:rPr lang="da-DK" dirty="0" smtClean="0"/>
              <a:t>Import Completion</a:t>
            </a:r>
          </a:p>
          <a:p>
            <a:endParaRPr lang="da-DK" dirty="0" smtClean="0"/>
          </a:p>
          <a:p>
            <a:r>
              <a:rPr lang="da-DK" dirty="0" smtClean="0"/>
              <a:t>Smart Completion</a:t>
            </a:r>
          </a:p>
          <a:p>
            <a:pPr>
              <a:buNone/>
            </a:pPr>
            <a:r>
              <a:rPr lang="da-DK" dirty="0" smtClean="0"/>
              <a:t>	</a:t>
            </a:r>
            <a:endParaRPr 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2438400"/>
            <a:ext cx="3005138" cy="241619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Import Completion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Completes types from available assemblies</a:t>
            </a:r>
          </a:p>
          <a:p>
            <a:pPr lvl="1"/>
            <a:r>
              <a:rPr lang="da-DK" dirty="0" smtClean="0"/>
              <a:t>Inserts relevant imports on completion</a:t>
            </a:r>
          </a:p>
          <a:p>
            <a:endParaRPr lang="da-DK" dirty="0" smtClean="0"/>
          </a:p>
          <a:p>
            <a:endParaRPr lang="da-DK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276600"/>
            <a:ext cx="6445250" cy="11049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4724400"/>
            <a:ext cx="6653215" cy="11740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Import Completion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Also works for extension methods</a:t>
            </a:r>
            <a:endParaRPr lang="da-DK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743200"/>
            <a:ext cx="840105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497" y="4224338"/>
            <a:ext cx="7086603" cy="10429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Completion + Introduce Variable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Saving keystrokes with name suggestions</a:t>
            </a:r>
          </a:p>
          <a:p>
            <a:endParaRPr lang="da-DK" dirty="0" smtClean="0"/>
          </a:p>
          <a:p>
            <a:endParaRPr lang="da-DK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438400"/>
            <a:ext cx="4614111" cy="11239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810000"/>
            <a:ext cx="3919035" cy="78380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4876800"/>
            <a:ext cx="7320463" cy="150845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Exercise:  Import Completion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Import Completion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</a:t>
            </a:r>
            <a:r>
              <a:rPr lang="da-DK" b="1" dirty="0" err="1" smtClean="0">
                <a:solidFill>
                  <a:schemeClr val="accent6"/>
                </a:solidFill>
              </a:rPr>
              <a:t>Shift</a:t>
            </a:r>
            <a:r>
              <a:rPr lang="da-DK" b="1" dirty="0" smtClean="0">
                <a:solidFill>
                  <a:schemeClr val="accent6"/>
                </a:solidFill>
              </a:rPr>
              <a:t> </a:t>
            </a:r>
            <a:r>
              <a:rPr lang="da-DK" b="1" smtClean="0">
                <a:solidFill>
                  <a:schemeClr val="accent6"/>
                </a:solidFill>
              </a:rPr>
              <a:t>+ Space</a:t>
            </a:r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Refactor: Introduce variable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Ctrl + R, Ctrl + 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Usage Inspection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Highlight symbol</a:t>
            </a:r>
          </a:p>
          <a:p>
            <a:pPr lvl="1"/>
            <a:r>
              <a:rPr lang="da-DK" dirty="0" smtClean="0"/>
              <a:t>Single method or small class</a:t>
            </a:r>
          </a:p>
          <a:p>
            <a:pPr lvl="1"/>
            <a:endParaRPr lang="da-DK" dirty="0" smtClean="0"/>
          </a:p>
          <a:p>
            <a:r>
              <a:rPr lang="da-DK" dirty="0" smtClean="0"/>
              <a:t>Find usages</a:t>
            </a:r>
          </a:p>
          <a:p>
            <a:pPr lvl="1"/>
            <a:r>
              <a:rPr lang="da-DK" dirty="0" smtClean="0"/>
              <a:t>Single public method or property</a:t>
            </a:r>
          </a:p>
          <a:p>
            <a:pPr lvl="1"/>
            <a:endParaRPr lang="da-DK" dirty="0" smtClean="0"/>
          </a:p>
          <a:p>
            <a:r>
              <a:rPr lang="da-DK" dirty="0" smtClean="0"/>
              <a:t>Method tracking</a:t>
            </a:r>
          </a:p>
          <a:p>
            <a:pPr lvl="1"/>
            <a:r>
              <a:rPr lang="da-DK" dirty="0" smtClean="0"/>
              <a:t>Entire flows</a:t>
            </a:r>
          </a:p>
          <a:p>
            <a:endParaRPr lang="da-DK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Highlight Symbol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Highlights reads and writes of a symbol</a:t>
            </a:r>
            <a:endParaRPr lang="da-DK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124200"/>
            <a:ext cx="299085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2743200"/>
            <a:ext cx="3511844" cy="38576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353" y="2748316"/>
            <a:ext cx="3365447" cy="380488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96200" y="2819400"/>
            <a:ext cx="1143000" cy="359228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Find Usages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Lists usages of the given symbol</a:t>
            </a:r>
          </a:p>
          <a:p>
            <a:r>
              <a:rPr lang="da-DK" dirty="0" smtClean="0"/>
              <a:t>Allows for easy navigation</a:t>
            </a:r>
            <a:endParaRPr lang="da-DK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048000"/>
            <a:ext cx="7654200" cy="319764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Find Usages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 smtClean="0"/>
          </a:p>
          <a:p>
            <a:r>
              <a:rPr lang="da-DK" dirty="0" smtClean="0"/>
              <a:t>Useful to set up previews</a:t>
            </a:r>
          </a:p>
          <a:p>
            <a:endParaRPr lang="da-DK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1447800"/>
            <a:ext cx="2576513" cy="177228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429000"/>
            <a:ext cx="6619875" cy="32115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Go to ...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 smtClean="0"/>
          </a:p>
          <a:p>
            <a:r>
              <a:rPr lang="da-DK" dirty="0" smtClean="0"/>
              <a:t>Go to</a:t>
            </a:r>
          </a:p>
          <a:p>
            <a:pPr lvl="1"/>
            <a:r>
              <a:rPr lang="da-DK" dirty="0" smtClean="0"/>
              <a:t>Type</a:t>
            </a:r>
          </a:p>
          <a:p>
            <a:pPr lvl="1"/>
            <a:r>
              <a:rPr lang="da-DK" dirty="0" smtClean="0"/>
              <a:t>File</a:t>
            </a:r>
          </a:p>
          <a:p>
            <a:pPr lvl="1"/>
            <a:r>
              <a:rPr lang="da-DK" dirty="0" smtClean="0"/>
              <a:t>Symbol</a:t>
            </a:r>
          </a:p>
          <a:p>
            <a:pPr lvl="1"/>
            <a:r>
              <a:rPr lang="da-DK" dirty="0" smtClean="0"/>
              <a:t>Member</a:t>
            </a:r>
            <a:endParaRPr lang="da-DK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2209800"/>
            <a:ext cx="5454794" cy="277469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Exercise:  Find Usages and Highlight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Find usages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Shift + F12</a:t>
            </a:r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Highlight symbol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Shift + F11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Remove highlight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Esc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Go to next usage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Ctrl + PageDown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Go to previous usage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Ctrl + PageUp</a:t>
            </a:r>
          </a:p>
          <a:p>
            <a:endParaRPr lang="da-DK" b="1" dirty="0" smtClean="0">
              <a:solidFill>
                <a:schemeClr val="accent6"/>
              </a:solidFill>
            </a:endParaRPr>
          </a:p>
          <a:p>
            <a:pPr lvl="1"/>
            <a:endParaRPr lang="da-DK" b="1" dirty="0" smtClean="0">
              <a:solidFill>
                <a:schemeClr val="accent6"/>
              </a:solidFill>
            </a:endParaRPr>
          </a:p>
          <a:p>
            <a:pPr lvl="1"/>
            <a:endParaRPr lang="da-DK" b="1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Solution Explorer Refactorings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 smtClean="0"/>
          </a:p>
          <a:p>
            <a:r>
              <a:rPr lang="da-DK" dirty="0" smtClean="0"/>
              <a:t>Usually a pain to change project structure</a:t>
            </a:r>
          </a:p>
          <a:p>
            <a:endParaRPr lang="da-DK" dirty="0" smtClean="0"/>
          </a:p>
          <a:p>
            <a:r>
              <a:rPr lang="da-DK" dirty="0" smtClean="0"/>
              <a:t>Refactorings</a:t>
            </a:r>
          </a:p>
          <a:p>
            <a:pPr lvl="1"/>
            <a:r>
              <a:rPr lang="da-DK" dirty="0" smtClean="0"/>
              <a:t>Move types into matching files</a:t>
            </a:r>
          </a:p>
          <a:p>
            <a:pPr lvl="1"/>
            <a:r>
              <a:rPr lang="da-DK" dirty="0" smtClean="0"/>
              <a:t>Adjust namespaces</a:t>
            </a:r>
          </a:p>
          <a:p>
            <a:pPr lvl="1"/>
            <a:r>
              <a:rPr lang="da-DK" dirty="0" smtClean="0"/>
              <a:t>Move files into folder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Moving Files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 smtClean="0"/>
          </a:p>
          <a:p>
            <a:r>
              <a:rPr lang="da-DK" dirty="0" smtClean="0"/>
              <a:t>Cut / Paste + Adjust namespaces</a:t>
            </a:r>
          </a:p>
          <a:p>
            <a:pPr lvl="1"/>
            <a:r>
              <a:rPr lang="da-DK" dirty="0" smtClean="0"/>
              <a:t>More natural</a:t>
            </a:r>
          </a:p>
          <a:p>
            <a:endParaRPr lang="da-DK" dirty="0" smtClean="0"/>
          </a:p>
          <a:p>
            <a:r>
              <a:rPr lang="da-DK" dirty="0" smtClean="0"/>
              <a:t>Move files into folder</a:t>
            </a:r>
          </a:p>
          <a:p>
            <a:pPr lvl="1"/>
            <a:r>
              <a:rPr lang="da-DK" dirty="0" smtClean="0"/>
              <a:t>Useful for cross-project moves</a:t>
            </a:r>
            <a:endParaRPr lang="da-DK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Exercise:  </a:t>
            </a:r>
            <a:br>
              <a:rPr lang="da-DK" dirty="0" smtClean="0">
                <a:solidFill>
                  <a:schemeClr val="bg1"/>
                </a:solidFill>
              </a:rPr>
            </a:br>
            <a:r>
              <a:rPr lang="da-DK" dirty="0" smtClean="0">
                <a:solidFill>
                  <a:schemeClr val="bg1"/>
                </a:solidFill>
              </a:rPr>
              <a:t>Solution Explorer Refactorings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Refactor this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Ctrl + Shift + R</a:t>
            </a:r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Focus Solution Explorer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Ctrl + 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Move Code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Caret based code moving</a:t>
            </a:r>
            <a:endParaRPr lang="da-DK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4267200"/>
            <a:ext cx="3579395" cy="207604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286250"/>
            <a:ext cx="3567463" cy="22669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286000"/>
            <a:ext cx="5129964" cy="7715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95600" y="3228975"/>
            <a:ext cx="6078824" cy="8096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Move Code</a:t>
            </a:r>
            <a:endParaRPr lang="da-DK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71600"/>
            <a:ext cx="5115732" cy="1295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971800"/>
            <a:ext cx="6861243" cy="1219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7578" y="4486275"/>
            <a:ext cx="4217822" cy="22193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Exercise:  Move Code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Quick fix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Enter</a:t>
            </a:r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Move code up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Ctrl + Shift + Up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Move code down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Ctrl + Shift + Down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Move code in / right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Ctrl + Shift + Right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Move code out / left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Ctrl + Shift + Left</a:t>
            </a:r>
          </a:p>
          <a:p>
            <a:pPr lvl="1"/>
            <a:endParaRPr lang="da-DK" b="1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dirty="0" smtClean="0"/>
              <a:t>  Navigating Hierarchies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Go to</a:t>
            </a:r>
          </a:p>
          <a:p>
            <a:pPr lvl="1"/>
            <a:r>
              <a:rPr lang="da-DK" dirty="0" smtClean="0"/>
              <a:t>Declaration</a:t>
            </a:r>
          </a:p>
          <a:p>
            <a:pPr lvl="1"/>
            <a:r>
              <a:rPr lang="da-DK" dirty="0" smtClean="0"/>
              <a:t>Implementation</a:t>
            </a:r>
          </a:p>
          <a:p>
            <a:pPr lvl="1"/>
            <a:r>
              <a:rPr lang="da-DK" dirty="0" smtClean="0"/>
              <a:t>Base</a:t>
            </a:r>
          </a:p>
          <a:p>
            <a:pPr lvl="1"/>
            <a:r>
              <a:rPr lang="da-DK" dirty="0" smtClean="0"/>
              <a:t>Derived</a:t>
            </a:r>
          </a:p>
          <a:p>
            <a:pPr lvl="1"/>
            <a:endParaRPr lang="da-DK" dirty="0" smtClean="0"/>
          </a:p>
          <a:p>
            <a:r>
              <a:rPr lang="da-DK" dirty="0" smtClean="0"/>
              <a:t>Type Hierarchy</a:t>
            </a:r>
          </a:p>
          <a:p>
            <a:pPr lvl="1"/>
            <a:endParaRPr lang="da-DK" dirty="0" smtClean="0"/>
          </a:p>
        </p:txBody>
      </p:sp>
      <p:pic>
        <p:nvPicPr>
          <p:cNvPr id="5124" name="Picture 4" descr="http://yuml.me/diagram/plain;dir:TB;/class/%5BIEntity%7CId%5D%5E-.-%5BIPet%7CName;Speak()%5D,%20%5BIPet%5D%5E-.-%5BAbstractAnimal%7CId;Name;Speak()%5D,%20%5BAbstractAnimal%5D%5E-%5BDog%7CBark();Fetch()%5D,%20%5BAbstractAnimal%5D%5E-%5BCat%7CPurr()%5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52400"/>
            <a:ext cx="4141987" cy="662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Type Hierarchy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Shows inheritance hierarchies</a:t>
            </a:r>
            <a:endParaRPr lang="da-DK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590800"/>
            <a:ext cx="7217789" cy="37195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Exercise:  Navigate hierarchies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Type hierarchy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Ctrl + E, Ctrl + H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Go to declaration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F12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Go to </a:t>
            </a:r>
            <a:r>
              <a:rPr lang="da-DK" dirty="0" err="1" smtClean="0">
                <a:solidFill>
                  <a:schemeClr val="bg1"/>
                </a:solidFill>
              </a:rPr>
              <a:t>implementation</a:t>
            </a:r>
            <a:endParaRPr lang="da-DK" dirty="0" smtClean="0">
              <a:solidFill>
                <a:schemeClr val="bg1"/>
              </a:solidFill>
            </a:endParaRP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</a:t>
            </a:r>
            <a:r>
              <a:rPr lang="da-DK" b="1" dirty="0" err="1" smtClean="0">
                <a:solidFill>
                  <a:schemeClr val="accent6"/>
                </a:solidFill>
              </a:rPr>
              <a:t>Ctrl</a:t>
            </a:r>
            <a:r>
              <a:rPr lang="da-DK" b="1" dirty="0" smtClean="0">
                <a:solidFill>
                  <a:schemeClr val="accent6"/>
                </a:solidFill>
              </a:rPr>
              <a:t> + </a:t>
            </a:r>
            <a:r>
              <a:rPr lang="da-DK" b="1" dirty="0" err="1" smtClean="0">
                <a:solidFill>
                  <a:schemeClr val="accent6"/>
                </a:solidFill>
              </a:rPr>
              <a:t>Shift</a:t>
            </a:r>
            <a:r>
              <a:rPr lang="da-DK" b="1" dirty="0" smtClean="0">
                <a:solidFill>
                  <a:schemeClr val="accent6"/>
                </a:solidFill>
              </a:rPr>
              <a:t> + B</a:t>
            </a:r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Go to base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Home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Go to derived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End</a:t>
            </a:r>
          </a:p>
          <a:p>
            <a:pPr lvl="1"/>
            <a:endParaRPr lang="da-DK" b="1" dirty="0" smtClean="0">
              <a:solidFill>
                <a:schemeClr val="accent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57800" y="1524000"/>
            <a:ext cx="236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IActivateHandlers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7600" y="4267200"/>
            <a:ext cx="2819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AbstractContainerAdapter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715000" y="5943600"/>
            <a:ext cx="3200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StructureMapContainerAdapter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743200" y="5943600"/>
            <a:ext cx="2819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WindsorContainerAdapter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886200" y="2819400"/>
            <a:ext cx="236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IContainerAdapter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6324600" y="2819400"/>
            <a:ext cx="2667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SimpleHandlerActivator</a:t>
            </a:r>
          </a:p>
        </p:txBody>
      </p:sp>
      <p:cxnSp>
        <p:nvCxnSpPr>
          <p:cNvPr id="13" name="Elbow Connector 12"/>
          <p:cNvCxnSpPr>
            <a:stCxn id="8" idx="0"/>
            <a:endCxn id="4" idx="2"/>
          </p:cNvCxnSpPr>
          <p:nvPr/>
        </p:nvCxnSpPr>
        <p:spPr>
          <a:xfrm rot="5400000" flipH="1" flipV="1">
            <a:off x="5410200" y="1790700"/>
            <a:ext cx="685800" cy="1371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0"/>
            <a:endCxn id="4" idx="2"/>
          </p:cNvCxnSpPr>
          <p:nvPr/>
        </p:nvCxnSpPr>
        <p:spPr>
          <a:xfrm rot="16200000" flipV="1">
            <a:off x="6705600" y="1866900"/>
            <a:ext cx="685800" cy="1219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0"/>
            <a:endCxn id="8" idx="2"/>
          </p:cNvCxnSpPr>
          <p:nvPr/>
        </p:nvCxnSpPr>
        <p:spPr>
          <a:xfrm flipV="1">
            <a:off x="5067300" y="34290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0"/>
            <a:endCxn id="5" idx="2"/>
          </p:cNvCxnSpPr>
          <p:nvPr/>
        </p:nvCxnSpPr>
        <p:spPr>
          <a:xfrm rot="5400000" flipH="1" flipV="1">
            <a:off x="4076700" y="4953000"/>
            <a:ext cx="1066800" cy="914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" idx="0"/>
            <a:endCxn id="5" idx="2"/>
          </p:cNvCxnSpPr>
          <p:nvPr/>
        </p:nvCxnSpPr>
        <p:spPr>
          <a:xfrm rot="16200000" flipV="1">
            <a:off x="5657850" y="4286250"/>
            <a:ext cx="1066800" cy="2247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CamelHumps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Powerful search filters</a:t>
            </a:r>
          </a:p>
          <a:p>
            <a:r>
              <a:rPr lang="da-DK" dirty="0" smtClean="0"/>
              <a:t>Ubiquitous in ReSharper</a:t>
            </a:r>
          </a:p>
          <a:p>
            <a:r>
              <a:rPr lang="da-DK" dirty="0" smtClean="0"/>
              <a:t>Splits names into searchable parts</a:t>
            </a:r>
          </a:p>
          <a:p>
            <a:endParaRPr lang="da-DK" dirty="0" smtClean="0"/>
          </a:p>
          <a:p>
            <a:endParaRPr lang="da-DK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1676400" y="3886200"/>
            <a:ext cx="5867400" cy="2133600"/>
            <a:chOff x="990600" y="3657600"/>
            <a:chExt cx="5867400" cy="2133600"/>
          </a:xfrm>
        </p:grpSpPr>
        <p:sp>
          <p:nvSpPr>
            <p:cNvPr id="4" name="Rectangle 3"/>
            <p:cNvSpPr/>
            <p:nvPr/>
          </p:nvSpPr>
          <p:spPr>
            <a:xfrm>
              <a:off x="1981200" y="3657600"/>
              <a:ext cx="3962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2400" dirty="0" smtClean="0"/>
                <a:t>ReaderWriterLock</a:t>
              </a:r>
              <a:endParaRPr lang="da-DK" sz="2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990600" y="5181600"/>
              <a:ext cx="1676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2400" dirty="0" smtClean="0"/>
                <a:t>Reader</a:t>
              </a:r>
              <a:endParaRPr lang="da-DK" sz="2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124200" y="5181600"/>
              <a:ext cx="1676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2400" dirty="0" smtClean="0"/>
                <a:t>Writer</a:t>
              </a:r>
              <a:endParaRPr lang="da-DK" sz="2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181600" y="5181600"/>
              <a:ext cx="1676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2400" dirty="0" smtClean="0"/>
                <a:t>Lock</a:t>
              </a:r>
              <a:endParaRPr lang="da-DK" sz="2400" dirty="0"/>
            </a:p>
          </p:txBody>
        </p:sp>
        <p:cxnSp>
          <p:nvCxnSpPr>
            <p:cNvPr id="10" name="Elbow Connector 9"/>
            <p:cNvCxnSpPr>
              <a:stCxn id="4" idx="2"/>
              <a:endCxn id="5" idx="0"/>
            </p:cNvCxnSpPr>
            <p:nvPr/>
          </p:nvCxnSpPr>
          <p:spPr>
            <a:xfrm rot="5400000">
              <a:off x="2438400" y="3657600"/>
              <a:ext cx="914400" cy="21336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>
              <a:stCxn id="4" idx="2"/>
              <a:endCxn id="6" idx="0"/>
            </p:cNvCxnSpPr>
            <p:nvPr/>
          </p:nvCxnSpPr>
          <p:spPr>
            <a:xfrm rot="5400000">
              <a:off x="3505200" y="4724400"/>
              <a:ext cx="914400" cy="127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4" idx="2"/>
              <a:endCxn id="7" idx="0"/>
            </p:cNvCxnSpPr>
            <p:nvPr/>
          </p:nvCxnSpPr>
          <p:spPr>
            <a:xfrm rot="16200000" flipH="1">
              <a:off x="4533900" y="3695700"/>
              <a:ext cx="914400" cy="2057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71216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Inspect This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Powerful analysis</a:t>
            </a:r>
          </a:p>
          <a:p>
            <a:pPr lvl="1"/>
            <a:r>
              <a:rPr lang="da-DK" dirty="0" smtClean="0"/>
              <a:t>Values</a:t>
            </a:r>
          </a:p>
          <a:p>
            <a:pPr lvl="1"/>
            <a:r>
              <a:rPr lang="da-DK" dirty="0" smtClean="0"/>
              <a:t>Methods</a:t>
            </a:r>
          </a:p>
          <a:p>
            <a:endParaRPr lang="da-DK" dirty="0" smtClean="0"/>
          </a:p>
          <a:p>
            <a:pPr lvl="1"/>
            <a:endParaRPr lang="da-DK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581400"/>
            <a:ext cx="8458200" cy="297749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Exercise:  Inspect This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Inspect this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Ctrl + Shift + A</a:t>
            </a:r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CamelHumps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da-DK" dirty="0" smtClean="0"/>
              <a:t>rwl 	→ 	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eader</a:t>
            </a:r>
            <a:r>
              <a:rPr lang="da-DK" b="1" dirty="0" smtClean="0">
                <a:solidFill>
                  <a:srgbClr val="00B050"/>
                </a:solidFill>
              </a:rPr>
              <a:t>W</a:t>
            </a:r>
            <a:r>
              <a:rPr lang="da-DK" dirty="0" smtClean="0"/>
              <a:t>riter</a:t>
            </a:r>
            <a:r>
              <a:rPr lang="da-DK" b="1" dirty="0" smtClean="0">
                <a:solidFill>
                  <a:srgbClr val="00B050"/>
                </a:solidFill>
              </a:rPr>
              <a:t>L</a:t>
            </a:r>
            <a:r>
              <a:rPr lang="da-DK" dirty="0" smtClean="0"/>
              <a:t>ock</a:t>
            </a:r>
          </a:p>
          <a:p>
            <a:r>
              <a:rPr lang="da-DK" dirty="0" smtClean="0"/>
              <a:t>readw 	→ 	</a:t>
            </a:r>
            <a:r>
              <a:rPr lang="da-DK" b="1" dirty="0" smtClean="0">
                <a:solidFill>
                  <a:srgbClr val="00B050"/>
                </a:solidFill>
              </a:rPr>
              <a:t>Read</a:t>
            </a:r>
            <a:r>
              <a:rPr lang="da-DK" dirty="0" smtClean="0"/>
              <a:t>er</a:t>
            </a:r>
            <a:r>
              <a:rPr lang="da-DK" b="1" dirty="0" smtClean="0">
                <a:solidFill>
                  <a:srgbClr val="00B050"/>
                </a:solidFill>
              </a:rPr>
              <a:t>W</a:t>
            </a:r>
            <a:r>
              <a:rPr lang="da-DK" dirty="0" smtClean="0"/>
              <a:t>riterLock</a:t>
            </a:r>
          </a:p>
          <a:p>
            <a:r>
              <a:rPr lang="da-DK" dirty="0" smtClean="0"/>
              <a:t>rwrit 	→ 	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eader</a:t>
            </a:r>
            <a:r>
              <a:rPr lang="da-DK" b="1" dirty="0" smtClean="0">
                <a:solidFill>
                  <a:srgbClr val="00B050"/>
                </a:solidFill>
              </a:rPr>
              <a:t>Writ</a:t>
            </a:r>
            <a:r>
              <a:rPr lang="da-DK" dirty="0" smtClean="0"/>
              <a:t>erLock</a:t>
            </a:r>
          </a:p>
          <a:p>
            <a:r>
              <a:rPr lang="da-DK" dirty="0" smtClean="0"/>
              <a:t>writ 	→ 	Reader</a:t>
            </a:r>
            <a:r>
              <a:rPr lang="da-DK" b="1" dirty="0" smtClean="0">
                <a:solidFill>
                  <a:srgbClr val="00B050"/>
                </a:solidFill>
              </a:rPr>
              <a:t>Writ</a:t>
            </a:r>
            <a:r>
              <a:rPr lang="da-DK" dirty="0" smtClean="0"/>
              <a:t>erLock</a:t>
            </a:r>
          </a:p>
          <a:p>
            <a:endParaRPr lang="da-DK" dirty="0" smtClean="0"/>
          </a:p>
          <a:p>
            <a:r>
              <a:rPr lang="da-DK" dirty="0" smtClean="0"/>
              <a:t>r</a:t>
            </a:r>
            <a:r>
              <a:rPr lang="da-DK" b="1" dirty="0" smtClean="0">
                <a:solidFill>
                  <a:srgbClr val="FF0000"/>
                </a:solidFill>
              </a:rPr>
              <a:t>s		</a:t>
            </a:r>
            <a:r>
              <a:rPr lang="da-DK" dirty="0" smtClean="0"/>
              <a:t> →	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b="1" dirty="0" smtClean="0">
                <a:solidFill>
                  <a:srgbClr val="FF0000"/>
                </a:solidFill>
              </a:rPr>
              <a:t>e</a:t>
            </a:r>
            <a:r>
              <a:rPr lang="da-DK" dirty="0" smtClean="0"/>
              <a:t>ader</a:t>
            </a:r>
            <a:r>
              <a:rPr lang="da-DK" b="1" dirty="0" smtClean="0">
                <a:solidFill>
                  <a:srgbClr val="FF0000"/>
                </a:solidFill>
              </a:rPr>
              <a:t>W</a:t>
            </a:r>
            <a:r>
              <a:rPr lang="da-DK" dirty="0" smtClean="0"/>
              <a:t>riterLock</a:t>
            </a:r>
          </a:p>
          <a:p>
            <a:endParaRPr lang="da-DK" b="1" dirty="0" smtClean="0">
              <a:solidFill>
                <a:srgbClr val="FF0000"/>
              </a:solidFill>
            </a:endParaRPr>
          </a:p>
          <a:p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CamelHumps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Extensions treated as seperate part</a:t>
            </a:r>
          </a:p>
          <a:p>
            <a:pPr lvl="1"/>
            <a:r>
              <a:rPr lang="da-DK" dirty="0" smtClean="0"/>
              <a:t>rwlcs 	→ 	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eader</a:t>
            </a:r>
            <a:r>
              <a:rPr lang="da-DK" b="1" dirty="0" smtClean="0">
                <a:solidFill>
                  <a:srgbClr val="00B050"/>
                </a:solidFill>
              </a:rPr>
              <a:t>W</a:t>
            </a:r>
            <a:r>
              <a:rPr lang="da-DK" dirty="0" smtClean="0"/>
              <a:t>riter</a:t>
            </a:r>
            <a:r>
              <a:rPr lang="da-DK" b="1" dirty="0" smtClean="0">
                <a:solidFill>
                  <a:srgbClr val="00B050"/>
                </a:solidFill>
              </a:rPr>
              <a:t>L</a:t>
            </a:r>
            <a:r>
              <a:rPr lang="da-DK" dirty="0" smtClean="0"/>
              <a:t>ock.</a:t>
            </a:r>
            <a:r>
              <a:rPr lang="da-DK" b="1" dirty="0" smtClean="0">
                <a:solidFill>
                  <a:srgbClr val="00B050"/>
                </a:solidFill>
              </a:rPr>
              <a:t>cs</a:t>
            </a:r>
          </a:p>
          <a:p>
            <a:endParaRPr lang="da-DK" dirty="0" smtClean="0"/>
          </a:p>
          <a:p>
            <a:r>
              <a:rPr lang="da-DK" dirty="0" smtClean="0"/>
              <a:t>Space filters containing entities</a:t>
            </a:r>
          </a:p>
          <a:p>
            <a:pPr lvl="1"/>
            <a:r>
              <a:rPr lang="da-DK" dirty="0" smtClean="0"/>
              <a:t>t r 	→ 	System.</a:t>
            </a:r>
            <a:r>
              <a:rPr lang="da-DK" b="1" dirty="0" smtClean="0">
                <a:solidFill>
                  <a:srgbClr val="00B050"/>
                </a:solidFill>
              </a:rPr>
              <a:t>T</a:t>
            </a:r>
            <a:r>
              <a:rPr lang="da-DK" dirty="0" smtClean="0"/>
              <a:t>hreading.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eaderWriterLock</a:t>
            </a:r>
            <a:endParaRPr lang="da-DK" b="1" dirty="0" smtClean="0">
              <a:solidFill>
                <a:srgbClr val="00B050"/>
              </a:solidFill>
            </a:endParaRPr>
          </a:p>
          <a:p>
            <a:pPr lvl="1"/>
            <a:r>
              <a:rPr lang="da-DK" dirty="0" smtClean="0"/>
              <a:t>t r 	→	\</a:t>
            </a:r>
            <a:r>
              <a:rPr lang="da-DK" b="1" dirty="0" smtClean="0">
                <a:solidFill>
                  <a:srgbClr val="00B050"/>
                </a:solidFill>
              </a:rPr>
              <a:t>T</a:t>
            </a:r>
            <a:r>
              <a:rPr lang="da-DK" dirty="0" smtClean="0"/>
              <a:t>hreading\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eaderWriterLock.cs</a:t>
            </a:r>
          </a:p>
          <a:p>
            <a:pPr lvl="1"/>
            <a:r>
              <a:rPr lang="da-DK" dirty="0" smtClean="0"/>
              <a:t>r rl	→	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eaderWriterLock.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elease</a:t>
            </a:r>
            <a:r>
              <a:rPr lang="da-DK" b="1" dirty="0" smtClean="0">
                <a:solidFill>
                  <a:srgbClr val="00B050"/>
                </a:solidFill>
              </a:rPr>
              <a:t>L</a:t>
            </a:r>
            <a:r>
              <a:rPr lang="da-DK" dirty="0" smtClean="0"/>
              <a:t>ock()</a:t>
            </a:r>
            <a:endParaRPr lang="da-DK" b="1" dirty="0" smtClean="0">
              <a:solidFill>
                <a:srgbClr val="00B050"/>
              </a:solidFill>
            </a:endParaRPr>
          </a:p>
          <a:p>
            <a:pPr lvl="2">
              <a:buNone/>
            </a:pP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Exercise: Go to...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Find shortest key sequence</a:t>
            </a: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Go to type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Ctrl + T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Go to file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Ctrl + Shift + T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Go to symbol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Shift + T</a:t>
            </a:r>
            <a:endParaRPr lang="da-DK" dirty="0" smtClean="0">
              <a:solidFill>
                <a:schemeClr val="accent6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Go to member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</a:t>
            </a:r>
            <a:r>
              <a:rPr lang="da-DK" b="1" smtClean="0">
                <a:solidFill>
                  <a:schemeClr val="accent6"/>
                </a:solidFill>
              </a:rPr>
              <a:t>+ &lt;</a:t>
            </a:r>
            <a:endParaRPr lang="da-DK" b="1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Code Interaction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da-DK" dirty="0" smtClean="0"/>
          </a:p>
          <a:p>
            <a:r>
              <a:rPr lang="da-DK" dirty="0" smtClean="0"/>
              <a:t>Based on</a:t>
            </a:r>
          </a:p>
          <a:p>
            <a:pPr lvl="1"/>
            <a:r>
              <a:rPr lang="da-DK" dirty="0" smtClean="0"/>
              <a:t>Selection</a:t>
            </a:r>
          </a:p>
          <a:p>
            <a:pPr lvl="1"/>
            <a:r>
              <a:rPr lang="da-DK" dirty="0" smtClean="0"/>
              <a:t>Caret placement</a:t>
            </a:r>
          </a:p>
          <a:p>
            <a:endParaRPr lang="da-DK" dirty="0" smtClean="0"/>
          </a:p>
          <a:p>
            <a:r>
              <a:rPr lang="da-DK" dirty="0" smtClean="0"/>
              <a:t>Contextual actions</a:t>
            </a:r>
          </a:p>
          <a:p>
            <a:pPr lvl="1"/>
            <a:r>
              <a:rPr lang="da-DK" dirty="0" smtClean="0"/>
              <a:t>Quick fixes</a:t>
            </a:r>
          </a:p>
          <a:p>
            <a:pPr lvl="1"/>
            <a:r>
              <a:rPr lang="da-DK" dirty="0" smtClean="0"/>
              <a:t>Navigation</a:t>
            </a:r>
          </a:p>
          <a:p>
            <a:pPr lvl="1"/>
            <a:r>
              <a:rPr lang="da-DK" dirty="0" smtClean="0"/>
              <a:t>Refactoring</a:t>
            </a:r>
          </a:p>
          <a:p>
            <a:pPr lvl="1"/>
            <a:r>
              <a:rPr lang="da-DK" dirty="0" smtClean="0"/>
              <a:t>Inspection</a:t>
            </a:r>
          </a:p>
          <a:p>
            <a:pPr lvl="1"/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="" xmlns:p14="http://schemas.microsoft.com/office/powerpoint/2010/main" val="164982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Code Analysis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 smtClean="0"/>
              <a:t>Contextual help</a:t>
            </a:r>
          </a:p>
          <a:p>
            <a:endParaRPr lang="da-DK" dirty="0" smtClean="0"/>
          </a:p>
          <a:p>
            <a:r>
              <a:rPr lang="da-DK" dirty="0" smtClean="0"/>
              <a:t>Hints</a:t>
            </a:r>
          </a:p>
          <a:p>
            <a:r>
              <a:rPr lang="da-DK" dirty="0" smtClean="0"/>
              <a:t>Suggestions</a:t>
            </a:r>
          </a:p>
          <a:p>
            <a:r>
              <a:rPr lang="da-DK" dirty="0" smtClean="0"/>
              <a:t>Dead code</a:t>
            </a:r>
          </a:p>
          <a:p>
            <a:r>
              <a:rPr lang="da-DK" dirty="0" smtClean="0"/>
              <a:t>Warnings</a:t>
            </a:r>
          </a:p>
          <a:p>
            <a:r>
              <a:rPr lang="da-DK" dirty="0" smtClean="0"/>
              <a:t>Errors</a:t>
            </a:r>
          </a:p>
          <a:p>
            <a:endParaRPr lang="da-DK" dirty="0" smtClean="0"/>
          </a:p>
          <a:p>
            <a:r>
              <a:rPr lang="da-DK" dirty="0" smtClean="0"/>
              <a:t>Side bar</a:t>
            </a:r>
            <a:endParaRPr lang="da-DK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5486400"/>
            <a:ext cx="1427922" cy="9039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80521" y="5475028"/>
            <a:ext cx="1722965" cy="9257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1" y="4419601"/>
            <a:ext cx="3886200" cy="840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57600" y="3352800"/>
            <a:ext cx="2286000" cy="85298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3110" y="2343464"/>
            <a:ext cx="2133600" cy="85693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38600" y="1371600"/>
            <a:ext cx="1594888" cy="76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20000" y="990600"/>
            <a:ext cx="1255066" cy="535054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685</Words>
  <Application>Microsoft Office PowerPoint</Application>
  <PresentationFormat>On-screen Show (4:3)</PresentationFormat>
  <Paragraphs>277</Paragraphs>
  <Slides>41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ReSharper Course</vt:lpstr>
      <vt:lpstr>Navigation</vt:lpstr>
      <vt:lpstr>Go to ...</vt:lpstr>
      <vt:lpstr>CamelHumps</vt:lpstr>
      <vt:lpstr>CamelHumps</vt:lpstr>
      <vt:lpstr>CamelHumps</vt:lpstr>
      <vt:lpstr>Exercise: Go to...</vt:lpstr>
      <vt:lpstr>Code Interaction</vt:lpstr>
      <vt:lpstr>Code Analysis</vt:lpstr>
      <vt:lpstr>Exercise:  Code Analysis</vt:lpstr>
      <vt:lpstr>Reduce Mechanical Steps</vt:lpstr>
      <vt:lpstr>Generate Code</vt:lpstr>
      <vt:lpstr>Generate Code</vt:lpstr>
      <vt:lpstr>Exercise:  Generate Code</vt:lpstr>
      <vt:lpstr>Code Refactoring</vt:lpstr>
      <vt:lpstr>Refactor: Rename</vt:lpstr>
      <vt:lpstr>Exercise:  Refactor - Rename</vt:lpstr>
      <vt:lpstr>Refactor: Introduce variable</vt:lpstr>
      <vt:lpstr>Refactor: Inline variable</vt:lpstr>
      <vt:lpstr>Exercise:  Introduce and Inline variable</vt:lpstr>
      <vt:lpstr>Completion Modes</vt:lpstr>
      <vt:lpstr>Import Completion</vt:lpstr>
      <vt:lpstr>Import Completion</vt:lpstr>
      <vt:lpstr>Completion + Introduce Variable</vt:lpstr>
      <vt:lpstr>Exercise:  Import Completion</vt:lpstr>
      <vt:lpstr>Usage Inspection</vt:lpstr>
      <vt:lpstr>Highlight Symbol</vt:lpstr>
      <vt:lpstr>Find Usages</vt:lpstr>
      <vt:lpstr>Find Usages</vt:lpstr>
      <vt:lpstr>Exercise:  Find Usages and Highlight</vt:lpstr>
      <vt:lpstr>Solution Explorer Refactorings</vt:lpstr>
      <vt:lpstr>Moving Files</vt:lpstr>
      <vt:lpstr>Exercise:   Solution Explorer Refactorings</vt:lpstr>
      <vt:lpstr>Move Code</vt:lpstr>
      <vt:lpstr>Move Code</vt:lpstr>
      <vt:lpstr>Exercise:  Move Code</vt:lpstr>
      <vt:lpstr>  Navigating Hierarchies</vt:lpstr>
      <vt:lpstr>Type Hierarchy</vt:lpstr>
      <vt:lpstr>Exercise:  Navigate hierarchies</vt:lpstr>
      <vt:lpstr>Inspect This</vt:lpstr>
      <vt:lpstr>Exercise:  Inspect This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ReSharper Course</dc:title>
  <dc:creator>RasmusKL</dc:creator>
  <cp:lastModifiedBy>RasmusKL</cp:lastModifiedBy>
  <cp:revision>440</cp:revision>
  <dcterms:created xsi:type="dcterms:W3CDTF">2006-08-16T00:00:00Z</dcterms:created>
  <dcterms:modified xsi:type="dcterms:W3CDTF">2012-05-24T18:19:18Z</dcterms:modified>
</cp:coreProperties>
</file>