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72" r:id="rId2"/>
    <p:sldId id="292" r:id="rId3"/>
    <p:sldId id="280" r:id="rId4"/>
    <p:sldId id="290" r:id="rId5"/>
    <p:sldId id="291" r:id="rId6"/>
    <p:sldId id="293" r:id="rId7"/>
    <p:sldId id="281" r:id="rId8"/>
    <p:sldId id="276" r:id="rId9"/>
    <p:sldId id="295" r:id="rId10"/>
    <p:sldId id="284" r:id="rId11"/>
    <p:sldId id="297" r:id="rId12"/>
    <p:sldId id="285" r:id="rId13"/>
    <p:sldId id="298" r:id="rId14"/>
    <p:sldId id="288" r:id="rId15"/>
    <p:sldId id="306" r:id="rId16"/>
    <p:sldId id="299" r:id="rId17"/>
    <p:sldId id="308" r:id="rId18"/>
    <p:sldId id="309" r:id="rId19"/>
    <p:sldId id="307" r:id="rId20"/>
    <p:sldId id="286" r:id="rId21"/>
    <p:sldId id="310" r:id="rId22"/>
    <p:sldId id="311" r:id="rId23"/>
    <p:sldId id="300" r:id="rId24"/>
    <p:sldId id="275" r:id="rId25"/>
    <p:sldId id="312" r:id="rId26"/>
    <p:sldId id="313" r:id="rId27"/>
    <p:sldId id="314" r:id="rId28"/>
    <p:sldId id="301" r:id="rId29"/>
    <p:sldId id="294" r:id="rId30"/>
    <p:sldId id="287" r:id="rId31"/>
    <p:sldId id="303" r:id="rId32"/>
    <p:sldId id="289" r:id="rId33"/>
    <p:sldId id="304" r:id="rId34"/>
    <p:sldId id="315" r:id="rId35"/>
    <p:sldId id="316" r:id="rId36"/>
    <p:sldId id="279" r:id="rId37"/>
    <p:sldId id="30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1F56-D80D-4507-AC0F-AB5E545C4181}" type="datetimeFigureOut">
              <a:rPr lang="da-DK" smtClean="0"/>
              <a:pPr/>
              <a:t>22-05-2012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3D8CB-A428-4652-9379-FEB5A48D221E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xmlns="" val="174640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43D8CB-A428-4652-9379-FEB5A48D221E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r>
              <a:rPr lang="da-DK" dirty="0" smtClean="0"/>
              <a:t>Navigational axis</a:t>
            </a:r>
          </a:p>
          <a:p>
            <a:pPr lvl="1"/>
            <a:r>
              <a:rPr lang="da-DK" dirty="0" smtClean="0"/>
              <a:t>Type name</a:t>
            </a:r>
          </a:p>
          <a:p>
            <a:pPr lvl="1"/>
            <a:r>
              <a:rPr lang="da-DK" dirty="0" smtClean="0"/>
              <a:t>Method</a:t>
            </a:r>
          </a:p>
          <a:p>
            <a:pPr lvl="1"/>
            <a:r>
              <a:rPr lang="da-DK" dirty="0" smtClean="0"/>
              <a:t>Proximity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We remember strange things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91766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Reduce Mechanical Steps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a-DK" dirty="0" smtClean="0"/>
              <a:t>Raise abstraction for actions</a:t>
            </a:r>
          </a:p>
          <a:p>
            <a:pPr lvl="1"/>
            <a:r>
              <a:rPr lang="da-DK" dirty="0" smtClean="0"/>
              <a:t>Working with code instead of text</a:t>
            </a:r>
          </a:p>
          <a:p>
            <a:pPr>
              <a:buNone/>
            </a:pPr>
            <a:endParaRPr lang="da-DK" dirty="0" smtClean="0"/>
          </a:p>
          <a:p>
            <a:r>
              <a:rPr lang="da-DK" dirty="0" smtClean="0"/>
              <a:t>Type: </a:t>
            </a:r>
            <a:r>
              <a:rPr lang="da-DK" b="1" dirty="0" smtClean="0"/>
              <a:t>public SomeClass(string text) { }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private string text;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this.text = text;</a:t>
            </a:r>
          </a:p>
          <a:p>
            <a:endParaRPr lang="da-DK" b="1" dirty="0" smtClean="0"/>
          </a:p>
          <a:p>
            <a:pPr>
              <a:buNone/>
            </a:pPr>
            <a:r>
              <a:rPr lang="da-DK" b="1" dirty="0" smtClean="0"/>
              <a:t>VS</a:t>
            </a:r>
          </a:p>
          <a:p>
            <a:pPr>
              <a:buNone/>
            </a:pPr>
            <a:endParaRPr lang="da-DK" b="1" dirty="0" smtClean="0"/>
          </a:p>
          <a:p>
            <a:r>
              <a:rPr lang="da-DK" dirty="0" smtClean="0"/>
              <a:t>Action: </a:t>
            </a:r>
            <a:r>
              <a:rPr lang="da-DK" b="1" dirty="0" smtClean="0"/>
              <a:t>Generate constructor</a:t>
            </a:r>
          </a:p>
          <a:p>
            <a:r>
              <a:rPr lang="da-DK" dirty="0" smtClean="0"/>
              <a:t>Type: </a:t>
            </a:r>
            <a:r>
              <a:rPr lang="da-DK" b="1" dirty="0" smtClean="0"/>
              <a:t>string text</a:t>
            </a:r>
          </a:p>
          <a:p>
            <a:r>
              <a:rPr lang="da-DK" dirty="0" smtClean="0"/>
              <a:t>Action: </a:t>
            </a:r>
            <a:r>
              <a:rPr lang="da-DK" b="1" dirty="0" smtClean="0"/>
              <a:t>Assign constructor parameter to field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Quick Fix</a:t>
            </a:r>
          </a:p>
          <a:p>
            <a:endParaRPr lang="da-DK" dirty="0" smtClean="0"/>
          </a:p>
          <a:p>
            <a:r>
              <a:rPr lang="da-DK" dirty="0" smtClean="0"/>
              <a:t>Scaffolding new code</a:t>
            </a:r>
          </a:p>
          <a:p>
            <a:pPr lvl="1"/>
            <a:r>
              <a:rPr lang="da-DK" dirty="0" smtClean="0"/>
              <a:t>Methods</a:t>
            </a:r>
          </a:p>
          <a:p>
            <a:pPr lvl="1"/>
            <a:r>
              <a:rPr lang="da-DK" dirty="0" smtClean="0"/>
              <a:t>Variables</a:t>
            </a:r>
          </a:p>
          <a:p>
            <a:pPr lvl="1"/>
            <a:r>
              <a:rPr lang="da-DK" dirty="0" smtClean="0"/>
              <a:t>Classes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4191000"/>
            <a:ext cx="5428402" cy="21595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Generate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Interacts with fields</a:t>
            </a:r>
          </a:p>
          <a:p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Generate code</a:t>
            </a:r>
          </a:p>
          <a:p>
            <a:pPr lvl="1"/>
            <a:r>
              <a:rPr lang="da-DK" dirty="0" smtClean="0"/>
              <a:t>Solution Explorer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4267200"/>
            <a:ext cx="2164251" cy="22659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1371600"/>
            <a:ext cx="2505075" cy="31511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Generate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Refactoring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Contextual refactoring</a:t>
            </a:r>
          </a:p>
          <a:p>
            <a:pPr lvl="1"/>
            <a:r>
              <a:rPr lang="da-DK" dirty="0" smtClean="0"/>
              <a:t>Refactor this</a:t>
            </a:r>
          </a:p>
          <a:p>
            <a:r>
              <a:rPr lang="da-DK" dirty="0" smtClean="0"/>
              <a:t>Based on selection or caret</a:t>
            </a:r>
            <a:endParaRPr lang="da-DK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74518" y="2523743"/>
            <a:ext cx="3088482" cy="395325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657600"/>
            <a:ext cx="2933272" cy="28786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Rename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Most basic refactoring</a:t>
            </a:r>
          </a:p>
          <a:p>
            <a:endParaRPr lang="da-DK" dirty="0" smtClean="0"/>
          </a:p>
          <a:p>
            <a:r>
              <a:rPr lang="da-DK" dirty="0" smtClean="0"/>
              <a:t>Renames almost anything</a:t>
            </a:r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  <a:p>
            <a:endParaRPr lang="da-DK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5692" y="4572000"/>
            <a:ext cx="4485120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572000"/>
            <a:ext cx="3562061" cy="1171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Refactor - Rename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Cleaning up bad variable names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Rename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Extract an expression into a variable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0"/>
            <a:ext cx="2916485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724400"/>
            <a:ext cx="3922806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00800" y="41910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43400" y="33528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Refactor: Inline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Opposite of Introduce variable</a:t>
            </a:r>
          </a:p>
          <a:p>
            <a:r>
              <a:rPr lang="da-DK" dirty="0" smtClean="0"/>
              <a:t>Replaces variable with expression</a:t>
            </a:r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81600"/>
            <a:ext cx="4059939" cy="10620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648200"/>
            <a:ext cx="2257425" cy="85892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657600"/>
            <a:ext cx="4450842" cy="628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Introduce and Inline variable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 this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Inline variable (or method)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I</a:t>
            </a: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Go to ...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to</a:t>
            </a:r>
          </a:p>
          <a:p>
            <a:pPr lvl="1"/>
            <a:r>
              <a:rPr lang="da-DK" dirty="0" smtClean="0"/>
              <a:t>Type</a:t>
            </a:r>
          </a:p>
          <a:p>
            <a:pPr lvl="1"/>
            <a:r>
              <a:rPr lang="da-DK" dirty="0" smtClean="0"/>
              <a:t>File</a:t>
            </a:r>
          </a:p>
          <a:p>
            <a:pPr lvl="1"/>
            <a:r>
              <a:rPr lang="da-DK" dirty="0" smtClean="0"/>
              <a:t>Symbol</a:t>
            </a:r>
          </a:p>
          <a:p>
            <a:pPr lvl="1"/>
            <a:r>
              <a:rPr lang="da-DK" dirty="0" smtClean="0"/>
              <a:t>Member</a:t>
            </a:r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2209800"/>
            <a:ext cx="5454794" cy="277469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Modes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/>
          </a:p>
          <a:p>
            <a:r>
              <a:rPr lang="da-DK" dirty="0" smtClean="0"/>
              <a:t>Intellisense</a:t>
            </a:r>
            <a:endParaRPr lang="da-DK" dirty="0" smtClean="0"/>
          </a:p>
          <a:p>
            <a:endParaRPr lang="da-DK" dirty="0" smtClean="0"/>
          </a:p>
          <a:p>
            <a:r>
              <a:rPr lang="da-DK" dirty="0" smtClean="0"/>
              <a:t>Import Completion</a:t>
            </a:r>
          </a:p>
          <a:p>
            <a:endParaRPr lang="da-DK" dirty="0" smtClean="0"/>
          </a:p>
          <a:p>
            <a:r>
              <a:rPr lang="da-DK" dirty="0" smtClean="0"/>
              <a:t>Smart Completion</a:t>
            </a:r>
          </a:p>
          <a:p>
            <a:pPr>
              <a:buNone/>
            </a:pPr>
            <a:r>
              <a:rPr lang="da-DK" dirty="0" smtClean="0"/>
              <a:t>	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2438400"/>
            <a:ext cx="3005138" cy="241619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Import Completion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Completes types from available assemblies</a:t>
            </a:r>
          </a:p>
          <a:p>
            <a:pPr lvl="1"/>
            <a:r>
              <a:rPr lang="da-DK" dirty="0" smtClean="0"/>
              <a:t>Inserts relevant imports on completion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76600"/>
            <a:ext cx="6445250" cy="1104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4724400"/>
            <a:ext cx="6653215" cy="11740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Completion + Introduce Variable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Saving keystrokes with name suggestions</a:t>
            </a:r>
          </a:p>
          <a:p>
            <a:endParaRPr lang="da-DK" dirty="0" smtClean="0"/>
          </a:p>
          <a:p>
            <a:endParaRPr lang="da-DK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4111" cy="11239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3919035" cy="78380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4876800"/>
            <a:ext cx="7320463" cy="15084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Import Completion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Import Completion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Refactor: Introduce variable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R, Ctrl + V</a:t>
            </a:r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Usage Inspection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 </a:t>
            </a:r>
            <a:r>
              <a:rPr lang="da-DK" dirty="0" smtClean="0"/>
              <a:t>symbol</a:t>
            </a:r>
            <a:endParaRPr lang="da-DK" dirty="0" smtClean="0"/>
          </a:p>
          <a:p>
            <a:pPr lvl="1"/>
            <a:r>
              <a:rPr lang="da-DK" dirty="0" smtClean="0"/>
              <a:t>Single method or small class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Find usages</a:t>
            </a:r>
          </a:p>
          <a:p>
            <a:pPr lvl="1"/>
            <a:r>
              <a:rPr lang="da-DK" dirty="0" smtClean="0"/>
              <a:t>Single public method or property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Method tracking</a:t>
            </a:r>
          </a:p>
          <a:p>
            <a:pPr lvl="1"/>
            <a:r>
              <a:rPr lang="da-DK" dirty="0" smtClean="0"/>
              <a:t>Entire flows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Highlight Symbol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Highlights reads and writes of a symbol</a:t>
            </a:r>
            <a:endParaRPr lang="da-DK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124200"/>
            <a:ext cx="299085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743200"/>
            <a:ext cx="3511844" cy="3857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53" y="2748316"/>
            <a:ext cx="3365447" cy="38048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0" y="2819400"/>
            <a:ext cx="1143000" cy="359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Lists usages of the given symbol</a:t>
            </a:r>
          </a:p>
          <a:p>
            <a:r>
              <a:rPr lang="da-DK" dirty="0" smtClean="0"/>
              <a:t>Allows for easy navigation</a:t>
            </a:r>
            <a:endParaRPr lang="da-DK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048000"/>
            <a:ext cx="7654200" cy="31976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Find Usages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Useful to set up previews</a:t>
            </a:r>
          </a:p>
          <a:p>
            <a:endParaRPr lang="da-DK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447800"/>
            <a:ext cx="2576513" cy="17722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429000"/>
            <a:ext cx="6619875" cy="32115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Find </a:t>
            </a:r>
            <a:r>
              <a:rPr lang="da-DK" dirty="0" smtClean="0">
                <a:solidFill>
                  <a:schemeClr val="bg1"/>
                </a:solidFill>
              </a:rPr>
              <a:t>Usages and Highlight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usages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Shift + F12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Highlight symbol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F11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Remove highlight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Esc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usage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PageDown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previous usage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Ctrl + PageUp</a:t>
            </a:r>
            <a:endParaRPr lang="da-DK" b="1" dirty="0" smtClean="0">
              <a:solidFill>
                <a:schemeClr val="accent6"/>
              </a:solidFill>
            </a:endParaRPr>
          </a:p>
          <a:p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search </a:t>
            </a:r>
            <a:r>
              <a:rPr lang="da-DK" dirty="0" smtClean="0"/>
              <a:t>filters</a:t>
            </a:r>
          </a:p>
          <a:p>
            <a:r>
              <a:rPr lang="da-DK" dirty="0" smtClean="0"/>
              <a:t>Ubiquitous in ReSharper</a:t>
            </a:r>
            <a:endParaRPr lang="da-DK" dirty="0" smtClean="0"/>
          </a:p>
          <a:p>
            <a:r>
              <a:rPr lang="da-DK" dirty="0" smtClean="0"/>
              <a:t>Splits </a:t>
            </a:r>
            <a:r>
              <a:rPr lang="da-DK" dirty="0" smtClean="0"/>
              <a:t>names into searchable parts</a:t>
            </a:r>
          </a:p>
          <a:p>
            <a:endParaRPr lang="da-DK" dirty="0" smtClean="0"/>
          </a:p>
          <a:p>
            <a:endParaRPr lang="da-DK" dirty="0" smtClean="0"/>
          </a:p>
        </p:txBody>
      </p:sp>
      <p:grpSp>
        <p:nvGrpSpPr>
          <p:cNvPr id="21" name="Group 20"/>
          <p:cNvGrpSpPr/>
          <p:nvPr/>
        </p:nvGrpSpPr>
        <p:grpSpPr>
          <a:xfrm>
            <a:off x="1676400" y="3886200"/>
            <a:ext cx="5867400" cy="2133600"/>
            <a:chOff x="990600" y="3657600"/>
            <a:chExt cx="5867400" cy="2133600"/>
          </a:xfrm>
        </p:grpSpPr>
        <p:sp>
          <p:nvSpPr>
            <p:cNvPr id="4" name="Rectangle 3"/>
            <p:cNvSpPr/>
            <p:nvPr/>
          </p:nvSpPr>
          <p:spPr>
            <a:xfrm>
              <a:off x="1981200" y="3657600"/>
              <a:ext cx="3962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ReaderWriterLock</a:t>
              </a:r>
              <a:endParaRPr lang="da-DK" sz="24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990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Reader</a:t>
              </a:r>
              <a:endParaRPr lang="da-DK" sz="2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242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Writer</a:t>
              </a:r>
              <a:endParaRPr lang="da-DK" sz="24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5181600"/>
              <a:ext cx="16764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2400" dirty="0" smtClean="0"/>
                <a:t>Lock</a:t>
              </a:r>
              <a:endParaRPr lang="da-DK" sz="2400" dirty="0"/>
            </a:p>
          </p:txBody>
        </p:sp>
        <p:cxnSp>
          <p:nvCxnSpPr>
            <p:cNvPr id="10" name="Elbow Connector 9"/>
            <p:cNvCxnSpPr>
              <a:stCxn id="4" idx="2"/>
              <a:endCxn id="5" idx="0"/>
            </p:cNvCxnSpPr>
            <p:nvPr/>
          </p:nvCxnSpPr>
          <p:spPr>
            <a:xfrm rot="5400000">
              <a:off x="2438400" y="3657600"/>
              <a:ext cx="914400" cy="21336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>
              <a:stCxn id="4" idx="2"/>
              <a:endCxn id="6" idx="0"/>
            </p:cNvCxnSpPr>
            <p:nvPr/>
          </p:nvCxnSpPr>
          <p:spPr>
            <a:xfrm rot="5400000">
              <a:off x="3505200" y="4724400"/>
              <a:ext cx="914400" cy="127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stCxn id="4" idx="2"/>
              <a:endCxn id="7" idx="0"/>
            </p:cNvCxnSpPr>
            <p:nvPr/>
          </p:nvCxnSpPr>
          <p:spPr>
            <a:xfrm rot="16200000" flipH="1">
              <a:off x="4533900" y="3695700"/>
              <a:ext cx="914400" cy="205740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171216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Solution Explorer Refactorings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Move types into matching files</a:t>
            </a:r>
          </a:p>
          <a:p>
            <a:endParaRPr lang="da-DK" dirty="0" smtClean="0"/>
          </a:p>
          <a:p>
            <a:r>
              <a:rPr lang="da-DK" dirty="0" smtClean="0"/>
              <a:t>Adjust namespaces</a:t>
            </a:r>
          </a:p>
          <a:p>
            <a:endParaRPr lang="da-DK" dirty="0" smtClean="0"/>
          </a:p>
          <a:p>
            <a:r>
              <a:rPr lang="da-DK" dirty="0" smtClean="0"/>
              <a:t>Move files into folder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Exercise:  </a:t>
            </a:r>
            <a:br>
              <a:rPr lang="da-DK" dirty="0" smtClean="0">
                <a:solidFill>
                  <a:schemeClr val="bg1"/>
                </a:solidFill>
              </a:rPr>
            </a:br>
            <a:r>
              <a:rPr lang="da-DK" dirty="0" smtClean="0">
                <a:solidFill>
                  <a:schemeClr val="bg1"/>
                </a:solidFill>
              </a:rPr>
              <a:t>Solution Explorer Refactorings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Move Code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Move Code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Navigating Hierarchies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 smtClean="0"/>
          </a:p>
          <a:p>
            <a:r>
              <a:rPr lang="da-DK" dirty="0" smtClean="0"/>
              <a:t>Go </a:t>
            </a:r>
            <a:r>
              <a:rPr lang="da-DK" dirty="0" smtClean="0"/>
              <a:t>to</a:t>
            </a:r>
          </a:p>
          <a:p>
            <a:pPr lvl="1"/>
            <a:r>
              <a:rPr lang="da-DK" dirty="0" smtClean="0"/>
              <a:t>Declaration</a:t>
            </a:r>
          </a:p>
          <a:p>
            <a:pPr lvl="1"/>
            <a:r>
              <a:rPr lang="da-DK" dirty="0" smtClean="0"/>
              <a:t>Base</a:t>
            </a:r>
          </a:p>
          <a:p>
            <a:pPr lvl="1"/>
            <a:r>
              <a:rPr lang="da-DK" dirty="0" smtClean="0"/>
              <a:t>Derived</a:t>
            </a:r>
          </a:p>
          <a:p>
            <a:pPr lvl="1"/>
            <a:endParaRPr lang="da-DK" dirty="0" smtClean="0"/>
          </a:p>
          <a:p>
            <a:r>
              <a:rPr lang="da-DK" dirty="0" smtClean="0"/>
              <a:t>Type Hierarchy</a:t>
            </a:r>
          </a:p>
          <a:p>
            <a:pPr lvl="1"/>
            <a:endParaRPr lang="da-DK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Navigate hierarchies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Type hierarchy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E, Ctrl + H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declaration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F12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base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Home</a:t>
            </a:r>
            <a:endParaRPr lang="da-DK" b="1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derived</a:t>
            </a:r>
            <a:endParaRPr lang="da-DK" dirty="0" smtClean="0">
              <a:solidFill>
                <a:schemeClr val="bg1"/>
              </a:solidFill>
            </a:endParaRP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End</a:t>
            </a:r>
            <a:endParaRPr lang="da-DK" b="1" dirty="0" smtClean="0">
              <a:solidFill>
                <a:schemeClr val="accent6"/>
              </a:solidFill>
            </a:endParaRPr>
          </a:p>
          <a:p>
            <a:pPr lvl="1"/>
            <a:endParaRPr lang="da-DK" b="1" dirty="0" smtClean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57800" y="15240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IActivateHandlers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42672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AbstractContainerAdapter</a:t>
            </a:r>
            <a:endParaRPr lang="da-DK" dirty="0" smtClean="0"/>
          </a:p>
        </p:txBody>
      </p:sp>
      <p:sp>
        <p:nvSpPr>
          <p:cNvPr id="6" name="Rectangle 5"/>
          <p:cNvSpPr/>
          <p:nvPr/>
        </p:nvSpPr>
        <p:spPr>
          <a:xfrm>
            <a:off x="5715000" y="5943600"/>
            <a:ext cx="3200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StructureMapContainerAdapter</a:t>
            </a:r>
            <a:endParaRPr lang="da-DK" dirty="0" smtClean="0"/>
          </a:p>
        </p:txBody>
      </p:sp>
      <p:sp>
        <p:nvSpPr>
          <p:cNvPr id="7" name="Rectangle 6"/>
          <p:cNvSpPr/>
          <p:nvPr/>
        </p:nvSpPr>
        <p:spPr>
          <a:xfrm>
            <a:off x="2743200" y="5943600"/>
            <a:ext cx="2819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WindsorContainerAdapter</a:t>
            </a:r>
            <a:endParaRPr lang="da-DK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86200" y="2819400"/>
            <a:ext cx="2362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IContainerAdapter</a:t>
            </a:r>
            <a:endParaRPr lang="da-DK" dirty="0" smtClean="0"/>
          </a:p>
        </p:txBody>
      </p:sp>
      <p:sp>
        <p:nvSpPr>
          <p:cNvPr id="9" name="Rectangle 8"/>
          <p:cNvSpPr/>
          <p:nvPr/>
        </p:nvSpPr>
        <p:spPr>
          <a:xfrm>
            <a:off x="6324600" y="2819400"/>
            <a:ext cx="2667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SimpleHandlerActivator</a:t>
            </a:r>
            <a:endParaRPr lang="da-DK" dirty="0" smtClean="0"/>
          </a:p>
        </p:txBody>
      </p:sp>
      <p:cxnSp>
        <p:nvCxnSpPr>
          <p:cNvPr id="13" name="Elbow Connector 12"/>
          <p:cNvCxnSpPr>
            <a:stCxn id="8" idx="0"/>
            <a:endCxn id="4" idx="2"/>
          </p:cNvCxnSpPr>
          <p:nvPr/>
        </p:nvCxnSpPr>
        <p:spPr>
          <a:xfrm rot="5400000" flipH="1" flipV="1">
            <a:off x="5410200" y="1790700"/>
            <a:ext cx="685800" cy="13716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9" idx="0"/>
            <a:endCxn id="4" idx="2"/>
          </p:cNvCxnSpPr>
          <p:nvPr/>
        </p:nvCxnSpPr>
        <p:spPr>
          <a:xfrm rot="16200000" flipV="1">
            <a:off x="6705600" y="1866900"/>
            <a:ext cx="685800" cy="12192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0"/>
            <a:endCxn id="8" idx="2"/>
          </p:cNvCxnSpPr>
          <p:nvPr/>
        </p:nvCxnSpPr>
        <p:spPr>
          <a:xfrm flipV="1">
            <a:off x="5067300" y="34290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7" idx="0"/>
            <a:endCxn id="5" idx="2"/>
          </p:cNvCxnSpPr>
          <p:nvPr/>
        </p:nvCxnSpPr>
        <p:spPr>
          <a:xfrm rot="5400000" flipH="1" flipV="1">
            <a:off x="4076700" y="4953000"/>
            <a:ext cx="1066800" cy="9144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0"/>
            <a:endCxn id="5" idx="2"/>
          </p:cNvCxnSpPr>
          <p:nvPr/>
        </p:nvCxnSpPr>
        <p:spPr>
          <a:xfrm rot="16200000" flipV="1">
            <a:off x="5657850" y="4286250"/>
            <a:ext cx="1066800" cy="22479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Inspect </a:t>
            </a:r>
            <a:r>
              <a:rPr lang="da-DK" dirty="0" smtClean="0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Powerful analysis</a:t>
            </a:r>
          </a:p>
          <a:p>
            <a:pPr lvl="1"/>
            <a:r>
              <a:rPr lang="da-DK" dirty="0" smtClean="0"/>
              <a:t>Values</a:t>
            </a:r>
          </a:p>
          <a:p>
            <a:pPr lvl="1"/>
            <a:r>
              <a:rPr lang="da-DK" dirty="0" smtClean="0"/>
              <a:t>Methods</a:t>
            </a:r>
          </a:p>
          <a:p>
            <a:endParaRPr lang="da-DK" dirty="0" smtClean="0"/>
          </a:p>
          <a:p>
            <a:pPr lvl="1"/>
            <a:endParaRPr lang="da-DK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Inspect </a:t>
            </a:r>
            <a:r>
              <a:rPr lang="da-DK" dirty="0" smtClean="0">
                <a:solidFill>
                  <a:schemeClr val="bg1"/>
                </a:solidFill>
              </a:rPr>
              <a:t>This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Generate code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Insert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da-DK" dirty="0" smtClean="0"/>
              <a:t>rwl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</a:t>
            </a:r>
          </a:p>
          <a:p>
            <a:r>
              <a:rPr lang="da-DK" dirty="0" smtClean="0"/>
              <a:t>readw 	→ 	</a:t>
            </a:r>
            <a:r>
              <a:rPr lang="da-DK" b="1" dirty="0" smtClean="0">
                <a:solidFill>
                  <a:srgbClr val="00B050"/>
                </a:solidFill>
              </a:rPr>
              <a:t>Read</a:t>
            </a:r>
            <a:r>
              <a:rPr lang="da-DK" dirty="0" smtClean="0"/>
              <a:t>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r>
              <a:rPr lang="da-DK" dirty="0" smtClean="0"/>
              <a:t>rwrit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r>
              <a:rPr lang="da-DK" dirty="0" smtClean="0"/>
              <a:t>writ 	→ 	Reader</a:t>
            </a:r>
            <a:r>
              <a:rPr lang="da-DK" b="1" dirty="0" smtClean="0">
                <a:solidFill>
                  <a:srgbClr val="00B050"/>
                </a:solidFill>
              </a:rPr>
              <a:t>Writ</a:t>
            </a:r>
            <a:r>
              <a:rPr lang="da-DK" dirty="0" smtClean="0"/>
              <a:t>erLock</a:t>
            </a:r>
          </a:p>
          <a:p>
            <a:endParaRPr lang="da-DK" dirty="0" smtClean="0"/>
          </a:p>
          <a:p>
            <a:r>
              <a:rPr lang="da-DK" dirty="0" smtClean="0"/>
              <a:t>r</a:t>
            </a:r>
            <a:r>
              <a:rPr lang="da-DK" b="1" dirty="0" smtClean="0">
                <a:solidFill>
                  <a:srgbClr val="FF0000"/>
                </a:solidFill>
              </a:rPr>
              <a:t>s		</a:t>
            </a:r>
            <a:r>
              <a:rPr lang="da-DK" dirty="0" smtClean="0"/>
              <a:t> 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b="1" dirty="0" smtClean="0">
                <a:solidFill>
                  <a:srgbClr val="FF0000"/>
                </a:solidFill>
              </a:rPr>
              <a:t>e</a:t>
            </a:r>
            <a:r>
              <a:rPr lang="da-DK" dirty="0" smtClean="0"/>
              <a:t>ader</a:t>
            </a:r>
            <a:r>
              <a:rPr lang="da-DK" b="1" dirty="0" smtClean="0">
                <a:solidFill>
                  <a:srgbClr val="FF0000"/>
                </a:solidFill>
              </a:rPr>
              <a:t>W</a:t>
            </a:r>
            <a:r>
              <a:rPr lang="da-DK" dirty="0" smtClean="0"/>
              <a:t>riterLock</a:t>
            </a:r>
          </a:p>
          <a:p>
            <a:endParaRPr lang="da-DK" b="1" dirty="0" smtClean="0">
              <a:solidFill>
                <a:srgbClr val="FF0000"/>
              </a:solidFill>
            </a:endParaRPr>
          </a:p>
          <a:p>
            <a:endParaRPr lang="da-DK" dirty="0" smtClean="0"/>
          </a:p>
          <a:p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Camel Humps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Extensions treated as seperate part</a:t>
            </a:r>
          </a:p>
          <a:p>
            <a:pPr lvl="1"/>
            <a:r>
              <a:rPr lang="da-DK" dirty="0" smtClean="0"/>
              <a:t>rwlcs 	→ 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</a:t>
            </a:r>
            <a:r>
              <a:rPr lang="da-DK" b="1" dirty="0" smtClean="0">
                <a:solidFill>
                  <a:srgbClr val="00B050"/>
                </a:solidFill>
              </a:rPr>
              <a:t>W</a:t>
            </a:r>
            <a:r>
              <a:rPr lang="da-DK" dirty="0" smtClean="0"/>
              <a:t>riter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ock.</a:t>
            </a:r>
            <a:r>
              <a:rPr lang="da-DK" b="1" dirty="0" smtClean="0">
                <a:solidFill>
                  <a:srgbClr val="00B050"/>
                </a:solidFill>
              </a:rPr>
              <a:t>cs</a:t>
            </a:r>
          </a:p>
          <a:p>
            <a:endParaRPr lang="da-DK" dirty="0" smtClean="0"/>
          </a:p>
          <a:p>
            <a:r>
              <a:rPr lang="da-DK" dirty="0" smtClean="0"/>
              <a:t>Space filters containing entities</a:t>
            </a:r>
          </a:p>
          <a:p>
            <a:pPr lvl="1"/>
            <a:r>
              <a:rPr lang="da-DK" dirty="0" smtClean="0"/>
              <a:t>t r 	→ 	System.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</a:t>
            </a:r>
            <a:endParaRPr lang="da-DK" b="1" dirty="0" smtClean="0">
              <a:solidFill>
                <a:srgbClr val="00B050"/>
              </a:solidFill>
            </a:endParaRPr>
          </a:p>
          <a:p>
            <a:pPr lvl="1"/>
            <a:r>
              <a:rPr lang="da-DK" dirty="0" smtClean="0"/>
              <a:t>t r 	→	\</a:t>
            </a:r>
            <a:r>
              <a:rPr lang="da-DK" b="1" dirty="0" smtClean="0">
                <a:solidFill>
                  <a:srgbClr val="00B050"/>
                </a:solidFill>
              </a:rPr>
              <a:t>T</a:t>
            </a:r>
            <a:r>
              <a:rPr lang="da-DK" dirty="0" smtClean="0"/>
              <a:t>hreading\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eaderWriterLock.cs</a:t>
            </a:r>
          </a:p>
          <a:p>
            <a:pPr lvl="1"/>
            <a:r>
              <a:rPr lang="da-DK" dirty="0" smtClean="0"/>
              <a:t>r rl	→	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eaderWriterLock.</a:t>
            </a:r>
            <a:r>
              <a:rPr lang="da-DK" b="1" dirty="0" smtClean="0">
                <a:solidFill>
                  <a:srgbClr val="00B050"/>
                </a:solidFill>
              </a:rPr>
              <a:t>R</a:t>
            </a:r>
            <a:r>
              <a:rPr lang="da-DK" dirty="0" smtClean="0"/>
              <a:t>elease</a:t>
            </a:r>
            <a:r>
              <a:rPr lang="da-DK" b="1" dirty="0" smtClean="0">
                <a:solidFill>
                  <a:srgbClr val="00B050"/>
                </a:solidFill>
              </a:rPr>
              <a:t>L</a:t>
            </a:r>
            <a:r>
              <a:rPr lang="da-DK" dirty="0" smtClean="0"/>
              <a:t>ock()</a:t>
            </a:r>
            <a:endParaRPr lang="da-DK" b="1" dirty="0" smtClean="0">
              <a:solidFill>
                <a:srgbClr val="00B050"/>
              </a:solidFill>
            </a:endParaRPr>
          </a:p>
          <a:p>
            <a:pPr lvl="2"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Go to...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>
                <a:solidFill>
                  <a:schemeClr val="bg1"/>
                </a:solidFill>
              </a:rPr>
              <a:t>Find shortest key sequence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type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file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Ctrl + Shift + T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symbol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T</a:t>
            </a:r>
            <a:endParaRPr lang="da-DK" dirty="0" smtClean="0">
              <a:solidFill>
                <a:schemeClr val="accent6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member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&lt;</a:t>
            </a:r>
            <a:endParaRPr lang="da-DK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Code Interaction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a-DK" dirty="0" smtClean="0"/>
          </a:p>
          <a:p>
            <a:r>
              <a:rPr lang="da-DK" dirty="0" smtClean="0"/>
              <a:t>Based on</a:t>
            </a:r>
          </a:p>
          <a:p>
            <a:pPr lvl="1"/>
            <a:r>
              <a:rPr lang="da-DK" dirty="0" smtClean="0"/>
              <a:t>Selection</a:t>
            </a:r>
          </a:p>
          <a:p>
            <a:pPr lvl="1"/>
            <a:r>
              <a:rPr lang="da-DK" dirty="0" smtClean="0"/>
              <a:t>Caret placement</a:t>
            </a:r>
          </a:p>
          <a:p>
            <a:endParaRPr lang="da-DK" dirty="0" smtClean="0"/>
          </a:p>
          <a:p>
            <a:r>
              <a:rPr lang="da-DK" dirty="0" smtClean="0"/>
              <a:t>Contextual actions</a:t>
            </a:r>
          </a:p>
          <a:p>
            <a:pPr lvl="1"/>
            <a:r>
              <a:rPr lang="da-DK" dirty="0" smtClean="0"/>
              <a:t>Quick fixes</a:t>
            </a:r>
          </a:p>
          <a:p>
            <a:pPr lvl="1"/>
            <a:r>
              <a:rPr lang="da-DK" dirty="0" smtClean="0"/>
              <a:t>Navigation</a:t>
            </a:r>
          </a:p>
          <a:p>
            <a:pPr lvl="1"/>
            <a:r>
              <a:rPr lang="da-DK" dirty="0" smtClean="0"/>
              <a:t>Refactoring</a:t>
            </a:r>
          </a:p>
          <a:p>
            <a:pPr lvl="1"/>
            <a:r>
              <a:rPr lang="da-DK" dirty="0" smtClean="0"/>
              <a:t>Inspection</a:t>
            </a:r>
          </a:p>
          <a:p>
            <a:pPr lvl="1"/>
            <a:endParaRPr lang="da-DK" dirty="0" smtClean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xmlns="" val="164982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Code Analysis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 smtClean="0"/>
              <a:t>Contextual help</a:t>
            </a:r>
          </a:p>
          <a:p>
            <a:endParaRPr lang="da-DK" dirty="0" smtClean="0"/>
          </a:p>
          <a:p>
            <a:r>
              <a:rPr lang="da-DK" dirty="0" smtClean="0"/>
              <a:t>Hints</a:t>
            </a:r>
          </a:p>
          <a:p>
            <a:r>
              <a:rPr lang="da-DK" dirty="0" smtClean="0"/>
              <a:t>Suggestions</a:t>
            </a:r>
          </a:p>
          <a:p>
            <a:r>
              <a:rPr lang="da-DK" dirty="0" smtClean="0"/>
              <a:t>Dead code</a:t>
            </a:r>
          </a:p>
          <a:p>
            <a:r>
              <a:rPr lang="da-DK" dirty="0" smtClean="0"/>
              <a:t>Warnings</a:t>
            </a:r>
          </a:p>
          <a:p>
            <a:r>
              <a:rPr lang="da-DK" dirty="0" smtClean="0"/>
              <a:t>Errors</a:t>
            </a:r>
          </a:p>
          <a:p>
            <a:endParaRPr lang="da-DK" dirty="0" smtClean="0"/>
          </a:p>
          <a:p>
            <a:r>
              <a:rPr lang="da-DK" dirty="0" smtClean="0"/>
              <a:t>Side bar</a:t>
            </a:r>
            <a:endParaRPr lang="da-DK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5486400"/>
            <a:ext cx="1427922" cy="9039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80521" y="5475028"/>
            <a:ext cx="1722965" cy="9257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4419601"/>
            <a:ext cx="3886200" cy="8406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57600" y="3352800"/>
            <a:ext cx="2286000" cy="8529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13110" y="2343464"/>
            <a:ext cx="2133600" cy="85693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038600" y="1371600"/>
            <a:ext cx="1594888" cy="762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0" y="990600"/>
            <a:ext cx="1255066" cy="535054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solidFill>
                  <a:schemeClr val="bg1"/>
                </a:solidFill>
              </a:rPr>
              <a:t>Exercise:  Code Analysis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da-DK" b="1" dirty="0" smtClean="0">
              <a:solidFill>
                <a:schemeClr val="bg1"/>
              </a:solidFill>
            </a:endParaRPr>
          </a:p>
          <a:p>
            <a:r>
              <a:rPr lang="da-DK" b="1" dirty="0" smtClean="0">
                <a:solidFill>
                  <a:schemeClr val="bg1"/>
                </a:solidFill>
              </a:rPr>
              <a:t>CodeAnalysis.sln</a:t>
            </a:r>
          </a:p>
          <a:p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Quick fix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Enter</a:t>
            </a:r>
            <a:endParaRPr lang="da-DK" dirty="0" smtClean="0">
              <a:solidFill>
                <a:schemeClr val="bg1"/>
              </a:solidFill>
            </a:endParaRP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error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Shift + PageDown / PageUp</a:t>
            </a:r>
          </a:p>
          <a:p>
            <a:r>
              <a:rPr lang="da-DK" dirty="0" smtClean="0">
                <a:solidFill>
                  <a:schemeClr val="bg1"/>
                </a:solidFill>
              </a:rPr>
              <a:t>Go to next / previous suggestion</a:t>
            </a:r>
          </a:p>
          <a:p>
            <a:pPr lvl="1"/>
            <a:r>
              <a:rPr lang="da-DK" b="1" dirty="0" smtClean="0">
                <a:solidFill>
                  <a:schemeClr val="accent6"/>
                </a:solidFill>
              </a:rPr>
              <a:t>Alt + PageDown / PageUp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579</Words>
  <Application>Microsoft Office PowerPoint</Application>
  <PresentationFormat>On-screen Show (4:3)</PresentationFormat>
  <Paragraphs>254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Navigation</vt:lpstr>
      <vt:lpstr>Go to ...</vt:lpstr>
      <vt:lpstr>Camel Humps</vt:lpstr>
      <vt:lpstr>Camel Humps</vt:lpstr>
      <vt:lpstr>Camel Humps</vt:lpstr>
      <vt:lpstr>Exercise: Go to...</vt:lpstr>
      <vt:lpstr>Code Interaction</vt:lpstr>
      <vt:lpstr>Code Analysis</vt:lpstr>
      <vt:lpstr>Exercise:  Code Analysis</vt:lpstr>
      <vt:lpstr>Reduce Mechanical Steps</vt:lpstr>
      <vt:lpstr>Generate Code</vt:lpstr>
      <vt:lpstr>Generate Code</vt:lpstr>
      <vt:lpstr>Exercise:  Generate Code</vt:lpstr>
      <vt:lpstr>Code Refactoring</vt:lpstr>
      <vt:lpstr>Refactor: Rename</vt:lpstr>
      <vt:lpstr>Exercise:  Refactor - Rename</vt:lpstr>
      <vt:lpstr>Refactor: Introduce variable</vt:lpstr>
      <vt:lpstr>Refactor: Inline variable</vt:lpstr>
      <vt:lpstr>Exercise:  Introduce and Inline variable</vt:lpstr>
      <vt:lpstr>Completion Modes</vt:lpstr>
      <vt:lpstr>Import Completion</vt:lpstr>
      <vt:lpstr>Completion + Introduce Variable</vt:lpstr>
      <vt:lpstr>Exercise:  Import Completion</vt:lpstr>
      <vt:lpstr>Usage Inspection</vt:lpstr>
      <vt:lpstr>Highlight Symbol</vt:lpstr>
      <vt:lpstr>Find Usages</vt:lpstr>
      <vt:lpstr>Find Usages</vt:lpstr>
      <vt:lpstr>Exercise:  Find Usages and Highlight</vt:lpstr>
      <vt:lpstr>Slide 29</vt:lpstr>
      <vt:lpstr>Solution Explorer Refactorings</vt:lpstr>
      <vt:lpstr>Exercise:   Solution Explorer Refactorings</vt:lpstr>
      <vt:lpstr>Move Code</vt:lpstr>
      <vt:lpstr>Exercise:  Move Code</vt:lpstr>
      <vt:lpstr>Navigating Hierarchies</vt:lpstr>
      <vt:lpstr>Exercise:  Navigate hierarchies</vt:lpstr>
      <vt:lpstr>Inspect This</vt:lpstr>
      <vt:lpstr>Exercise:  Inspect This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ReSharper Course</dc:title>
  <dc:creator>RasmusKL</dc:creator>
  <cp:lastModifiedBy>rasmuskl</cp:lastModifiedBy>
  <cp:revision>398</cp:revision>
  <dcterms:created xsi:type="dcterms:W3CDTF">2006-08-16T00:00:00Z</dcterms:created>
  <dcterms:modified xsi:type="dcterms:W3CDTF">2012-05-22T20:27:06Z</dcterms:modified>
</cp:coreProperties>
</file>