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10.tif"/><Relationship Id="rId8" Type="http://schemas.openxmlformats.org/officeDocument/2006/relationships/image" Target="../media/image1.png"/><Relationship Id="rId9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9.tif"/><Relationship Id="rId8" Type="http://schemas.openxmlformats.org/officeDocument/2006/relationships/image" Target="../media/image10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10.tif"/><Relationship Id="rId9" Type="http://schemas.openxmlformats.org/officeDocument/2006/relationships/image" Target="../media/image1.png"/><Relationship Id="rId10" Type="http://schemas.openxmlformats.org/officeDocument/2006/relationships/image" Target="../media/image9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image" Target="../media/image6.tif"/><Relationship Id="rId6" Type="http://schemas.openxmlformats.org/officeDocument/2006/relationships/image" Target="../media/image7.tif"/><Relationship Id="rId7" Type="http://schemas.openxmlformats.org/officeDocument/2006/relationships/image" Target="../media/image8.tif"/><Relationship Id="rId8" Type="http://schemas.openxmlformats.org/officeDocument/2006/relationships/image" Target="../media/image10.tif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9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10.tif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9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Relationship Id="rId7" Type="http://schemas.openxmlformats.org/officeDocument/2006/relationships/image" Target="../media/image10.ti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9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"/>
          <p:cNvSpPr txBox="1"/>
          <p:nvPr>
            <p:ph type="ctrTitle"/>
          </p:nvPr>
        </p:nvSpPr>
        <p:spPr>
          <a:xfrm>
            <a:off x="5080000" y="6432550"/>
            <a:ext cx="12192000" cy="2705100"/>
          </a:xfrm>
          <a:prstGeom prst="rect">
            <a:avLst/>
          </a:prstGeom>
        </p:spPr>
        <p:txBody>
          <a:bodyPr/>
          <a:lstStyle/>
          <a:p>
            <a:pPr defTabSz="182880">
              <a:lnSpc>
                <a:spcPct val="100000"/>
              </a:lnSpc>
              <a:defRPr cap="none" sz="4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                                                           </a:t>
            </a:r>
            <a:r>
              <a:rPr sz="2480">
                <a:solidFill>
                  <a:srgbClr val="1DB100"/>
                </a:solidFill>
                <a:uFill>
                  <a:solidFill>
                    <a:srgbClr val="1DB100"/>
                  </a:solidFill>
                </a:uFill>
                <a:latin typeface="Chalkduster"/>
                <a:ea typeface="Chalkduster"/>
                <a:cs typeface="Chalkduster"/>
                <a:sym typeface="Chalkduster"/>
              </a:rPr>
              <a:t>  </a:t>
            </a:r>
            <a:endParaRPr sz="2480">
              <a:solidFill>
                <a:srgbClr val="1DB100"/>
              </a:solidFill>
              <a:uFill>
                <a:solidFill>
                  <a:srgbClr val="1DB100"/>
                </a:solidFill>
              </a:uFill>
              <a:latin typeface="Chalkduster"/>
              <a:ea typeface="Chalkduster"/>
              <a:cs typeface="Chalkduster"/>
              <a:sym typeface="Chalkduster"/>
            </a:endParaRPr>
          </a:p>
          <a:p>
            <a:pPr defTabSz="182880">
              <a:lnSpc>
                <a:spcPct val="100000"/>
              </a:lnSpc>
              <a:defRPr cap="none" sz="4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80">
              <a:solidFill>
                <a:srgbClr val="1DB100"/>
              </a:solidFill>
              <a:uFill>
                <a:solidFill>
                  <a:srgbClr val="1DB100"/>
                </a:solidFill>
              </a:uFill>
              <a:latin typeface="Chalkduster"/>
              <a:ea typeface="Chalkduster"/>
              <a:cs typeface="Chalkduster"/>
              <a:sym typeface="Chalkduster"/>
            </a:endParaRP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0" y="6432550"/>
            <a:ext cx="2540000" cy="173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5390.png" descr="g5390.png"/>
          <p:cNvPicPr>
            <a:picLocks noChangeAspect="1"/>
          </p:cNvPicPr>
          <p:nvPr/>
        </p:nvPicPr>
        <p:blipFill>
          <a:blip r:embed="rId3">
            <a:extLst/>
          </a:blip>
          <a:srcRect l="2030" t="0" r="12617" b="7746"/>
          <a:stretch>
            <a:fillRect/>
          </a:stretch>
        </p:blipFill>
        <p:spPr>
          <a:xfrm>
            <a:off x="4419835" y="3699628"/>
            <a:ext cx="4857974" cy="2149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TART BY VERIFYING"/>
          <p:cNvSpPr txBox="1"/>
          <p:nvPr>
            <p:ph type="title"/>
          </p:nvPr>
        </p:nvSpPr>
        <p:spPr>
          <a:xfrm>
            <a:off x="6654800" y="4780585"/>
            <a:ext cx="12192000" cy="723901"/>
          </a:xfrm>
          <a:prstGeom prst="rect">
            <a:avLst/>
          </a:prstGeom>
        </p:spPr>
        <p:txBody>
          <a:bodyPr/>
          <a:lstStyle>
            <a:lvl1pPr defTabSz="344677">
              <a:spcBef>
                <a:spcPts val="1600"/>
              </a:spcBef>
              <a:defRPr sz="4012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 sz="3539">
                <a:latin typeface="+mn-lt"/>
                <a:ea typeface="+mn-ea"/>
                <a:cs typeface="+mn-cs"/>
                <a:sym typeface="DIN Condensed"/>
              </a:defRPr>
            </a:pPr>
            <a:r>
              <a:rPr sz="4012">
                <a:latin typeface="Impact"/>
                <a:ea typeface="Impact"/>
                <a:cs typeface="Impact"/>
                <a:sym typeface="Impact"/>
              </a:rPr>
              <a:t>START BY VERIFYING</a:t>
            </a:r>
          </a:p>
        </p:txBody>
      </p:sp>
      <p:sp>
        <p:nvSpPr>
          <p:cNvPr id="324" name="VERIFIED"/>
          <p:cNvSpPr txBox="1"/>
          <p:nvPr/>
        </p:nvSpPr>
        <p:spPr>
          <a:xfrm>
            <a:off x="3975100" y="8265771"/>
            <a:ext cx="11176000" cy="537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19100">
              <a:lnSpc>
                <a:spcPct val="80000"/>
              </a:lnSpc>
              <a:spcBef>
                <a:spcPts val="0"/>
              </a:spcBef>
              <a:defRPr b="1" cap="all" sz="3400">
                <a:solidFill>
                  <a:srgbClr val="1DB100"/>
                </a:solidFill>
                <a:uFill>
                  <a:solidFill>
                    <a:srgbClr val="1DB100"/>
                  </a:solidFill>
                </a:u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>
              <a:defRPr>
                <a:solidFill>
                  <a:srgbClr val="C82606"/>
                </a:solidFill>
                <a:uFillTx/>
              </a:defRPr>
            </a:pPr>
            <a:r>
              <a:rPr>
                <a:solidFill>
                  <a:srgbClr val="1DB100"/>
                </a:solidFill>
                <a:uFill>
                  <a:solidFill>
                    <a:srgbClr val="1DB100"/>
                  </a:solidFill>
                </a:uFill>
              </a:rPr>
              <a:t>VERIFIED</a:t>
            </a:r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2">
            <a:alphaModFix amt="20835"/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Car Manifacturers"/>
          <p:cNvSpPr txBox="1"/>
          <p:nvPr/>
        </p:nvSpPr>
        <p:spPr>
          <a:xfrm>
            <a:off x="377697" y="1574800"/>
            <a:ext cx="2294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327" name="EMSP"/>
          <p:cNvSpPr txBox="1"/>
          <p:nvPr/>
        </p:nvSpPr>
        <p:spPr>
          <a:xfrm>
            <a:off x="6100064" y="1574800"/>
            <a:ext cx="887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328" name="BANKS"/>
          <p:cNvSpPr txBox="1"/>
          <p:nvPr/>
        </p:nvSpPr>
        <p:spPr>
          <a:xfrm>
            <a:off x="10297414" y="1574800"/>
            <a:ext cx="9997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329" name="Image" descr="Image"/>
          <p:cNvPicPr>
            <a:picLocks noChangeAspect="1"/>
          </p:cNvPicPr>
          <p:nvPr/>
        </p:nvPicPr>
        <p:blipFill>
          <a:blip r:embed="rId3">
            <a:alphaModFix amt="20835"/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4">
            <a:alphaModFix amt="20835"/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Energy Producer"/>
          <p:cNvSpPr txBox="1"/>
          <p:nvPr/>
        </p:nvSpPr>
        <p:spPr>
          <a:xfrm>
            <a:off x="377697" y="6966830"/>
            <a:ext cx="22214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3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harging Network"/>
          <p:cNvSpPr txBox="1"/>
          <p:nvPr/>
        </p:nvSpPr>
        <p:spPr>
          <a:xfrm>
            <a:off x="7628255" y="6966830"/>
            <a:ext cx="239699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Charging Network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50625" y="7602006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6310" y="4523602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People"/>
          <p:cNvSpPr txBox="1"/>
          <p:nvPr/>
        </p:nvSpPr>
        <p:spPr>
          <a:xfrm>
            <a:off x="1386953" y="4137465"/>
            <a:ext cx="9700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People</a:t>
            </a:r>
          </a:p>
        </p:txBody>
      </p:sp>
      <p:pic>
        <p:nvPicPr>
          <p:cNvPr id="337" name="g5390.png" descr="g5390.png"/>
          <p:cNvPicPr>
            <a:picLocks noChangeAspect="1"/>
          </p:cNvPicPr>
          <p:nvPr/>
        </p:nvPicPr>
        <p:blipFill>
          <a:blip r:embed="rId8">
            <a:alphaModFix amt="85883"/>
            <a:extLst/>
          </a:blip>
          <a:stretch>
            <a:fillRect/>
          </a:stretch>
        </p:blipFill>
        <p:spPr>
          <a:xfrm rot="21589107">
            <a:off x="7245206" y="5526379"/>
            <a:ext cx="2832984" cy="1159984"/>
          </a:xfrm>
          <a:prstGeom prst="rect">
            <a:avLst/>
          </a:prstGeom>
          <a:ln w="25400">
            <a:miter lim="400000"/>
          </a:ln>
        </p:spPr>
      </p:pic>
      <p:pic>
        <p:nvPicPr>
          <p:cNvPr id="338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20400" y="5240042"/>
            <a:ext cx="5903056" cy="4245033"/>
          </a:xfrm>
          <a:prstGeom prst="rect">
            <a:avLst/>
          </a:prstGeom>
        </p:spPr>
      </p:pic>
      <p:sp>
        <p:nvSpPr>
          <p:cNvPr id="340" name="BLOCKCHAIN"/>
          <p:cNvSpPr txBox="1"/>
          <p:nvPr/>
        </p:nvSpPr>
        <p:spPr>
          <a:xfrm>
            <a:off x="3695700" y="7856006"/>
            <a:ext cx="11176000" cy="537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19100">
              <a:lnSpc>
                <a:spcPct val="80000"/>
              </a:lnSpc>
              <a:spcBef>
                <a:spcPts val="0"/>
              </a:spcBef>
              <a:defRPr b="1" cap="all" sz="3400">
                <a:solidFill>
                  <a:srgbClr val="1DB100"/>
                </a:solidFill>
                <a:uFill>
                  <a:solidFill>
                    <a:srgbClr val="1DB100"/>
                  </a:solidFill>
                </a:uFill>
                <a:latin typeface="Copperplate"/>
                <a:ea typeface="Copperplate"/>
                <a:cs typeface="Copperplate"/>
                <a:sym typeface="Copperplate"/>
              </a:defRPr>
            </a:lvl1pPr>
          </a:lstStyle>
          <a:p>
            <a:pPr>
              <a:defRPr>
                <a:solidFill>
                  <a:srgbClr val="C82606"/>
                </a:solidFill>
                <a:uFillTx/>
              </a:defRPr>
            </a:pPr>
            <a:r>
              <a:rPr>
                <a:solidFill>
                  <a:srgbClr val="1DB100"/>
                </a:solidFill>
                <a:uFill>
                  <a:solidFill>
                    <a:srgbClr val="1DB100"/>
                  </a:solidFill>
                </a:uFill>
              </a:rPr>
              <a:t>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27556"/>
            <a:ext cx="13004800" cy="4663588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IT IS ALREADY HAPPENING"/>
          <p:cNvSpPr txBox="1"/>
          <p:nvPr/>
        </p:nvSpPr>
        <p:spPr>
          <a:xfrm>
            <a:off x="2690399" y="1245869"/>
            <a:ext cx="7624002" cy="61976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4100">
                <a:solidFill>
                  <a:srgbClr val="F1FF99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IT IS ALREADY HAPPENING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150" y="1074724"/>
            <a:ext cx="9051838" cy="8596326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https://github.com/asotirov/chaerge-aeternity-haeckathon-2019"/>
          <p:cNvSpPr txBox="1"/>
          <p:nvPr/>
        </p:nvSpPr>
        <p:spPr>
          <a:xfrm>
            <a:off x="2055387" y="467359"/>
            <a:ext cx="81033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https://github.com/asotirov/chaerge-aeternity-haeckathon-2019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981200"/>
            <a:ext cx="11176000" cy="628226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REAL PROBLEM"/>
          <p:cNvSpPr txBox="1"/>
          <p:nvPr/>
        </p:nvSpPr>
        <p:spPr>
          <a:xfrm>
            <a:off x="431800" y="374649"/>
            <a:ext cx="11176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160" sz="32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REAL 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LoBAL TENDENCY"/>
          <p:cNvSpPr txBox="1"/>
          <p:nvPr>
            <p:ph type="body" idx="13"/>
          </p:nvPr>
        </p:nvSpPr>
        <p:spPr>
          <a:xfrm>
            <a:off x="406400" y="317499"/>
            <a:ext cx="11176000" cy="596901"/>
          </a:xfrm>
          <a:prstGeom prst="rect">
            <a:avLst/>
          </a:prstGeom>
        </p:spPr>
        <p:txBody>
          <a:bodyPr/>
          <a:lstStyle>
            <a:lvl1pPr>
              <a:defRPr spc="160" sz="32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GLoBAL TENDENCY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46636" b="0"/>
          <a:stretch>
            <a:fillRect/>
          </a:stretch>
        </p:blipFill>
        <p:spPr>
          <a:xfrm>
            <a:off x="3240259" y="1730939"/>
            <a:ext cx="7533980" cy="7261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COSYSTEM"/>
          <p:cNvSpPr txBox="1"/>
          <p:nvPr>
            <p:ph type="title"/>
          </p:nvPr>
        </p:nvSpPr>
        <p:spPr>
          <a:xfrm>
            <a:off x="406400" y="165100"/>
            <a:ext cx="12192000" cy="723900"/>
          </a:xfrm>
          <a:prstGeom prst="rect">
            <a:avLst/>
          </a:prstGeom>
        </p:spPr>
        <p:txBody>
          <a:bodyPr/>
          <a:lstStyle/>
          <a:p>
            <a:pPr defTabSz="332993">
              <a:spcBef>
                <a:spcPts val="1500"/>
              </a:spcBef>
              <a:defRPr sz="3420"/>
            </a:pPr>
            <a:r>
              <a:rPr sz="3875">
                <a:latin typeface="Impact"/>
                <a:ea typeface="Impact"/>
                <a:cs typeface="Impact"/>
                <a:sym typeface="Impact"/>
              </a:rPr>
              <a:t>ECOSYSTEM</a:t>
            </a:r>
            <a:r>
              <a:t> 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ar Manifacturers"/>
          <p:cNvSpPr txBox="1"/>
          <p:nvPr/>
        </p:nvSpPr>
        <p:spPr>
          <a:xfrm>
            <a:off x="349123" y="1574800"/>
            <a:ext cx="21742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179" name="EMSP"/>
          <p:cNvSpPr txBox="1"/>
          <p:nvPr/>
        </p:nvSpPr>
        <p:spPr>
          <a:xfrm>
            <a:off x="6100064" y="1574800"/>
            <a:ext cx="8554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180" name="BANKS"/>
          <p:cNvSpPr txBox="1"/>
          <p:nvPr/>
        </p:nvSpPr>
        <p:spPr>
          <a:xfrm>
            <a:off x="10297414" y="1574800"/>
            <a:ext cx="9659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Energy Producer"/>
          <p:cNvSpPr txBox="1"/>
          <p:nvPr/>
        </p:nvSpPr>
        <p:spPr>
          <a:xfrm>
            <a:off x="377697" y="6966830"/>
            <a:ext cx="2117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harging Network"/>
          <p:cNvSpPr txBox="1"/>
          <p:nvPr/>
        </p:nvSpPr>
        <p:spPr>
          <a:xfrm>
            <a:off x="5443854" y="6966830"/>
            <a:ext cx="22679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Charging Network</a:t>
            </a:r>
          </a:p>
        </p:txBody>
      </p:sp>
      <p:sp>
        <p:nvSpPr>
          <p:cNvPr id="186" name="Billing and Settlers"/>
          <p:cNvSpPr txBox="1"/>
          <p:nvPr/>
        </p:nvSpPr>
        <p:spPr>
          <a:xfrm>
            <a:off x="10016997" y="6966830"/>
            <a:ext cx="22928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Billing and Settlers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99525" y="7485548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63148" y="7552436"/>
            <a:ext cx="3682747" cy="1964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57442" y="4884473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People"/>
          <p:cNvSpPr txBox="1"/>
          <p:nvPr/>
        </p:nvSpPr>
        <p:spPr>
          <a:xfrm>
            <a:off x="6106414" y="4396824"/>
            <a:ext cx="9220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People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mplexity"/>
          <p:cNvSpPr txBox="1"/>
          <p:nvPr>
            <p:ph type="title"/>
          </p:nvPr>
        </p:nvSpPr>
        <p:spPr>
          <a:xfrm>
            <a:off x="576955" y="282222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Complexity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ar Manifacturers"/>
          <p:cNvSpPr txBox="1"/>
          <p:nvPr/>
        </p:nvSpPr>
        <p:spPr>
          <a:xfrm>
            <a:off x="377697" y="1574800"/>
            <a:ext cx="21742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195" name="EMSP"/>
          <p:cNvSpPr txBox="1"/>
          <p:nvPr/>
        </p:nvSpPr>
        <p:spPr>
          <a:xfrm>
            <a:off x="6100064" y="1574800"/>
            <a:ext cx="8554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196" name="BANKS"/>
          <p:cNvSpPr txBox="1"/>
          <p:nvPr/>
        </p:nvSpPr>
        <p:spPr>
          <a:xfrm>
            <a:off x="10297414" y="1574800"/>
            <a:ext cx="9659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nergy Producer"/>
          <p:cNvSpPr txBox="1"/>
          <p:nvPr/>
        </p:nvSpPr>
        <p:spPr>
          <a:xfrm>
            <a:off x="377697" y="6966830"/>
            <a:ext cx="2117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Charging Network"/>
          <p:cNvSpPr txBox="1"/>
          <p:nvPr/>
        </p:nvSpPr>
        <p:spPr>
          <a:xfrm>
            <a:off x="5443854" y="6966830"/>
            <a:ext cx="22679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Charging Network</a:t>
            </a:r>
          </a:p>
        </p:txBody>
      </p:sp>
      <p:sp>
        <p:nvSpPr>
          <p:cNvPr id="202" name="Billing and Settlers"/>
          <p:cNvSpPr txBox="1"/>
          <p:nvPr/>
        </p:nvSpPr>
        <p:spPr>
          <a:xfrm>
            <a:off x="10016997" y="6966830"/>
            <a:ext cx="22928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Billing and Settlers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99525" y="7485548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63148" y="7552436"/>
            <a:ext cx="3682747" cy="1964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57442" y="4947973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People"/>
          <p:cNvSpPr txBox="1"/>
          <p:nvPr/>
        </p:nvSpPr>
        <p:spPr>
          <a:xfrm>
            <a:off x="6116827" y="4564769"/>
            <a:ext cx="9220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People</a:t>
            </a:r>
          </a:p>
        </p:txBody>
      </p:sp>
      <p:sp>
        <p:nvSpPr>
          <p:cNvPr id="207" name="Arrow"/>
          <p:cNvSpPr/>
          <p:nvPr/>
        </p:nvSpPr>
        <p:spPr>
          <a:xfrm flipH="1">
            <a:off x="3235649" y="2392626"/>
            <a:ext cx="143093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Arrow"/>
          <p:cNvSpPr/>
          <p:nvPr/>
        </p:nvSpPr>
        <p:spPr>
          <a:xfrm>
            <a:off x="8455349" y="2392626"/>
            <a:ext cx="1430933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Arrow"/>
          <p:cNvSpPr/>
          <p:nvPr/>
        </p:nvSpPr>
        <p:spPr>
          <a:xfrm rot="16147033">
            <a:off x="4908143" y="4339480"/>
            <a:ext cx="1229398" cy="892877"/>
          </a:xfrm>
          <a:prstGeom prst="rightArrow">
            <a:avLst>
              <a:gd name="adj1" fmla="val 32000"/>
              <a:gd name="adj2" fmla="val 78211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0" name="Double Arrow"/>
          <p:cNvSpPr/>
          <p:nvPr/>
        </p:nvSpPr>
        <p:spPr>
          <a:xfrm rot="16200000">
            <a:off x="10448985" y="4887271"/>
            <a:ext cx="1684769" cy="1525886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1" name="Arrow"/>
          <p:cNvSpPr/>
          <p:nvPr/>
        </p:nvSpPr>
        <p:spPr>
          <a:xfrm flipH="1">
            <a:off x="8219195" y="7899502"/>
            <a:ext cx="1286087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2" name="Arrow"/>
          <p:cNvSpPr/>
          <p:nvPr/>
        </p:nvSpPr>
        <p:spPr>
          <a:xfrm flipH="1">
            <a:off x="3581192" y="7899502"/>
            <a:ext cx="1430934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3" name="Arrow"/>
          <p:cNvSpPr/>
          <p:nvPr/>
        </p:nvSpPr>
        <p:spPr>
          <a:xfrm rot="19293646">
            <a:off x="7512681" y="3937938"/>
            <a:ext cx="282544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4" name="NIGHTMARE"/>
          <p:cNvSpPr txBox="1"/>
          <p:nvPr/>
        </p:nvSpPr>
        <p:spPr>
          <a:xfrm>
            <a:off x="177800" y="5179063"/>
            <a:ext cx="11176000" cy="85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defTabSz="457200">
              <a:lnSpc>
                <a:spcPct val="80000"/>
              </a:lnSpc>
              <a:spcBef>
                <a:spcPts val="0"/>
              </a:spcBef>
              <a:defRPr cap="all" spc="235" sz="4700">
                <a:solidFill>
                  <a:srgbClr val="B11B1C"/>
                </a:solidFill>
                <a:uFill>
                  <a:solidFill>
                    <a:srgbClr val="1DB100"/>
                  </a:solidFill>
                </a:u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>
              <a:defRPr>
                <a:uFillTx/>
                <a:latin typeface="DIN Alternate"/>
                <a:ea typeface="DIN Alternate"/>
                <a:cs typeface="DIN Alternate"/>
                <a:sym typeface="DIN Alternate"/>
              </a:defRPr>
            </a:pPr>
            <a:r>
              <a:rPr>
                <a:uFill>
                  <a:solidFill>
                    <a:srgbClr val="1DB100"/>
                  </a:solidFill>
                </a:uFill>
                <a:latin typeface="Chalkduster"/>
                <a:ea typeface="Chalkduster"/>
                <a:cs typeface="Chalkduster"/>
                <a:sym typeface="Chalkduster"/>
              </a:rPr>
              <a:t>NIGHTMARE</a:t>
            </a:r>
          </a:p>
        </p:txBody>
      </p:sp>
      <p:sp>
        <p:nvSpPr>
          <p:cNvPr id="215" name="Arrow"/>
          <p:cNvSpPr/>
          <p:nvPr/>
        </p:nvSpPr>
        <p:spPr>
          <a:xfrm rot="3716426">
            <a:off x="7585913" y="4895715"/>
            <a:ext cx="3171092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0982" t="0" r="9743" b="47608"/>
          <a:stretch>
            <a:fillRect/>
          </a:stretch>
        </p:blipFill>
        <p:spPr>
          <a:xfrm rot="21376870">
            <a:off x="4966991" y="4162359"/>
            <a:ext cx="3488086" cy="129667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Arrow"/>
          <p:cNvSpPr/>
          <p:nvPr/>
        </p:nvSpPr>
        <p:spPr>
          <a:xfrm rot="16516848">
            <a:off x="7010058" y="6577552"/>
            <a:ext cx="1217001" cy="625422"/>
          </a:xfrm>
          <a:prstGeom prst="rightArrow">
            <a:avLst>
              <a:gd name="adj1" fmla="val 32000"/>
              <a:gd name="adj2" fmla="val 100011"/>
            </a:avLst>
          </a:prstGeom>
          <a:solidFill>
            <a:schemeClr val="accent1">
              <a:alpha val="524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9" name="WE present the EMt (electric mobility token)"/>
          <p:cNvSpPr txBox="1"/>
          <p:nvPr>
            <p:ph type="title"/>
          </p:nvPr>
        </p:nvSpPr>
        <p:spPr>
          <a:xfrm>
            <a:off x="447675" y="190500"/>
            <a:ext cx="12192001" cy="723900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WE present the EMt (electric mobility token) </a:t>
            </a:r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alphaModFix amt="52427"/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ar Manifacturers"/>
          <p:cNvSpPr txBox="1"/>
          <p:nvPr/>
        </p:nvSpPr>
        <p:spPr>
          <a:xfrm>
            <a:off x="377697" y="1574800"/>
            <a:ext cx="2294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222" name="EMSP"/>
          <p:cNvSpPr txBox="1"/>
          <p:nvPr/>
        </p:nvSpPr>
        <p:spPr>
          <a:xfrm>
            <a:off x="6100064" y="1574800"/>
            <a:ext cx="887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223" name="BANKS"/>
          <p:cNvSpPr txBox="1"/>
          <p:nvPr/>
        </p:nvSpPr>
        <p:spPr>
          <a:xfrm>
            <a:off x="10297414" y="1574800"/>
            <a:ext cx="9997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4">
            <a:alphaModFix amt="52427"/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5">
            <a:alphaModFix amt="52427"/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Energy Producer"/>
          <p:cNvSpPr txBox="1"/>
          <p:nvPr/>
        </p:nvSpPr>
        <p:spPr>
          <a:xfrm>
            <a:off x="377697" y="6966830"/>
            <a:ext cx="22214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6">
            <a:alphaModFix amt="52427"/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Charging Network"/>
          <p:cNvSpPr txBox="1"/>
          <p:nvPr/>
        </p:nvSpPr>
        <p:spPr>
          <a:xfrm>
            <a:off x="5875654" y="6966830"/>
            <a:ext cx="239699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Charging Network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7">
            <a:alphaModFix amt="52427"/>
            <a:extLst/>
          </a:blip>
          <a:stretch>
            <a:fillRect/>
          </a:stretch>
        </p:blipFill>
        <p:spPr>
          <a:xfrm>
            <a:off x="5798025" y="7602006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8">
            <a:alphaModFix amt="52427"/>
            <a:extLst/>
          </a:blip>
          <a:stretch>
            <a:fillRect/>
          </a:stretch>
        </p:blipFill>
        <p:spPr>
          <a:xfrm>
            <a:off x="466310" y="4523602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People"/>
          <p:cNvSpPr txBox="1"/>
          <p:nvPr/>
        </p:nvSpPr>
        <p:spPr>
          <a:xfrm>
            <a:off x="1386953" y="4137465"/>
            <a:ext cx="9700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People</a:t>
            </a:r>
          </a:p>
        </p:txBody>
      </p:sp>
      <p:sp>
        <p:nvSpPr>
          <p:cNvPr id="232" name="Arrow"/>
          <p:cNvSpPr/>
          <p:nvPr/>
        </p:nvSpPr>
        <p:spPr>
          <a:xfrm rot="7882645">
            <a:off x="8187418" y="4190424"/>
            <a:ext cx="2440302" cy="625422"/>
          </a:xfrm>
          <a:prstGeom prst="rightArrow">
            <a:avLst>
              <a:gd name="adj1" fmla="val 32000"/>
              <a:gd name="adj2" fmla="val 100011"/>
            </a:avLst>
          </a:prstGeom>
          <a:solidFill>
            <a:schemeClr val="accent1">
              <a:alpha val="524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Arrow"/>
          <p:cNvSpPr/>
          <p:nvPr/>
        </p:nvSpPr>
        <p:spPr>
          <a:xfrm rot="5478025">
            <a:off x="5841199" y="3927161"/>
            <a:ext cx="1681383" cy="664497"/>
          </a:xfrm>
          <a:prstGeom prst="rightArrow">
            <a:avLst>
              <a:gd name="adj1" fmla="val 32000"/>
              <a:gd name="adj2" fmla="val 67269"/>
            </a:avLst>
          </a:prstGeom>
          <a:solidFill>
            <a:schemeClr val="accent1">
              <a:alpha val="524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4" name="Arrow"/>
          <p:cNvSpPr/>
          <p:nvPr/>
        </p:nvSpPr>
        <p:spPr>
          <a:xfrm rot="2478261">
            <a:off x="3267408" y="3970711"/>
            <a:ext cx="2440301" cy="625422"/>
          </a:xfrm>
          <a:prstGeom prst="rightArrow">
            <a:avLst>
              <a:gd name="adj1" fmla="val 32000"/>
              <a:gd name="adj2" fmla="val 100011"/>
            </a:avLst>
          </a:prstGeom>
          <a:solidFill>
            <a:schemeClr val="accent1">
              <a:alpha val="524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5" name="Arrow"/>
          <p:cNvSpPr/>
          <p:nvPr/>
        </p:nvSpPr>
        <p:spPr>
          <a:xfrm rot="270304">
            <a:off x="3238313" y="5247761"/>
            <a:ext cx="2440301" cy="625422"/>
          </a:xfrm>
          <a:prstGeom prst="rightArrow">
            <a:avLst>
              <a:gd name="adj1" fmla="val 32000"/>
              <a:gd name="adj2" fmla="val 100011"/>
            </a:avLst>
          </a:prstGeom>
          <a:solidFill>
            <a:schemeClr val="accent1">
              <a:alpha val="524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6" name="Arrow"/>
          <p:cNvSpPr/>
          <p:nvPr/>
        </p:nvSpPr>
        <p:spPr>
          <a:xfrm rot="19773770">
            <a:off x="3259729" y="6676735"/>
            <a:ext cx="2440302" cy="625422"/>
          </a:xfrm>
          <a:prstGeom prst="rightArrow">
            <a:avLst>
              <a:gd name="adj1" fmla="val 32000"/>
              <a:gd name="adj2" fmla="val 100011"/>
            </a:avLst>
          </a:prstGeom>
          <a:solidFill>
            <a:schemeClr val="accent1">
              <a:alpha val="5242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7" name="g5390.png" descr="g5390.png"/>
          <p:cNvPicPr>
            <a:picLocks noChangeAspect="1"/>
          </p:cNvPicPr>
          <p:nvPr/>
        </p:nvPicPr>
        <p:blipFill>
          <a:blip r:embed="rId9">
            <a:alphaModFix amt="68957"/>
            <a:extLst/>
          </a:blip>
          <a:stretch>
            <a:fillRect/>
          </a:stretch>
        </p:blipFill>
        <p:spPr>
          <a:xfrm>
            <a:off x="4951510" y="4839823"/>
            <a:ext cx="3518899" cy="1440836"/>
          </a:xfrm>
          <a:prstGeom prst="rect">
            <a:avLst/>
          </a:prstGeom>
          <a:ln w="25400">
            <a:miter lim="400000"/>
          </a:ln>
          <a:effectLst>
            <a:reflection blurRad="0" stA="0" stPos="0" endA="0" endPos="40000" dist="0" dir="5400000" fadeDir="5400000" sx="100000" sy="-100000" kx="0" ky="0" algn="bl" rotWithShape="0"/>
          </a:effectLst>
        </p:spPr>
      </p:pic>
      <p:sp>
        <p:nvSpPr>
          <p:cNvPr id="238" name="Billing and Settlers"/>
          <p:cNvSpPr txBox="1"/>
          <p:nvPr/>
        </p:nvSpPr>
        <p:spPr>
          <a:xfrm>
            <a:off x="10016997" y="6966830"/>
            <a:ext cx="22928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Billing and Settlers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10">
            <a:alphaModFix amt="31341"/>
            <a:extLst/>
          </a:blip>
          <a:stretch>
            <a:fillRect/>
          </a:stretch>
        </p:blipFill>
        <p:spPr>
          <a:xfrm>
            <a:off x="9563148" y="7552436"/>
            <a:ext cx="3682747" cy="196413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X"/>
          <p:cNvSpPr txBox="1"/>
          <p:nvPr/>
        </p:nvSpPr>
        <p:spPr>
          <a:xfrm>
            <a:off x="10359819" y="6311900"/>
            <a:ext cx="181102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87051C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" descr="Image"/>
          <p:cNvPicPr>
            <a:picLocks noChangeAspect="0"/>
          </p:cNvPicPr>
          <p:nvPr/>
        </p:nvPicPr>
        <p:blipFill>
          <a:blip r:embed="rId2">
            <a:alphaModFix amt="58475"/>
            <a:extLst/>
          </a:blip>
          <a:stretch>
            <a:fillRect/>
          </a:stretch>
        </p:blipFill>
        <p:spPr>
          <a:xfrm>
            <a:off x="4145756" y="5547252"/>
            <a:ext cx="3722881" cy="1326314"/>
          </a:xfrm>
          <a:prstGeom prst="rect">
            <a:avLst/>
          </a:prstGeom>
        </p:spPr>
      </p:pic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alphaModFix amt="22561"/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Car Manifacturers"/>
          <p:cNvSpPr txBox="1"/>
          <p:nvPr/>
        </p:nvSpPr>
        <p:spPr>
          <a:xfrm>
            <a:off x="377697" y="1574800"/>
            <a:ext cx="21742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245" name="EMSP"/>
          <p:cNvSpPr txBox="1"/>
          <p:nvPr/>
        </p:nvSpPr>
        <p:spPr>
          <a:xfrm>
            <a:off x="6100064" y="1574800"/>
            <a:ext cx="8554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246" name="BANKS"/>
          <p:cNvSpPr txBox="1"/>
          <p:nvPr/>
        </p:nvSpPr>
        <p:spPr>
          <a:xfrm>
            <a:off x="10297414" y="1574800"/>
            <a:ext cx="9659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4">
            <a:alphaModFix amt="22561"/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Energy Producer"/>
          <p:cNvSpPr txBox="1"/>
          <p:nvPr/>
        </p:nvSpPr>
        <p:spPr>
          <a:xfrm>
            <a:off x="377697" y="6966830"/>
            <a:ext cx="2117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Charging Network"/>
          <p:cNvSpPr txBox="1"/>
          <p:nvPr/>
        </p:nvSpPr>
        <p:spPr>
          <a:xfrm>
            <a:off x="5875654" y="6966830"/>
            <a:ext cx="22679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Charging Network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798025" y="7602006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66310" y="4523602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People"/>
          <p:cNvSpPr txBox="1"/>
          <p:nvPr/>
        </p:nvSpPr>
        <p:spPr>
          <a:xfrm>
            <a:off x="1386953" y="4137465"/>
            <a:ext cx="9220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People</a:t>
            </a:r>
          </a:p>
        </p:txBody>
      </p:sp>
      <p:pic>
        <p:nvPicPr>
          <p:cNvPr id="255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269769" y="2858144"/>
            <a:ext cx="4958154" cy="6167280"/>
          </a:xfrm>
          <a:prstGeom prst="rect">
            <a:avLst/>
          </a:prstGeom>
        </p:spPr>
      </p:pic>
      <p:pic>
        <p:nvPicPr>
          <p:cNvPr id="257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958032" y="5523805"/>
            <a:ext cx="4587726" cy="2843213"/>
          </a:xfrm>
          <a:prstGeom prst="rect">
            <a:avLst/>
          </a:prstGeom>
        </p:spPr>
      </p:pic>
      <p:sp>
        <p:nvSpPr>
          <p:cNvPr id="259" name="CHARGING"/>
          <p:cNvSpPr txBox="1"/>
          <p:nvPr>
            <p:ph type="title"/>
          </p:nvPr>
        </p:nvSpPr>
        <p:spPr>
          <a:xfrm>
            <a:off x="4447237" y="5801704"/>
            <a:ext cx="12666316" cy="1076227"/>
          </a:xfrm>
          <a:prstGeom prst="rect">
            <a:avLst/>
          </a:prstGeom>
          <a:effectLst>
            <a:outerShdw sx="100000" sy="100000" kx="0" ky="0" algn="b" rotWithShape="0" blurRad="50800" dist="57392" dir="5400000">
              <a:srgbClr val="000000">
                <a:alpha val="85732"/>
              </a:srgbClr>
            </a:outerShdw>
          </a:effectLst>
        </p:spPr>
        <p:txBody>
          <a:bodyPr/>
          <a:lstStyle>
            <a:lvl1pPr>
              <a:defRPr sz="7500">
                <a:solidFill>
                  <a:srgbClr val="6BEC77"/>
                </a:solidFill>
              </a:defRPr>
            </a:lvl1pPr>
          </a:lstStyle>
          <a:p>
            <a:pPr/>
            <a:r>
              <a:t>CHARGING</a:t>
            </a:r>
          </a:p>
        </p:txBody>
      </p:sp>
      <p:sp>
        <p:nvSpPr>
          <p:cNvPr id="260" name="Car Manifacturers"/>
          <p:cNvSpPr txBox="1"/>
          <p:nvPr/>
        </p:nvSpPr>
        <p:spPr>
          <a:xfrm>
            <a:off x="377697" y="1574800"/>
            <a:ext cx="2294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261" name="EMSP"/>
          <p:cNvSpPr txBox="1"/>
          <p:nvPr/>
        </p:nvSpPr>
        <p:spPr>
          <a:xfrm>
            <a:off x="6100064" y="1574800"/>
            <a:ext cx="887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262" name="BANKS"/>
          <p:cNvSpPr txBox="1"/>
          <p:nvPr/>
        </p:nvSpPr>
        <p:spPr>
          <a:xfrm>
            <a:off x="10297414" y="1574800"/>
            <a:ext cx="9997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BANKS</a:t>
            </a:r>
          </a:p>
        </p:txBody>
      </p:sp>
      <p:sp>
        <p:nvSpPr>
          <p:cNvPr id="263" name="Energy Producer"/>
          <p:cNvSpPr txBox="1"/>
          <p:nvPr/>
        </p:nvSpPr>
        <p:spPr>
          <a:xfrm>
            <a:off x="377697" y="6966830"/>
            <a:ext cx="22214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Energy Producer </a:t>
            </a:r>
          </a:p>
        </p:txBody>
      </p:sp>
      <p:sp>
        <p:nvSpPr>
          <p:cNvPr id="264" name="Charging Network"/>
          <p:cNvSpPr txBox="1"/>
          <p:nvPr/>
        </p:nvSpPr>
        <p:spPr>
          <a:xfrm>
            <a:off x="5875654" y="6966830"/>
            <a:ext cx="239699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Charging Network</a:t>
            </a:r>
          </a:p>
        </p:txBody>
      </p:sp>
      <p:sp>
        <p:nvSpPr>
          <p:cNvPr id="265" name="People"/>
          <p:cNvSpPr txBox="1"/>
          <p:nvPr/>
        </p:nvSpPr>
        <p:spPr>
          <a:xfrm>
            <a:off x="1386953" y="4137465"/>
            <a:ext cx="9700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People</a:t>
            </a:r>
          </a:p>
        </p:txBody>
      </p:sp>
      <p:sp>
        <p:nvSpPr>
          <p:cNvPr id="266" name="Billing and Settlers"/>
          <p:cNvSpPr txBox="1"/>
          <p:nvPr/>
        </p:nvSpPr>
        <p:spPr>
          <a:xfrm>
            <a:off x="10016997" y="6966830"/>
            <a:ext cx="22928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Billing and Settlers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11">
            <a:alphaModFix amt="31341"/>
            <a:extLst/>
          </a:blip>
          <a:stretch>
            <a:fillRect/>
          </a:stretch>
        </p:blipFill>
        <p:spPr>
          <a:xfrm>
            <a:off x="9563148" y="7552436"/>
            <a:ext cx="3682747" cy="196413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X"/>
          <p:cNvSpPr txBox="1"/>
          <p:nvPr/>
        </p:nvSpPr>
        <p:spPr>
          <a:xfrm>
            <a:off x="10359819" y="6311900"/>
            <a:ext cx="181102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87051C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Car Manifacturers"/>
          <p:cNvSpPr txBox="1"/>
          <p:nvPr/>
        </p:nvSpPr>
        <p:spPr>
          <a:xfrm>
            <a:off x="377697" y="1574800"/>
            <a:ext cx="21742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272" name="EMSP"/>
          <p:cNvSpPr txBox="1"/>
          <p:nvPr/>
        </p:nvSpPr>
        <p:spPr>
          <a:xfrm>
            <a:off x="6100064" y="1574800"/>
            <a:ext cx="8554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273" name="BANKS"/>
          <p:cNvSpPr txBox="1"/>
          <p:nvPr/>
        </p:nvSpPr>
        <p:spPr>
          <a:xfrm>
            <a:off x="10297414" y="1574800"/>
            <a:ext cx="9659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2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Energy Producer"/>
          <p:cNvSpPr txBox="1"/>
          <p:nvPr/>
        </p:nvSpPr>
        <p:spPr>
          <a:xfrm>
            <a:off x="377697" y="6966830"/>
            <a:ext cx="2117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5">
            <a:alphaModFix amt="16109"/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Charging Network"/>
          <p:cNvSpPr txBox="1"/>
          <p:nvPr/>
        </p:nvSpPr>
        <p:spPr>
          <a:xfrm>
            <a:off x="5875654" y="6966830"/>
            <a:ext cx="22679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Charging Network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6">
            <a:alphaModFix amt="16109"/>
            <a:extLst/>
          </a:blip>
          <a:stretch>
            <a:fillRect/>
          </a:stretch>
        </p:blipFill>
        <p:spPr>
          <a:xfrm>
            <a:off x="5798025" y="7602006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6310" y="4523602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People"/>
          <p:cNvSpPr txBox="1"/>
          <p:nvPr/>
        </p:nvSpPr>
        <p:spPr>
          <a:xfrm>
            <a:off x="1386953" y="4137465"/>
            <a:ext cx="9220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People</a:t>
            </a:r>
          </a:p>
        </p:txBody>
      </p:sp>
      <p:pic>
        <p:nvPicPr>
          <p:cNvPr id="282" name="Image" descr="Image"/>
          <p:cNvPicPr>
            <a:picLocks noChangeAspect="0"/>
          </p:cNvPicPr>
          <p:nvPr/>
        </p:nvPicPr>
        <p:blipFill>
          <a:blip r:embed="rId8">
            <a:alphaModFix amt="36104"/>
            <a:extLst/>
          </a:blip>
          <a:stretch>
            <a:fillRect/>
          </a:stretch>
        </p:blipFill>
        <p:spPr>
          <a:xfrm>
            <a:off x="5857251" y="4486671"/>
            <a:ext cx="3748281" cy="1339014"/>
          </a:xfrm>
          <a:prstGeom prst="rect">
            <a:avLst/>
          </a:prstGeom>
        </p:spPr>
      </p:pic>
      <p:pic>
        <p:nvPicPr>
          <p:cNvPr id="283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500567" y="2940614"/>
            <a:ext cx="7967111" cy="2581945"/>
          </a:xfrm>
          <a:prstGeom prst="rect">
            <a:avLst/>
          </a:prstGeom>
        </p:spPr>
      </p:pic>
      <p:pic>
        <p:nvPicPr>
          <p:cNvPr id="285" name="Line" descr="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671240" y="2916930"/>
            <a:ext cx="10036821" cy="2234848"/>
          </a:xfrm>
          <a:prstGeom prst="rect">
            <a:avLst/>
          </a:prstGeom>
        </p:spPr>
      </p:pic>
      <p:sp>
        <p:nvSpPr>
          <p:cNvPr id="287" name="LEASING"/>
          <p:cNvSpPr txBox="1"/>
          <p:nvPr>
            <p:ph type="title"/>
          </p:nvPr>
        </p:nvSpPr>
        <p:spPr>
          <a:xfrm>
            <a:off x="6794500" y="4809632"/>
            <a:ext cx="13004800" cy="997893"/>
          </a:xfrm>
          <a:prstGeom prst="rect">
            <a:avLst/>
          </a:prstGeom>
          <a:effectLst>
            <a:outerShdw sx="100000" sy="100000" kx="0" ky="0" algn="b" rotWithShape="0" blurRad="50800" dist="57392" dir="5400000">
              <a:srgbClr val="000000">
                <a:alpha val="69582"/>
              </a:srgbClr>
            </a:outerShdw>
          </a:effectLst>
        </p:spPr>
        <p:txBody>
          <a:bodyPr/>
          <a:lstStyle>
            <a:lvl1pPr>
              <a:defRPr>
                <a:solidFill>
                  <a:srgbClr val="44DA2A"/>
                </a:solidFill>
              </a:defRPr>
            </a:lvl1pPr>
          </a:lstStyle>
          <a:p>
            <a:pPr/>
            <a:r>
              <a:t>LEASING</a:t>
            </a:r>
          </a:p>
        </p:txBody>
      </p:sp>
      <p:sp>
        <p:nvSpPr>
          <p:cNvPr id="288" name="Car Manifacturers"/>
          <p:cNvSpPr txBox="1"/>
          <p:nvPr/>
        </p:nvSpPr>
        <p:spPr>
          <a:xfrm>
            <a:off x="377697" y="1574800"/>
            <a:ext cx="2294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289" name="EMSP"/>
          <p:cNvSpPr txBox="1"/>
          <p:nvPr/>
        </p:nvSpPr>
        <p:spPr>
          <a:xfrm>
            <a:off x="6100064" y="1574800"/>
            <a:ext cx="887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290" name="BANKS"/>
          <p:cNvSpPr txBox="1"/>
          <p:nvPr/>
        </p:nvSpPr>
        <p:spPr>
          <a:xfrm>
            <a:off x="10297414" y="1574800"/>
            <a:ext cx="9997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BANKS</a:t>
            </a:r>
          </a:p>
        </p:txBody>
      </p:sp>
      <p:sp>
        <p:nvSpPr>
          <p:cNvPr id="291" name="Charging Network"/>
          <p:cNvSpPr txBox="1"/>
          <p:nvPr/>
        </p:nvSpPr>
        <p:spPr>
          <a:xfrm>
            <a:off x="5875654" y="6966830"/>
            <a:ext cx="239699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Charging Network</a:t>
            </a:r>
          </a:p>
        </p:txBody>
      </p:sp>
      <p:sp>
        <p:nvSpPr>
          <p:cNvPr id="292" name="People"/>
          <p:cNvSpPr txBox="1"/>
          <p:nvPr/>
        </p:nvSpPr>
        <p:spPr>
          <a:xfrm>
            <a:off x="1386953" y="4137465"/>
            <a:ext cx="9700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People</a:t>
            </a:r>
          </a:p>
        </p:txBody>
      </p:sp>
      <p:sp>
        <p:nvSpPr>
          <p:cNvPr id="293" name="Billing and Settlers"/>
          <p:cNvSpPr txBox="1"/>
          <p:nvPr/>
        </p:nvSpPr>
        <p:spPr>
          <a:xfrm>
            <a:off x="10016997" y="6966830"/>
            <a:ext cx="22928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Billing and Settlers</a:t>
            </a:r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11">
            <a:alphaModFix amt="31341"/>
            <a:extLst/>
          </a:blip>
          <a:stretch>
            <a:fillRect/>
          </a:stretch>
        </p:blipFill>
        <p:spPr>
          <a:xfrm>
            <a:off x="9563148" y="7552436"/>
            <a:ext cx="3682747" cy="196413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X"/>
          <p:cNvSpPr txBox="1"/>
          <p:nvPr/>
        </p:nvSpPr>
        <p:spPr>
          <a:xfrm>
            <a:off x="10359819" y="6311900"/>
            <a:ext cx="181102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87051C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" descr="Image"/>
          <p:cNvPicPr>
            <a:picLocks noChangeAspect="1"/>
          </p:cNvPicPr>
          <p:nvPr/>
        </p:nvPicPr>
        <p:blipFill>
          <a:blip r:embed="rId2">
            <a:alphaModFix amt="20738"/>
            <a:extLst/>
          </a:blip>
          <a:stretch>
            <a:fillRect/>
          </a:stretch>
        </p:blipFill>
        <p:spPr>
          <a:xfrm>
            <a:off x="381000" y="2108200"/>
            <a:ext cx="2756127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Car Manifacturers"/>
          <p:cNvSpPr txBox="1"/>
          <p:nvPr/>
        </p:nvSpPr>
        <p:spPr>
          <a:xfrm>
            <a:off x="377697" y="1574800"/>
            <a:ext cx="21742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299" name="EMSP"/>
          <p:cNvSpPr txBox="1"/>
          <p:nvPr/>
        </p:nvSpPr>
        <p:spPr>
          <a:xfrm>
            <a:off x="6100064" y="1574800"/>
            <a:ext cx="85547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300" name="BANKS"/>
          <p:cNvSpPr txBox="1"/>
          <p:nvPr/>
        </p:nvSpPr>
        <p:spPr>
          <a:xfrm>
            <a:off x="10297414" y="1574800"/>
            <a:ext cx="96596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BANKS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31091" y="2307260"/>
            <a:ext cx="3146861" cy="1440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5104" y="2108200"/>
            <a:ext cx="3747982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Energy Producer"/>
          <p:cNvSpPr txBox="1"/>
          <p:nvPr/>
        </p:nvSpPr>
        <p:spPr>
          <a:xfrm>
            <a:off x="377697" y="6966830"/>
            <a:ext cx="211709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Energy Producer </a:t>
            </a:r>
          </a:p>
        </p:txBody>
      </p:sp>
      <p:pic>
        <p:nvPicPr>
          <p:cNvPr id="30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34" y="7563054"/>
            <a:ext cx="3469458" cy="1942897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Charging Network"/>
          <p:cNvSpPr txBox="1"/>
          <p:nvPr/>
        </p:nvSpPr>
        <p:spPr>
          <a:xfrm>
            <a:off x="5875654" y="6966830"/>
            <a:ext cx="226796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Charging Network</a:t>
            </a:r>
          </a:p>
        </p:txBody>
      </p:sp>
      <p:pic>
        <p:nvPicPr>
          <p:cNvPr id="30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98025" y="7602006"/>
            <a:ext cx="3146861" cy="2097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6310" y="4523602"/>
            <a:ext cx="2763306" cy="1838854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People"/>
          <p:cNvSpPr txBox="1"/>
          <p:nvPr/>
        </p:nvSpPr>
        <p:spPr>
          <a:xfrm>
            <a:off x="1386953" y="4137465"/>
            <a:ext cx="92202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871E32"/>
                </a:solidFill>
              </a:defRPr>
            </a:lvl1pPr>
          </a:lstStyle>
          <a:p>
            <a:pPr/>
            <a:r>
              <a:t>People</a:t>
            </a:r>
          </a:p>
        </p:txBody>
      </p:sp>
      <p:pic>
        <p:nvPicPr>
          <p:cNvPr id="309" name="Image" descr="Image"/>
          <p:cNvPicPr>
            <a:picLocks noChangeAspect="0"/>
          </p:cNvPicPr>
          <p:nvPr/>
        </p:nvPicPr>
        <p:blipFill>
          <a:blip r:embed="rId8">
            <a:alphaModFix amt="34385"/>
            <a:extLst/>
          </a:blip>
          <a:stretch>
            <a:fillRect/>
          </a:stretch>
        </p:blipFill>
        <p:spPr>
          <a:xfrm>
            <a:off x="7800351" y="4899552"/>
            <a:ext cx="3710181" cy="1326314"/>
          </a:xfrm>
          <a:prstGeom prst="rect">
            <a:avLst/>
          </a:prstGeom>
        </p:spPr>
      </p:pic>
      <p:pic>
        <p:nvPicPr>
          <p:cNvPr id="310" name="Line" descr="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42444" y="2901291"/>
            <a:ext cx="9627125" cy="6092736"/>
          </a:xfrm>
          <a:prstGeom prst="rect">
            <a:avLst/>
          </a:prstGeom>
        </p:spPr>
      </p:pic>
      <p:sp>
        <p:nvSpPr>
          <p:cNvPr id="312" name="SETTLEMENT"/>
          <p:cNvSpPr txBox="1"/>
          <p:nvPr>
            <p:ph type="title"/>
          </p:nvPr>
        </p:nvSpPr>
        <p:spPr>
          <a:xfrm>
            <a:off x="8420100" y="5219830"/>
            <a:ext cx="12192000" cy="723901"/>
          </a:xfrm>
          <a:prstGeom prst="rect">
            <a:avLst/>
          </a:prstGeom>
          <a:effectLst>
            <a:outerShdw sx="100000" sy="100000" kx="0" ky="0" algn="b" rotWithShape="0" blurRad="50800" dist="57392" dir="5400000">
              <a:srgbClr val="000000">
                <a:alpha val="85608"/>
              </a:srgbClr>
            </a:outerShdw>
          </a:effectLst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SETTLEMENT</a:t>
            </a:r>
          </a:p>
        </p:txBody>
      </p:sp>
      <p:sp>
        <p:nvSpPr>
          <p:cNvPr id="313" name="Car Manifacturers"/>
          <p:cNvSpPr txBox="1"/>
          <p:nvPr/>
        </p:nvSpPr>
        <p:spPr>
          <a:xfrm>
            <a:off x="377697" y="1574800"/>
            <a:ext cx="229463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Car Manifacturers</a:t>
            </a:r>
          </a:p>
        </p:txBody>
      </p:sp>
      <p:sp>
        <p:nvSpPr>
          <p:cNvPr id="314" name="EMSP"/>
          <p:cNvSpPr txBox="1"/>
          <p:nvPr/>
        </p:nvSpPr>
        <p:spPr>
          <a:xfrm>
            <a:off x="6100064" y="1574800"/>
            <a:ext cx="8872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EMSP </a:t>
            </a:r>
          </a:p>
        </p:txBody>
      </p:sp>
      <p:sp>
        <p:nvSpPr>
          <p:cNvPr id="315" name="BANKS"/>
          <p:cNvSpPr txBox="1"/>
          <p:nvPr/>
        </p:nvSpPr>
        <p:spPr>
          <a:xfrm>
            <a:off x="10297414" y="1574800"/>
            <a:ext cx="9997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BANKS</a:t>
            </a:r>
          </a:p>
        </p:txBody>
      </p:sp>
      <p:sp>
        <p:nvSpPr>
          <p:cNvPr id="316" name="Energy Producer"/>
          <p:cNvSpPr txBox="1"/>
          <p:nvPr/>
        </p:nvSpPr>
        <p:spPr>
          <a:xfrm>
            <a:off x="377697" y="6966830"/>
            <a:ext cx="222148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Energy Producer </a:t>
            </a:r>
          </a:p>
        </p:txBody>
      </p:sp>
      <p:sp>
        <p:nvSpPr>
          <p:cNvPr id="317" name="Charging Network"/>
          <p:cNvSpPr txBox="1"/>
          <p:nvPr/>
        </p:nvSpPr>
        <p:spPr>
          <a:xfrm>
            <a:off x="5875654" y="6966830"/>
            <a:ext cx="239699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Charging Network</a:t>
            </a:r>
          </a:p>
        </p:txBody>
      </p:sp>
      <p:sp>
        <p:nvSpPr>
          <p:cNvPr id="318" name="People"/>
          <p:cNvSpPr txBox="1"/>
          <p:nvPr/>
        </p:nvSpPr>
        <p:spPr>
          <a:xfrm>
            <a:off x="1386953" y="4137465"/>
            <a:ext cx="97002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hueOff val="146492"/>
                    <a:satOff val="27796"/>
                    <a:lumOff val="22179"/>
                  </a:schemeClr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People</a:t>
            </a:r>
          </a:p>
        </p:txBody>
      </p:sp>
      <p:sp>
        <p:nvSpPr>
          <p:cNvPr id="319" name="Billing and Settlers"/>
          <p:cNvSpPr txBox="1"/>
          <p:nvPr/>
        </p:nvSpPr>
        <p:spPr>
          <a:xfrm>
            <a:off x="10016997" y="6966830"/>
            <a:ext cx="22928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365E"/>
                </a:solidFill>
              </a:defRPr>
            </a:lvl1pPr>
          </a:lstStyle>
          <a:p>
            <a:pPr/>
            <a:r>
              <a:t>Billing and Settlers</a:t>
            </a:r>
          </a:p>
        </p:txBody>
      </p:sp>
      <p:pic>
        <p:nvPicPr>
          <p:cNvPr id="320" name="Image" descr="Image"/>
          <p:cNvPicPr>
            <a:picLocks noChangeAspect="1"/>
          </p:cNvPicPr>
          <p:nvPr/>
        </p:nvPicPr>
        <p:blipFill>
          <a:blip r:embed="rId10">
            <a:alphaModFix amt="31341"/>
            <a:extLst/>
          </a:blip>
          <a:stretch>
            <a:fillRect/>
          </a:stretch>
        </p:blipFill>
        <p:spPr>
          <a:xfrm>
            <a:off x="9563148" y="7552436"/>
            <a:ext cx="3682747" cy="1964132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X"/>
          <p:cNvSpPr txBox="1"/>
          <p:nvPr/>
        </p:nvSpPr>
        <p:spPr>
          <a:xfrm>
            <a:off x="10359819" y="6311900"/>
            <a:ext cx="1811021" cy="356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87051C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