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54"/>
    <a:srgbClr val="EFA51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348E8-3F33-48BD-A2E8-65D72801C3EB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F083F-1F89-4F8D-B682-B91AF6110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083F-1F89-4F8D-B682-B91AF611089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4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200" dirty="0" smtClean="0">
              <a:latin typeface="Century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083F-1F89-4F8D-B682-B91AF61108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3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6321-8B3A-4706-8F6E-B60AB5492A08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8231-5904-4AB9-A3D7-4A8C9ED59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6321-8B3A-4706-8F6E-B60AB5492A08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8231-5904-4AB9-A3D7-4A8C9ED59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6321-8B3A-4706-8F6E-B60AB5492A08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8231-5904-4AB9-A3D7-4A8C9ED59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6321-8B3A-4706-8F6E-B60AB5492A08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8231-5904-4AB9-A3D7-4A8C9ED59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6321-8B3A-4706-8F6E-B60AB5492A08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8231-5904-4AB9-A3D7-4A8C9ED59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6321-8B3A-4706-8F6E-B60AB5492A08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8231-5904-4AB9-A3D7-4A8C9ED59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6321-8B3A-4706-8F6E-B60AB5492A08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8231-5904-4AB9-A3D7-4A8C9ED59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6321-8B3A-4706-8F6E-B60AB5492A08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8231-5904-4AB9-A3D7-4A8C9ED59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6321-8B3A-4706-8F6E-B60AB5492A08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8231-5904-4AB9-A3D7-4A8C9ED59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6321-8B3A-4706-8F6E-B60AB5492A08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8231-5904-4AB9-A3D7-4A8C9ED59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6321-8B3A-4706-8F6E-B60AB5492A08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8231-5904-4AB9-A3D7-4A8C9ED59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23F54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6321-8B3A-4706-8F6E-B60AB5492A08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8231-5904-4AB9-A3D7-4A8C9ED59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mailtoHD-ILT@sunsetlearning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ks.sunsetlear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61" y="152400"/>
            <a:ext cx="8711339" cy="1400220"/>
          </a:xfrm>
          <a:solidFill>
            <a:srgbClr val="323F54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200" b="1" cap="small" dirty="0" smtClean="0">
                <a:solidFill>
                  <a:srgbClr val="EFA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Tahoma" pitchFamily="34" charset="0"/>
                <a:cs typeface="Kokila" pitchFamily="34" charset="0"/>
              </a:rPr>
              <a:t>   </a:t>
            </a:r>
            <a:r>
              <a:rPr lang="en-US" sz="36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Tahoma" pitchFamily="34" charset="0"/>
                <a:cs typeface="Kokila" pitchFamily="34" charset="0"/>
              </a:rPr>
              <a:t>Welcome To </a:t>
            </a:r>
            <a:r>
              <a:rPr lang="en-US" sz="3200" b="1" cap="small" dirty="0" smtClean="0">
                <a:solidFill>
                  <a:srgbClr val="EFA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Tahoma" pitchFamily="34" charset="0"/>
                <a:cs typeface="Kokila" pitchFamily="34" charset="0"/>
              </a:rPr>
              <a:t/>
            </a:r>
            <a:br>
              <a:rPr lang="en-US" sz="3200" b="1" cap="small" dirty="0" smtClean="0">
                <a:solidFill>
                  <a:srgbClr val="EFA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Tahoma" pitchFamily="34" charset="0"/>
                <a:cs typeface="Kokila" pitchFamily="34" charset="0"/>
              </a:rPr>
            </a:br>
            <a:r>
              <a:rPr lang="en-US" sz="3200" b="1" cap="small" dirty="0" smtClean="0">
                <a:solidFill>
                  <a:srgbClr val="EFA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Tahoma" pitchFamily="34" charset="0"/>
                <a:cs typeface="Kokila" pitchFamily="34" charset="0"/>
              </a:rPr>
              <a:t>Sunset Learning Institute</a:t>
            </a:r>
            <a:br>
              <a:rPr lang="en-US" sz="3200" b="1" cap="small" dirty="0" smtClean="0">
                <a:solidFill>
                  <a:srgbClr val="EFA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Tahoma" pitchFamily="34" charset="0"/>
                <a:cs typeface="Kokila" pitchFamily="34" charset="0"/>
              </a:rPr>
            </a:br>
            <a:r>
              <a:rPr lang="en-US" sz="1200" cap="small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Tahoma" pitchFamily="34" charset="0"/>
                <a:cs typeface="Kokila" pitchFamily="34" charset="0"/>
              </a:rPr>
              <a:t>Authorized Technical Training that Optimizes Your Network…..</a:t>
            </a:r>
            <a:br>
              <a:rPr lang="en-US" sz="1200" cap="small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Tahoma" pitchFamily="34" charset="0"/>
                <a:cs typeface="Kokila" pitchFamily="34" charset="0"/>
              </a:rPr>
            </a:br>
            <a:r>
              <a:rPr lang="en-US" sz="1200" cap="small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Tahoma" pitchFamily="34" charset="0"/>
                <a:cs typeface="Kokila" pitchFamily="34" charset="0"/>
              </a:rPr>
              <a:t>And Advances Your Career!</a:t>
            </a:r>
            <a:endParaRPr lang="en-US" sz="1200" cap="small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Tahoma" pitchFamily="34" charset="0"/>
              <a:cs typeface="Kokila" pitchFamily="34" charset="0"/>
            </a:endParaRPr>
          </a:p>
        </p:txBody>
      </p:sp>
      <p:pic>
        <p:nvPicPr>
          <p:cNvPr id="1027" name="Picture 3" descr="Z:\Marketing\Logo's &amp; Images\People Pictures\iStock_000016247836Large.jpg"/>
          <p:cNvPicPr>
            <a:picLocks noChangeAspect="1" noChangeArrowheads="1"/>
          </p:cNvPicPr>
          <p:nvPr/>
        </p:nvPicPr>
        <p:blipFill>
          <a:blip r:embed="rId3" cstate="print"/>
          <a:srcRect t="11014" b="11015"/>
          <a:stretch>
            <a:fillRect/>
          </a:stretch>
        </p:blipFill>
        <p:spPr bwMode="auto">
          <a:xfrm>
            <a:off x="4572001" y="1646239"/>
            <a:ext cx="4343400" cy="39445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SLI_Logo-vector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304800"/>
            <a:ext cx="2438400" cy="10648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Z:\Marketing\Logo's &amp; Images\Logos\Cisco Logo\Learning_LearningSpecial_360px_72_RGB (2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599" y="5715000"/>
            <a:ext cx="949271" cy="902776"/>
          </a:xfrm>
          <a:prstGeom prst="rect">
            <a:avLst/>
          </a:prstGeom>
          <a:noFill/>
        </p:spPr>
      </p:pic>
      <p:pic>
        <p:nvPicPr>
          <p:cNvPr id="1030" name="Picture 6" descr="Z:\Marketing\Logo's &amp; Images\Logos\Cisco Logo\BLP\Learning_Business_360px_225_RGB (2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5715000"/>
            <a:ext cx="914400" cy="914400"/>
          </a:xfrm>
          <a:prstGeom prst="rect">
            <a:avLst/>
          </a:prstGeom>
          <a:noFill/>
        </p:spPr>
      </p:pic>
      <p:pic>
        <p:nvPicPr>
          <p:cNvPr id="1031" name="Picture 7" descr="Z:\Marketing\Logo's &amp; Images\Logos\Cisco Logo\CLC Logos\CLCRpurple-200px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84400" y="5715000"/>
            <a:ext cx="914400" cy="914400"/>
          </a:xfrm>
          <a:prstGeom prst="rect">
            <a:avLst/>
          </a:prstGeom>
          <a:noFill/>
        </p:spPr>
      </p:pic>
      <p:pic>
        <p:nvPicPr>
          <p:cNvPr id="1032" name="Picture 8" descr="Z:\Marketing\Logo's &amp; Images\Logos\Other Logos\Pearson Vu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49600" y="5715000"/>
            <a:ext cx="1574799" cy="902776"/>
          </a:xfrm>
          <a:prstGeom prst="rect">
            <a:avLst/>
          </a:prstGeom>
          <a:noFill/>
        </p:spPr>
      </p:pic>
      <p:pic>
        <p:nvPicPr>
          <p:cNvPr id="1033" name="Picture 9" descr="Z:\Marketing\Logo's &amp; Images\Logos\Other Logos\VATC-10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75199" y="5715000"/>
            <a:ext cx="939801" cy="914400"/>
          </a:xfrm>
          <a:prstGeom prst="rect">
            <a:avLst/>
          </a:prstGeom>
          <a:noFill/>
        </p:spPr>
      </p:pic>
      <p:pic>
        <p:nvPicPr>
          <p:cNvPr id="15" name="Picture 2" descr="Z:\Marketing\Logo's &amp; Images\Logos\Other Logos\Red Hat\RH_Ready_Training_Partner_logo_RGB.png"/>
          <p:cNvPicPr>
            <a:picLocks noChangeAspect="1" noChangeArrowheads="1"/>
          </p:cNvPicPr>
          <p:nvPr/>
        </p:nvPicPr>
        <p:blipFill>
          <a:blip r:embed="rId10" cstate="print"/>
          <a:srcRect l="31699" t="38384" r="33007" b="38384"/>
          <a:stretch>
            <a:fillRect/>
          </a:stretch>
        </p:blipFill>
        <p:spPr bwMode="auto">
          <a:xfrm>
            <a:off x="5715000" y="5715000"/>
            <a:ext cx="1219200" cy="902776"/>
          </a:xfrm>
          <a:prstGeom prst="rect">
            <a:avLst/>
          </a:prstGeom>
          <a:noFill/>
        </p:spPr>
      </p:pic>
      <p:pic>
        <p:nvPicPr>
          <p:cNvPr id="1035" name="Picture 11" descr="Z:\Marketing\Logo's &amp; Images\Logos\Hortonworks\Hortonworks_Certified_Training_Partner.jpg"/>
          <p:cNvPicPr>
            <a:picLocks noChangeAspect="1" noChangeArrowheads="1"/>
          </p:cNvPicPr>
          <p:nvPr/>
        </p:nvPicPr>
        <p:blipFill>
          <a:blip r:embed="rId11" cstate="print"/>
          <a:srcRect t="5556" r="16124" b="12963"/>
          <a:stretch>
            <a:fillRect/>
          </a:stretch>
        </p:blipFill>
        <p:spPr bwMode="auto">
          <a:xfrm>
            <a:off x="6934200" y="5715000"/>
            <a:ext cx="1981200" cy="902776"/>
          </a:xfrm>
          <a:prstGeom prst="rect">
            <a:avLst/>
          </a:prstGeom>
          <a:noFill/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04061" y="1646239"/>
            <a:ext cx="4343400" cy="3944584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pPr algn="ctr">
              <a:buNone/>
            </a:pPr>
            <a:endParaRPr lang="en-US" sz="2400" cap="small" dirty="0" smtClean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en-US" cap="small" dirty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en-US" sz="2400" cap="small" dirty="0" smtClean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en-US" cap="small" dirty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en-US" sz="2400" cap="small" dirty="0" smtClean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US" sz="2400" cap="small" dirty="0" smtClean="0">
                <a:solidFill>
                  <a:srgbClr val="EFA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Tahoma" pitchFamily="34" charset="0"/>
                <a:cs typeface="Tahoma" pitchFamily="34" charset="0"/>
              </a:rPr>
              <a:t>Ronald Daskevich</a:t>
            </a:r>
          </a:p>
          <a:p>
            <a:pPr algn="ctr">
              <a:buNone/>
            </a:pPr>
            <a:r>
              <a:rPr lang="en-US" cap="small" dirty="0" smtClean="0">
                <a:solidFill>
                  <a:srgbClr val="EFA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Tahoma" pitchFamily="34" charset="0"/>
                <a:cs typeface="Tahoma" pitchFamily="34" charset="0"/>
              </a:rPr>
              <a:t>HDP </a:t>
            </a:r>
            <a:r>
              <a:rPr lang="en-US" cap="small" dirty="0" smtClean="0">
                <a:solidFill>
                  <a:srgbClr val="EFA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Tahoma" pitchFamily="34" charset="0"/>
                <a:cs typeface="Tahoma" pitchFamily="34" charset="0"/>
              </a:rPr>
              <a:t>Developer: </a:t>
            </a:r>
            <a:endParaRPr lang="en-US" cap="small" dirty="0" smtClean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US" cap="small" dirty="0" smtClean="0">
                <a:solidFill>
                  <a:srgbClr val="EFA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Tahoma" pitchFamily="34" charset="0"/>
                <a:cs typeface="Tahoma" pitchFamily="34" charset="0"/>
              </a:rPr>
              <a:t>Apache Pig and Hiv</a:t>
            </a:r>
            <a:r>
              <a:rPr lang="en-US" cap="small" dirty="0">
                <a:solidFill>
                  <a:srgbClr val="EFA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Tahoma" pitchFamily="34" charset="0"/>
                <a:cs typeface="Tahoma" pitchFamily="34" charset="0"/>
              </a:rPr>
              <a:t>e</a:t>
            </a:r>
            <a:endParaRPr lang="en-US" sz="2400" cap="small" dirty="0" smtClean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US" cap="small" dirty="0" smtClean="0">
                <a:solidFill>
                  <a:srgbClr val="EFA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Tahoma" pitchFamily="34" charset="0"/>
                <a:cs typeface="Tahoma" pitchFamily="34" charset="0"/>
              </a:rPr>
              <a:t> 31 Aug-3 Sep </a:t>
            </a:r>
            <a:r>
              <a:rPr lang="en-US" cap="small" dirty="0" smtClean="0">
                <a:solidFill>
                  <a:srgbClr val="EFA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Tahoma" pitchFamily="34" charset="0"/>
                <a:cs typeface="Tahoma" pitchFamily="34" charset="0"/>
              </a:rPr>
              <a:t>2015</a:t>
            </a:r>
            <a:endParaRPr lang="en-US" sz="2400" cap="small" dirty="0" smtClean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en-US" cap="small" dirty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en-US" sz="2400" cap="small" dirty="0" smtClean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en-US" sz="2400" cap="small" dirty="0" smtClean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en-US" cap="small" dirty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en-US" sz="2400" cap="small" dirty="0" smtClean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en-US" sz="2400" cap="small" dirty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" y="4913495"/>
            <a:ext cx="4318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EFA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www.sunsetlearning.com  888.888.5251</a:t>
            </a:r>
            <a:endParaRPr lang="en-US" sz="2000" dirty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solidFill>
            <a:srgbClr val="323F54"/>
          </a:solidFill>
        </p:spPr>
        <p:txBody>
          <a:bodyPr/>
          <a:lstStyle/>
          <a:p>
            <a:r>
              <a:rPr lang="en-US" dirty="0" smtClean="0">
                <a:solidFill>
                  <a:srgbClr val="EFA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HD-ILT Technology &amp; Tools</a:t>
            </a:r>
            <a:endParaRPr lang="en-US" dirty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r>
              <a:rPr lang="en-US" sz="4400" b="1" u="sng" dirty="0" smtClean="0">
                <a:latin typeface="Century" pitchFamily="18" charset="0"/>
              </a:rPr>
              <a:t>Video</a:t>
            </a:r>
            <a:r>
              <a:rPr lang="en-US" sz="4400" b="1" dirty="0" smtClean="0">
                <a:latin typeface="Century" pitchFamily="18" charset="0"/>
              </a:rPr>
              <a:t>:  </a:t>
            </a:r>
            <a:r>
              <a:rPr lang="en-US" sz="4400" dirty="0" smtClean="0">
                <a:latin typeface="Century" pitchFamily="18" charset="0"/>
              </a:rPr>
              <a:t>HD-ILT is High Definition-Instructor Led Training.</a:t>
            </a:r>
          </a:p>
          <a:p>
            <a:pPr marL="0" indent="0">
              <a:buNone/>
            </a:pPr>
            <a:r>
              <a:rPr lang="en-US" sz="4400" b="1" dirty="0" smtClean="0">
                <a:latin typeface="Century" pitchFamily="18" charset="0"/>
              </a:rPr>
              <a:t>    </a:t>
            </a:r>
            <a:r>
              <a:rPr lang="en-US" sz="4400" dirty="0" smtClean="0">
                <a:latin typeface="Century" pitchFamily="18" charset="0"/>
              </a:rPr>
              <a:t>We utilize state of the art video codecs and bridges.</a:t>
            </a:r>
          </a:p>
          <a:p>
            <a:pPr marL="0" indent="0">
              <a:buNone/>
            </a:pPr>
            <a:endParaRPr lang="en-US" sz="4400" dirty="0">
              <a:latin typeface="Century" pitchFamily="18" charset="0"/>
            </a:endParaRPr>
          </a:p>
          <a:p>
            <a:r>
              <a:rPr lang="en-US" sz="4400" b="1" u="sng" dirty="0" smtClean="0">
                <a:latin typeface="Century" pitchFamily="18" charset="0"/>
              </a:rPr>
              <a:t>Pre-Sets</a:t>
            </a:r>
            <a:r>
              <a:rPr lang="en-US" sz="4400" b="1" dirty="0" smtClean="0">
                <a:latin typeface="Century" pitchFamily="18" charset="0"/>
              </a:rPr>
              <a:t>:</a:t>
            </a:r>
            <a:r>
              <a:rPr lang="en-US" sz="4400" dirty="0" smtClean="0">
                <a:latin typeface="Century" pitchFamily="18" charset="0"/>
              </a:rPr>
              <a:t>  Change the views/zooming for different delivery components.  If you can</a:t>
            </a:r>
            <a:r>
              <a:rPr lang="ja-JP" altLang="en-US" sz="4400" dirty="0" smtClean="0">
                <a:latin typeface="Century" pitchFamily="18" charset="0"/>
              </a:rPr>
              <a:t>’</a:t>
            </a:r>
            <a:r>
              <a:rPr lang="en-US" altLang="ja-JP" sz="4400" dirty="0" smtClean="0">
                <a:latin typeface="Century" pitchFamily="18" charset="0"/>
              </a:rPr>
              <a:t>t see something, mention it – the correct pre-set may not be selected.</a:t>
            </a:r>
          </a:p>
          <a:p>
            <a:pPr marL="0" indent="0">
              <a:buNone/>
            </a:pPr>
            <a:endParaRPr lang="en-US" altLang="ja-JP" sz="4400" dirty="0" smtClean="0">
              <a:latin typeface="Century" pitchFamily="18" charset="0"/>
            </a:endParaRPr>
          </a:p>
          <a:p>
            <a:r>
              <a:rPr lang="en-US" sz="4400" b="1" u="sng" dirty="0" smtClean="0">
                <a:latin typeface="Century" pitchFamily="18" charset="0"/>
              </a:rPr>
              <a:t>Views</a:t>
            </a:r>
            <a:r>
              <a:rPr lang="en-US" sz="4400" b="1" dirty="0" smtClean="0">
                <a:latin typeface="Century" pitchFamily="18" charset="0"/>
              </a:rPr>
              <a:t>:</a:t>
            </a:r>
            <a:r>
              <a:rPr lang="en-US" sz="4400" dirty="0" smtClean="0">
                <a:latin typeface="Century" pitchFamily="18" charset="0"/>
              </a:rPr>
              <a:t>  The instructor will </a:t>
            </a:r>
            <a:r>
              <a:rPr lang="ja-JP" altLang="en-US" sz="4400" dirty="0" smtClean="0">
                <a:latin typeface="Century" pitchFamily="18" charset="0"/>
              </a:rPr>
              <a:t>“</a:t>
            </a:r>
            <a:r>
              <a:rPr lang="en-US" altLang="ja-JP" sz="4400" dirty="0" smtClean="0">
                <a:latin typeface="Century" pitchFamily="18" charset="0"/>
              </a:rPr>
              <a:t>take the floor</a:t>
            </a:r>
            <a:r>
              <a:rPr lang="ja-JP" altLang="en-US" sz="4400" dirty="0" smtClean="0">
                <a:latin typeface="Century" pitchFamily="18" charset="0"/>
              </a:rPr>
              <a:t>”</a:t>
            </a:r>
            <a:r>
              <a:rPr lang="en-US" altLang="ja-JP" sz="4400" dirty="0" smtClean="0">
                <a:latin typeface="Century" pitchFamily="18" charset="0"/>
              </a:rPr>
              <a:t> in order to begin the lecture.  This will be done in full screen.       If this is not the case, please report issues to your instructor.</a:t>
            </a:r>
          </a:p>
          <a:p>
            <a:pPr>
              <a:buNone/>
            </a:pPr>
            <a:endParaRPr lang="en-US" sz="3400" b="1" dirty="0" smtClean="0">
              <a:latin typeface="Century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Century" pitchFamily="18" charset="0"/>
              </a:rPr>
              <a:t>	</a:t>
            </a:r>
            <a:r>
              <a:rPr lang="en-US" sz="4400" dirty="0" smtClean="0">
                <a:latin typeface="Century" pitchFamily="18" charset="0"/>
              </a:rPr>
              <a:t>The instructor is </a:t>
            </a:r>
            <a:r>
              <a:rPr lang="en-US" sz="4400" u="sng" dirty="0" smtClean="0">
                <a:latin typeface="Century" pitchFamily="18" charset="0"/>
              </a:rPr>
              <a:t>always</a:t>
            </a:r>
            <a:r>
              <a:rPr lang="en-US" sz="4400" dirty="0" smtClean="0">
                <a:latin typeface="Century" pitchFamily="18" charset="0"/>
              </a:rPr>
              <a:t> the first line of support for </a:t>
            </a:r>
            <a:r>
              <a:rPr lang="en-US" sz="4400" u="sng" dirty="0" smtClean="0">
                <a:latin typeface="Century" pitchFamily="18" charset="0"/>
              </a:rPr>
              <a:t>all/any</a:t>
            </a:r>
            <a:r>
              <a:rPr lang="en-US" sz="4400" dirty="0" smtClean="0">
                <a:latin typeface="Century" pitchFamily="18" charset="0"/>
              </a:rPr>
              <a:t> class related issues.  </a:t>
            </a:r>
          </a:p>
          <a:p>
            <a:pPr>
              <a:buNone/>
            </a:pPr>
            <a:r>
              <a:rPr lang="en-US" sz="3800" dirty="0" smtClean="0">
                <a:latin typeface="Century" pitchFamily="18" charset="0"/>
              </a:rPr>
              <a:t>	</a:t>
            </a:r>
            <a:r>
              <a:rPr lang="en-US" sz="2900" dirty="0" smtClean="0">
                <a:latin typeface="Century" pitchFamily="18" charset="0"/>
              </a:rPr>
              <a:t>If unable to inform/contact the instructor, please report to local staff and/or </a:t>
            </a:r>
          </a:p>
          <a:p>
            <a:pPr algn="ctr">
              <a:buNone/>
            </a:pPr>
            <a:r>
              <a:rPr lang="en-US" sz="2900" dirty="0" smtClean="0">
                <a:latin typeface="Century" pitchFamily="18" charset="0"/>
              </a:rPr>
              <a:t> </a:t>
            </a:r>
            <a:r>
              <a:rPr lang="en-US" sz="2900" dirty="0" smtClean="0">
                <a:latin typeface="Century" pitchFamily="18" charset="0"/>
                <a:hlinkClick r:id="rId3"/>
              </a:rPr>
              <a:t>HD-ILT@sunsetlearning.com</a:t>
            </a:r>
            <a:r>
              <a:rPr lang="en-US" sz="2900" dirty="0" smtClean="0">
                <a:latin typeface="Century" pitchFamily="18" charset="0"/>
              </a:rPr>
              <a:t>  - (303)729-1070.</a:t>
            </a:r>
          </a:p>
          <a:p>
            <a:pPr>
              <a:buNone/>
            </a:pPr>
            <a:endParaRPr lang="en-US" sz="2800" b="1" dirty="0" smtClean="0">
              <a:latin typeface="Century" pitchFamily="18" charset="0"/>
            </a:endParaRPr>
          </a:p>
          <a:p>
            <a:pPr>
              <a:buNone/>
            </a:pPr>
            <a:endParaRPr lang="en-US" sz="2800" b="1" dirty="0" smtClean="0">
              <a:latin typeface="Century" pitchFamily="18" charset="0"/>
            </a:endParaRPr>
          </a:p>
          <a:p>
            <a:pPr>
              <a:buNone/>
            </a:pPr>
            <a:endParaRPr lang="en-US" sz="2800" b="1" dirty="0" smtClean="0">
              <a:latin typeface="Century" pitchFamily="18" charset="0"/>
            </a:endParaRPr>
          </a:p>
          <a:p>
            <a:pPr algn="ctr">
              <a:buNone/>
            </a:pPr>
            <a:endParaRPr lang="en-US" sz="2400" b="1" dirty="0" smtClean="0">
              <a:latin typeface="Century" pitchFamily="18" charset="0"/>
            </a:endParaRPr>
          </a:p>
          <a:p>
            <a:pPr algn="ctr">
              <a:buNone/>
            </a:pPr>
            <a:endParaRPr lang="en-US" sz="2400" b="1" dirty="0" smtClean="0">
              <a:latin typeface="Century" pitchFamily="18" charset="0"/>
            </a:endParaRPr>
          </a:p>
          <a:p>
            <a:pPr algn="ctr">
              <a:buNone/>
            </a:pPr>
            <a:endParaRPr lang="en-US" sz="2800" b="1" dirty="0" smtClean="0">
              <a:latin typeface="Century" pitchFamily="18" charset="0"/>
            </a:endParaRPr>
          </a:p>
          <a:p>
            <a:pPr marL="0" indent="0">
              <a:buNone/>
            </a:pPr>
            <a:endParaRPr lang="en-US" altLang="ja-JP" sz="2800" dirty="0" smtClean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solidFill>
            <a:srgbClr val="323F54"/>
          </a:solidFill>
        </p:spPr>
        <p:txBody>
          <a:bodyPr/>
          <a:lstStyle/>
          <a:p>
            <a:r>
              <a:rPr lang="en-US" dirty="0" smtClean="0">
                <a:solidFill>
                  <a:srgbClr val="EFA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HD-ILT Technology &amp; Tools</a:t>
            </a:r>
            <a:endParaRPr lang="en-US" dirty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sz="2600" b="1" u="sng" dirty="0" smtClean="0">
                <a:latin typeface="Century" pitchFamily="18" charset="0"/>
              </a:rPr>
              <a:t>Audio</a:t>
            </a:r>
            <a:r>
              <a:rPr lang="en-US" sz="2600" dirty="0" smtClean="0">
                <a:latin typeface="Century" pitchFamily="18" charset="0"/>
              </a:rPr>
              <a:t>:  SLI can control audio inputs and levels remotely.</a:t>
            </a:r>
          </a:p>
          <a:p>
            <a:pPr marL="0" indent="0">
              <a:buNone/>
            </a:pPr>
            <a:endParaRPr lang="en-US" sz="2600" dirty="0" smtClean="0">
              <a:latin typeface="Century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Century" pitchFamily="18" charset="0"/>
              </a:rPr>
              <a:t>	Please </a:t>
            </a:r>
            <a:r>
              <a:rPr lang="en-US" sz="2600" b="1" u="sng" dirty="0" smtClean="0">
                <a:latin typeface="Century" pitchFamily="18" charset="0"/>
              </a:rPr>
              <a:t>MUTE</a:t>
            </a:r>
            <a:r>
              <a:rPr lang="en-US" sz="2600" dirty="0" smtClean="0">
                <a:latin typeface="Century" pitchFamily="18" charset="0"/>
              </a:rPr>
              <a:t> your site until you are ready to talk.</a:t>
            </a:r>
          </a:p>
          <a:p>
            <a:pPr algn="just">
              <a:buNone/>
            </a:pPr>
            <a:endParaRPr lang="en-US" sz="2600" dirty="0" smtClean="0">
              <a:latin typeface="Century" pitchFamily="18" charset="0"/>
            </a:endParaRPr>
          </a:p>
          <a:p>
            <a:r>
              <a:rPr lang="en-US" sz="2600" b="1" u="sng" dirty="0" smtClean="0">
                <a:latin typeface="Century" pitchFamily="18" charset="0"/>
              </a:rPr>
              <a:t>Etiquette</a:t>
            </a:r>
            <a:r>
              <a:rPr lang="en-US" sz="2600" b="1" dirty="0" smtClean="0">
                <a:latin typeface="Century" pitchFamily="18" charset="0"/>
              </a:rPr>
              <a:t>:  </a:t>
            </a:r>
            <a:r>
              <a:rPr lang="en-US" sz="2600" dirty="0" smtClean="0">
                <a:latin typeface="Century" pitchFamily="18" charset="0"/>
              </a:rPr>
              <a:t>Please refrain from any distractions while audio is live and respect other students as they are participating.  Audio and video from your location is shared with others </a:t>
            </a:r>
            <a:r>
              <a:rPr lang="en-US" sz="2600" u="sng" dirty="0" smtClean="0">
                <a:latin typeface="Century" pitchFamily="18" charset="0"/>
              </a:rPr>
              <a:t>clearly</a:t>
            </a:r>
            <a:r>
              <a:rPr lang="en-US" sz="2600" dirty="0" smtClean="0">
                <a:latin typeface="Century" pitchFamily="18" charset="0"/>
              </a:rPr>
              <a:t>.</a:t>
            </a:r>
          </a:p>
          <a:p>
            <a:pPr marL="0" indent="0" algn="just">
              <a:buNone/>
            </a:pPr>
            <a:endParaRPr lang="en-US" sz="2600" b="1" dirty="0" smtClean="0">
              <a:latin typeface="Century" pitchFamily="18" charset="0"/>
            </a:endParaRPr>
          </a:p>
          <a:p>
            <a:pPr algn="just"/>
            <a:r>
              <a:rPr lang="en-US" sz="2600" b="1" u="sng" dirty="0" smtClean="0">
                <a:latin typeface="Century" pitchFamily="18" charset="0"/>
              </a:rPr>
              <a:t>Interaction</a:t>
            </a:r>
            <a:r>
              <a:rPr lang="en-US" sz="2600" b="1" dirty="0" smtClean="0">
                <a:latin typeface="Century" pitchFamily="18" charset="0"/>
              </a:rPr>
              <a:t>:</a:t>
            </a:r>
            <a:r>
              <a:rPr lang="en-US" sz="2600" b="1" dirty="0">
                <a:latin typeface="Century" pitchFamily="18" charset="0"/>
              </a:rPr>
              <a:t> </a:t>
            </a:r>
            <a:r>
              <a:rPr lang="en-US" sz="2600" b="1" dirty="0" smtClean="0">
                <a:latin typeface="Century" pitchFamily="18" charset="0"/>
              </a:rPr>
              <a:t> </a:t>
            </a:r>
            <a:r>
              <a:rPr lang="en-US" sz="2600" dirty="0" smtClean="0">
                <a:latin typeface="Century" pitchFamily="18" charset="0"/>
              </a:rPr>
              <a:t>The </a:t>
            </a:r>
            <a:r>
              <a:rPr lang="en-US" sz="2600" dirty="0">
                <a:latin typeface="Century" pitchFamily="18" charset="0"/>
              </a:rPr>
              <a:t>instructor </a:t>
            </a:r>
            <a:r>
              <a:rPr lang="en-US" sz="2600" dirty="0" smtClean="0">
                <a:latin typeface="Century" pitchFamily="18" charset="0"/>
              </a:rPr>
              <a:t>will be </a:t>
            </a:r>
            <a:r>
              <a:rPr lang="en-US" sz="2600" dirty="0">
                <a:latin typeface="Century" pitchFamily="18" charset="0"/>
              </a:rPr>
              <a:t>interacting with each site and will attempt to create an environment where students are interacting across </a:t>
            </a:r>
            <a:r>
              <a:rPr lang="en-US" sz="2600" dirty="0" smtClean="0">
                <a:latin typeface="Century" pitchFamily="18" charset="0"/>
              </a:rPr>
              <a:t>sites together </a:t>
            </a:r>
            <a:r>
              <a:rPr lang="en-US" sz="2600" dirty="0">
                <a:latin typeface="Century" pitchFamily="18" charset="0"/>
              </a:rPr>
              <a:t>– but they need your </a:t>
            </a:r>
            <a:r>
              <a:rPr lang="en-US" sz="2600" dirty="0" smtClean="0">
                <a:latin typeface="Century" pitchFamily="18" charset="0"/>
              </a:rPr>
              <a:t>help to participate!</a:t>
            </a:r>
            <a:endParaRPr lang="en-US" sz="2600" dirty="0">
              <a:latin typeface="Century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solidFill>
            <a:srgbClr val="323F54"/>
          </a:solidFill>
        </p:spPr>
        <p:txBody>
          <a:bodyPr/>
          <a:lstStyle/>
          <a:p>
            <a:r>
              <a:rPr lang="en-US" dirty="0" smtClean="0">
                <a:solidFill>
                  <a:srgbClr val="EFA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WebEx</a:t>
            </a:r>
            <a:endParaRPr lang="en-US" dirty="0">
              <a:solidFill>
                <a:srgbClr val="EFA5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>
              <a:buNone/>
              <a:defRPr/>
            </a:pPr>
            <a:r>
              <a:rPr lang="en-US" sz="3400" b="1" u="sng" dirty="0">
                <a:latin typeface="Century" pitchFamily="18" charset="0"/>
                <a:ea typeface="ＭＳ Ｐゴシック" charset="0"/>
              </a:rPr>
              <a:t>WebEx is used </a:t>
            </a:r>
            <a:r>
              <a:rPr lang="en-US" sz="3400" b="1" u="sng" dirty="0" smtClean="0">
                <a:latin typeface="Century" pitchFamily="18" charset="0"/>
                <a:ea typeface="ＭＳ Ｐゴシック" charset="0"/>
              </a:rPr>
              <a:t>for</a:t>
            </a:r>
            <a:r>
              <a:rPr lang="en-US" sz="3400" b="1" dirty="0" smtClean="0">
                <a:latin typeface="Century" pitchFamily="18" charset="0"/>
                <a:ea typeface="ＭＳ Ｐゴシック" charset="0"/>
              </a:rPr>
              <a:t>:</a:t>
            </a:r>
            <a:endParaRPr lang="en-US" sz="3400" b="1" u="sng" dirty="0">
              <a:latin typeface="Century" pitchFamily="18" charset="0"/>
              <a:ea typeface="ＭＳ Ｐゴシック" charset="0"/>
            </a:endParaRPr>
          </a:p>
          <a:p>
            <a:pPr>
              <a:defRPr/>
            </a:pPr>
            <a:r>
              <a:rPr lang="en-US" sz="3400" dirty="0">
                <a:latin typeface="Century" pitchFamily="18" charset="0"/>
                <a:ea typeface="ＭＳ Ｐゴシック" charset="0"/>
              </a:rPr>
              <a:t>Slide Sharing/Viewing simultaneous to video broadcast.</a:t>
            </a:r>
          </a:p>
          <a:p>
            <a:pPr>
              <a:defRPr/>
            </a:pPr>
            <a:r>
              <a:rPr lang="en-US" sz="3400" dirty="0">
                <a:latin typeface="Century" pitchFamily="18" charset="0"/>
                <a:ea typeface="ＭＳ Ｐゴシック" charset="0"/>
              </a:rPr>
              <a:t>Desktop Sharing for Lab Support and Lab Partnering.</a:t>
            </a:r>
          </a:p>
          <a:p>
            <a:pPr>
              <a:defRPr/>
            </a:pPr>
            <a:r>
              <a:rPr lang="en-US" sz="3400" dirty="0">
                <a:latin typeface="Century" pitchFamily="18" charset="0"/>
                <a:ea typeface="ＭＳ Ｐゴシック" charset="0"/>
              </a:rPr>
              <a:t>Chat </a:t>
            </a:r>
            <a:r>
              <a:rPr lang="en-US" sz="3400" dirty="0" smtClean="0">
                <a:latin typeface="Century" pitchFamily="18" charset="0"/>
                <a:ea typeface="ＭＳ Ｐゴシック" charset="0"/>
              </a:rPr>
              <a:t>Communications.</a:t>
            </a:r>
          </a:p>
          <a:p>
            <a:pPr>
              <a:buNone/>
              <a:defRPr/>
            </a:pPr>
            <a:endParaRPr lang="en-US" sz="3400" dirty="0">
              <a:latin typeface="Century" pitchFamily="18" charset="0"/>
              <a:ea typeface="ＭＳ Ｐゴシック" charset="0"/>
            </a:endParaRPr>
          </a:p>
          <a:p>
            <a:pPr>
              <a:buNone/>
              <a:defRPr/>
            </a:pPr>
            <a:r>
              <a:rPr lang="en-US" sz="3400" b="1" u="sng" dirty="0" smtClean="0">
                <a:latin typeface="Century" pitchFamily="18" charset="0"/>
                <a:ea typeface="ＭＳ Ｐゴシック" charset="0"/>
              </a:rPr>
              <a:t>WebEx Setup Instructions</a:t>
            </a:r>
            <a:r>
              <a:rPr lang="en-US" sz="3400" b="1" dirty="0" smtClean="0">
                <a:latin typeface="Century" pitchFamily="18" charset="0"/>
                <a:ea typeface="ＭＳ Ｐゴシック" charset="0"/>
              </a:rPr>
              <a:t>:  </a:t>
            </a:r>
            <a:r>
              <a:rPr lang="en-US" sz="3400" dirty="0" smtClean="0">
                <a:latin typeface="Century" pitchFamily="18" charset="0"/>
                <a:ea typeface="ＭＳ Ｐゴシック" charset="0"/>
              </a:rPr>
              <a:t>(if not connected, do it now).  </a:t>
            </a:r>
          </a:p>
          <a:p>
            <a:pPr marL="457200" lvl="1" indent="0">
              <a:buNone/>
              <a:defRPr/>
            </a:pPr>
            <a:endParaRPr lang="en-US" dirty="0" smtClean="0">
              <a:latin typeface="Century" pitchFamily="18" charset="0"/>
              <a:ea typeface="ＭＳ Ｐゴシック" charset="0"/>
            </a:endParaRPr>
          </a:p>
          <a:p>
            <a:pPr>
              <a:buNone/>
            </a:pPr>
            <a:r>
              <a:rPr lang="en-US" sz="3400" b="1" dirty="0" smtClean="0">
                <a:latin typeface="Century" pitchFamily="18" charset="0"/>
              </a:rPr>
              <a:t>STEP 1</a:t>
            </a:r>
            <a:r>
              <a:rPr lang="en-US" sz="3400" dirty="0" smtClean="0">
                <a:latin typeface="Century" pitchFamily="18" charset="0"/>
              </a:rPr>
              <a:t>:  Go to </a:t>
            </a:r>
            <a:r>
              <a:rPr lang="en-US" sz="3400" dirty="0" smtClean="0">
                <a:latin typeface="Century" pitchFamily="18" charset="0"/>
                <a:hlinkClick r:id="rId2"/>
              </a:rPr>
              <a:t>http://links.sunsetlearning.com</a:t>
            </a:r>
            <a:r>
              <a:rPr lang="en-US" sz="3400" dirty="0" smtClean="0">
                <a:latin typeface="Century" pitchFamily="18" charset="0"/>
              </a:rPr>
              <a:t> and click     	     on the SLI </a:t>
            </a:r>
            <a:r>
              <a:rPr lang="en-US" sz="3400" dirty="0" err="1" smtClean="0">
                <a:latin typeface="Century" pitchFamily="18" charset="0"/>
              </a:rPr>
              <a:t>Webex</a:t>
            </a:r>
            <a:r>
              <a:rPr lang="en-US" sz="3400" dirty="0" smtClean="0">
                <a:latin typeface="Century" pitchFamily="18" charset="0"/>
              </a:rPr>
              <a:t> link.</a:t>
            </a:r>
          </a:p>
          <a:p>
            <a:pPr>
              <a:buNone/>
            </a:pPr>
            <a:r>
              <a:rPr lang="en-US" sz="3400" b="1" dirty="0" smtClean="0">
                <a:latin typeface="Century" pitchFamily="18" charset="0"/>
              </a:rPr>
              <a:t>STEP 2</a:t>
            </a:r>
            <a:r>
              <a:rPr lang="en-US" sz="3400" dirty="0" smtClean="0">
                <a:latin typeface="Century" pitchFamily="18" charset="0"/>
              </a:rPr>
              <a:t>:  </a:t>
            </a:r>
            <a:r>
              <a:rPr lang="en-US" sz="3400" dirty="0" smtClean="0">
                <a:latin typeface="Century" pitchFamily="18" charset="0"/>
              </a:rPr>
              <a:t>Enter meeting ID:  </a:t>
            </a:r>
            <a:r>
              <a:rPr lang="en-US" sz="2800" dirty="0"/>
              <a:t>993 489 </a:t>
            </a:r>
            <a:r>
              <a:rPr lang="en-US" sz="2800" dirty="0" smtClean="0"/>
              <a:t>405</a:t>
            </a:r>
            <a:r>
              <a:rPr lang="en-US" sz="3400" dirty="0">
                <a:latin typeface="Century" pitchFamily="18" charset="0"/>
              </a:rPr>
              <a:t> </a:t>
            </a:r>
            <a:r>
              <a:rPr lang="en-US" sz="3400" dirty="0" smtClean="0">
                <a:latin typeface="Century" pitchFamily="18" charset="0"/>
              </a:rPr>
              <a:t>as well</a:t>
            </a:r>
            <a:r>
              <a:rPr lang="en-US" sz="3400" dirty="0" smtClean="0">
                <a:latin typeface="Century" pitchFamily="18" charset="0"/>
              </a:rPr>
              <a:t> </a:t>
            </a:r>
            <a:r>
              <a:rPr lang="en-US" sz="3400" dirty="0" smtClean="0">
                <a:latin typeface="Century" pitchFamily="18" charset="0"/>
              </a:rPr>
              <a:t>your name </a:t>
            </a:r>
            <a:r>
              <a:rPr lang="en-US" sz="3400" dirty="0" smtClean="0">
                <a:latin typeface="Century" pitchFamily="18" charset="0"/>
              </a:rPr>
              <a:t>	     and email address.</a:t>
            </a:r>
            <a:endParaRPr lang="en-US" sz="3400" b="1" dirty="0" smtClean="0">
              <a:latin typeface="Century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Century" pitchFamily="18" charset="0"/>
              </a:rPr>
              <a:t>STEP 3</a:t>
            </a:r>
            <a:r>
              <a:rPr lang="en-US" sz="3400" dirty="0" smtClean="0">
                <a:latin typeface="Century" pitchFamily="18" charset="0"/>
              </a:rPr>
              <a:t>:  Click on the ‘Join’ button and that will take you 	     in.</a:t>
            </a:r>
            <a:endParaRPr lang="en-US" sz="3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5816</TotalTime>
  <Words>196</Words>
  <Application>Microsoft Macintosh PowerPoint</Application>
  <PresentationFormat>On-screen Show (4:3)</PresentationFormat>
  <Paragraphs>52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  Welcome To  Sunset Learning Institute Authorized Technical Training that Optimizes Your Network….. And Advances Your Career!</vt:lpstr>
      <vt:lpstr>HD-ILT Technology &amp; Tools</vt:lpstr>
      <vt:lpstr>HD-ILT Technology &amp; Tools</vt:lpstr>
      <vt:lpstr>WebEx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Sunset Learning Institute</dc:title>
  <dc:creator>Jamie Raines</dc:creator>
  <cp:lastModifiedBy>Ronald Daskevich</cp:lastModifiedBy>
  <cp:revision>95</cp:revision>
  <cp:lastPrinted>2014-09-09T13:50:31Z</cp:lastPrinted>
  <dcterms:created xsi:type="dcterms:W3CDTF">2014-07-24T17:29:25Z</dcterms:created>
  <dcterms:modified xsi:type="dcterms:W3CDTF">2015-08-31T03:07:28Z</dcterms:modified>
</cp:coreProperties>
</file>