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35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87" r:id="rId23"/>
    <p:sldId id="277" r:id="rId24"/>
    <p:sldId id="278" r:id="rId25"/>
    <p:sldId id="279" r:id="rId26"/>
    <p:sldId id="288" r:id="rId27"/>
    <p:sldId id="281" r:id="rId28"/>
    <p:sldId id="282" r:id="rId29"/>
    <p:sldId id="283" r:id="rId30"/>
    <p:sldId id="284" r:id="rId31"/>
    <p:sldId id="285" r:id="rId32"/>
    <p:sldId id="280" r:id="rId33"/>
    <p:sldId id="274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7" d="100"/>
          <a:sy n="187" d="100"/>
        </p:scale>
        <p:origin x="-101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4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47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48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49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223EF4A-1B78-45E5-B4DF-6481948E278D}" type="slidenum"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4001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223EF4A-1B78-45E5-B4DF-6481948E278D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7019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223EF4A-1B78-45E5-B4DF-6481948E278D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5304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223EF4A-1B78-45E5-B4DF-6481948E278D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5912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223EF4A-1B78-45E5-B4DF-6481948E278D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0844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223EF4A-1B78-45E5-B4DF-6481948E278D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9733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223EF4A-1B78-45E5-B4DF-6481948E278D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739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 marL="216000" indent="-2160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 on board….</a:t>
            </a: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223EF4A-1B78-45E5-B4DF-6481948E278D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8013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 marL="216000" indent="-2160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 on board….</a:t>
            </a: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 marL="216000" indent="-2160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 on board….</a:t>
            </a: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223EF4A-1B78-45E5-B4DF-6481948E278D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19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7019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223EF4A-1B78-45E5-B4DF-6481948E278D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1295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 marL="216000" indent="-2160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 on board….</a:t>
            </a: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 marL="216000" indent="-2160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 on board….</a:t>
            </a: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 marL="216000" indent="-2160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 on board….</a:t>
            </a: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223EF4A-1B78-45E5-B4DF-6481948E278D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23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70197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 marL="216000" indent="-2160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 on board….</a:t>
            </a: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 marL="216000" indent="-2160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 on board….</a:t>
            </a: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 marL="216000" indent="-2160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 on board….</a:t>
            </a: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 marL="216000" indent="-2160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 on board….</a:t>
            </a: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 marL="216000" indent="-2160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 on board….</a:t>
            </a: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223EF4A-1B78-45E5-B4DF-6481948E278D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7357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223EF4A-1B78-45E5-B4DF-6481948E278D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9967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223EF4A-1B78-45E5-B4DF-6481948E278D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5633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223EF4A-1B78-45E5-B4DF-6481948E278D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664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223EF4A-1B78-45E5-B4DF-6481948E278D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3777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223EF4A-1B78-45E5-B4DF-6481948E278D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0308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223EF4A-1B78-45E5-B4DF-6481948E278D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7138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236320" y="1200240"/>
            <a:ext cx="4670640" cy="3725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36320" y="1200240"/>
            <a:ext cx="46706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236320" y="1200240"/>
            <a:ext cx="4670640" cy="3725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236320" y="1200240"/>
            <a:ext cx="46706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2236320" y="1200240"/>
            <a:ext cx="4670640" cy="37252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2236320" y="1200240"/>
            <a:ext cx="46706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Picture 142"/>
          <p:cNvPicPr/>
          <p:nvPr/>
        </p:nvPicPr>
        <p:blipFill>
          <a:blip r:embed="rId2"/>
          <a:stretch/>
        </p:blipFill>
        <p:spPr>
          <a:xfrm>
            <a:off x="2236320" y="1200240"/>
            <a:ext cx="4670640" cy="3725280"/>
          </a:xfrm>
          <a:prstGeom prst="rect">
            <a:avLst/>
          </a:prstGeom>
          <a:ln>
            <a:noFill/>
          </a:ln>
        </p:spPr>
      </p:pic>
      <p:pic>
        <p:nvPicPr>
          <p:cNvPr id="144" name="Picture 143"/>
          <p:cNvPicPr/>
          <p:nvPr/>
        </p:nvPicPr>
        <p:blipFill>
          <a:blip r:embed="rId2"/>
          <a:stretch/>
        </p:blipFill>
        <p:spPr>
          <a:xfrm>
            <a:off x="2236320" y="1200240"/>
            <a:ext cx="46706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3994200" cy="3725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92240" y="1200240"/>
            <a:ext cx="3994200" cy="3725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85800" y="1583280"/>
            <a:ext cx="77720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800" b="1" strike="noStrike" spc="-1" dirty="0" smtClean="0">
                <a:solidFill>
                  <a:srgbClr val="FFFF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Fifty Shades (Years) of Database Technology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Relationships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Entities have some relationship to other entities in the system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Illustrates an association between two entities.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Cardinality Constraints: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80520">
              <a:lnSpc>
                <a:spcPct val="100000"/>
              </a:lnSpc>
              <a:buClr>
                <a:srgbClr val="FFFFFF"/>
              </a:buClr>
              <a:buSzPct val="80000"/>
              <a:buFont typeface="Courier New"/>
              <a:buChar char="o"/>
            </a:pPr>
            <a:r>
              <a:rPr lang="en-US" sz="24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Zero or More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80520">
              <a:lnSpc>
                <a:spcPct val="100000"/>
              </a:lnSpc>
              <a:buClr>
                <a:srgbClr val="FFFFFF"/>
              </a:buClr>
              <a:buSzPct val="80000"/>
              <a:buFont typeface="Courier New"/>
              <a:buChar char="o"/>
            </a:pPr>
            <a:r>
              <a:rPr lang="en-US" sz="24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One or More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80520">
              <a:lnSpc>
                <a:spcPct val="100000"/>
              </a:lnSpc>
              <a:buClr>
                <a:srgbClr val="FFFFFF"/>
              </a:buClr>
              <a:buSzPct val="80000"/>
              <a:buFont typeface="Courier New"/>
              <a:buChar char="o"/>
            </a:pPr>
            <a:r>
              <a:rPr lang="en-US" sz="24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One and only One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80520">
              <a:lnSpc>
                <a:spcPct val="100000"/>
              </a:lnSpc>
              <a:buClr>
                <a:srgbClr val="FFFFFF"/>
              </a:buClr>
              <a:buSzPct val="80000"/>
              <a:buFont typeface="Courier New"/>
              <a:buChar char="o"/>
            </a:pPr>
            <a:r>
              <a:rPr lang="en-US" sz="24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Zero or One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ERD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Entity-Relationship Diagram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Model to describe a database in an abstract way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Visually shows the relationships of data within the system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 will use Crow’s Foot Notation, because that is what real-world professionals use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05"/>
          <p:cNvPicPr/>
          <p:nvPr/>
        </p:nvPicPr>
        <p:blipFill>
          <a:blip r:embed="rId3"/>
          <a:stretch/>
        </p:blipFill>
        <p:spPr>
          <a:xfrm>
            <a:off x="1860120" y="1138320"/>
            <a:ext cx="5117760" cy="3733560"/>
          </a:xfrm>
          <a:prstGeom prst="rect">
            <a:avLst/>
          </a:prstGeom>
          <a:ln>
            <a:noFill/>
          </a:ln>
        </p:spPr>
      </p:pic>
      <p:sp>
        <p:nvSpPr>
          <p:cNvPr id="18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ERD Example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44520" y="3178080"/>
            <a:ext cx="4089600" cy="1817640"/>
          </a:xfrm>
          <a:prstGeom prst="irregularSeal2">
            <a:avLst/>
          </a:prstGeom>
          <a:solidFill>
            <a:srgbClr val="CCCCCC"/>
          </a:solidFill>
          <a:ln w="19080">
            <a:solidFill>
              <a:srgbClr val="4C4C4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Can I code this exactly as is??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81520"/>
            <a:ext cx="5327280" cy="2025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CREATE TABLE Student (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	student_id INT,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	student_name VARCHAR(30),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	student_address VARCHAR(40),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	PRIMARY KEY (student_id)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)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	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457200" y="2588760"/>
            <a:ext cx="5901480" cy="2115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CREATE TABLE Course (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	course_name VARCHAR(20),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	course_number INT,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	PRIMARY KEY (course_name, course_number)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)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57200" y="427680"/>
            <a:ext cx="8229240" cy="4497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nsolas"/>
              </a:rPr>
              <a:t>CREATE TABLE Enrollment (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nsolas"/>
              </a:rPr>
              <a:t>	student_id INT,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nsolas"/>
              </a:rPr>
              <a:t>	course_name VARCHAR(20),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nsolas"/>
              </a:rPr>
              <a:t>	course_number INT,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nsolas"/>
              </a:rPr>
              <a:t>	PRIMARY KEY 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nsolas"/>
              </a:rPr>
              <a:t>    (student_id, course_name, course_number),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nsolas"/>
              </a:rPr>
              <a:t>	FOREIGN KEY (student_id) 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nsolas"/>
              </a:rPr>
              <a:t>    REFERENCES Student(student_id),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nsolas"/>
              </a:rPr>
              <a:t>   FOREIGN KEY (course_name, course_number)      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nsolas"/>
              </a:rPr>
              <a:t>    REFERENCES Course(course_name, course_number)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nsolas"/>
              </a:rPr>
              <a:t>)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Think about a system that keeps track of doctor appointments scheduled by patients.</a:t>
            </a:r>
            <a:endParaRPr lang="en-US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800" strike="noStrike" spc="-1" dirty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would the entities </a:t>
            </a:r>
            <a:r>
              <a:rPr lang="en-US" sz="2800" strike="noStrike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(tables) be</a:t>
            </a:r>
            <a:r>
              <a:rPr lang="en-US" sz="2800" strike="noStrike" spc="-1" dirty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lang="en-US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800" strike="noStrike" spc="-1" dirty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would be the </a:t>
            </a:r>
            <a:r>
              <a:rPr lang="en-US" sz="2800" strike="noStrike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attributes (fields/columns) </a:t>
            </a:r>
            <a:r>
              <a:rPr lang="en-US" sz="2800" strike="noStrike" spc="-1" dirty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of each entity?</a:t>
            </a:r>
            <a:endParaRPr lang="en-US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800" strike="noStrike" spc="-1" dirty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uniquely identifies the entities</a:t>
            </a:r>
            <a:r>
              <a:rPr lang="en-US" sz="2800" strike="noStrike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 (primary keys)</a:t>
            </a:r>
            <a:endParaRPr lang="en-US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800" strike="noStrike" spc="-1" dirty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are the entities related?</a:t>
            </a:r>
            <a:endParaRPr lang="en-US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87">
                                            <p:txEl>
                                              <p:pRg st="0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hape 129"/>
          <p:cNvPicPr/>
          <p:nvPr/>
        </p:nvPicPr>
        <p:blipFill>
          <a:blip r:embed="rId3"/>
          <a:stretch/>
        </p:blipFill>
        <p:spPr>
          <a:xfrm>
            <a:off x="1927440" y="356400"/>
            <a:ext cx="5555520" cy="443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Warehouses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457200" y="989712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800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Relational : Often Online Transaction Processing (OLTP)</a:t>
            </a:r>
            <a:endParaRPr lang="en-US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800" strike="noStrike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 volume inputs</a:t>
            </a:r>
            <a:endParaRPr lang="en-US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800" strike="noStrike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organized to avoid redundancy </a:t>
            </a:r>
            <a:endParaRPr lang="en-US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520">
              <a:lnSpc>
                <a:spcPct val="100000"/>
              </a:lnSpc>
              <a:buClr>
                <a:srgbClr val="FFFFFF"/>
              </a:buClr>
            </a:pPr>
            <a:endParaRPr lang="en-US" sz="2800" strike="noStrike" spc="-1" dirty="0" smtClean="0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Warehouses: Often Online Analytical Processing (OLAP)</a:t>
            </a: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800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Decision Support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800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Designed for Analytical Speed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2800" spc="-1" dirty="0" smtClean="0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171450" indent="-171450">
              <a:lnSpc>
                <a:spcPct val="100000"/>
              </a:lnSpc>
              <a:buFont typeface="Arial"/>
              <a:buChar char="•"/>
            </a:pPr>
            <a:endParaRPr lang="en-US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6084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charRg st="0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87">
                                            <p:txEl>
                                              <p:charRg st="0" end="2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76872" y="202779"/>
            <a:ext cx="868680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OLAP Database Design: Star Schema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837" y="1404918"/>
            <a:ext cx="4112309" cy="357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5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767298" y="2163060"/>
            <a:ext cx="77720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800" b="1" strike="noStrike" spc="-1" dirty="0" smtClean="0">
                <a:solidFill>
                  <a:srgbClr val="FFFF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Fifty Shades (Years) of Database Technology</a:t>
            </a:r>
          </a:p>
          <a:p>
            <a:pPr>
              <a:lnSpc>
                <a:spcPct val="100000"/>
              </a:lnSpc>
            </a:pPr>
            <a:endParaRPr lang="en-US" sz="4800" b="1" spc="-1" dirty="0">
              <a:solidFill>
                <a:srgbClr val="FFFF99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4800" b="1" strike="noStrike" spc="-1" dirty="0" smtClean="0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Video Two</a:t>
            </a:r>
            <a:endParaRPr lang="en-US" sz="1400" strike="noStrike" spc="-1" dirty="0">
              <a:solidFill>
                <a:srgbClr val="FF66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882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Topics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124413" y="1063080"/>
            <a:ext cx="4337648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pc="-1" dirty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Relational Databases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18680">
              <a:buClr>
                <a:srgbClr val="FFFFFF"/>
              </a:buClr>
              <a:buFont typeface="Arial"/>
              <a:buChar char="●"/>
            </a:pPr>
            <a:r>
              <a:rPr lang="en-US" sz="3000" spc="-1" dirty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Entities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18680">
              <a:buClr>
                <a:srgbClr val="FFFFFF"/>
              </a:buClr>
              <a:buFont typeface="Arial"/>
              <a:buChar char="●"/>
            </a:pPr>
            <a:r>
              <a:rPr lang="en-US" sz="3000" spc="-1" dirty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Relationships</a:t>
            </a: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OLAP Versus OLTP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18680">
              <a:buClr>
                <a:srgbClr val="FFFFFF"/>
              </a:buClr>
              <a:buFont typeface="Arial"/>
              <a:buChar char="●"/>
            </a:pPr>
            <a:r>
              <a:rPr lang="en-US" sz="3000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Transactions 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18680">
              <a:buClr>
                <a:srgbClr val="FFFFFF"/>
              </a:buClr>
              <a:buFont typeface="Arial"/>
              <a:buChar char="●"/>
            </a:pPr>
            <a:r>
              <a:rPr lang="en-US" sz="3000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Analytics</a:t>
            </a:r>
            <a:endParaRPr lang="en-US" sz="3000" spc="-1" dirty="0">
              <a:solidFill>
                <a:srgbClr val="FFFF66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 marL="38520">
              <a:buClr>
                <a:srgbClr val="FFFFFF"/>
              </a:buClr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4732083" y="1063080"/>
            <a:ext cx="4337648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Cluster Computing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18680">
              <a:buClr>
                <a:srgbClr val="FFFFFF"/>
              </a:buClr>
              <a:buFont typeface="Arial"/>
              <a:buChar char="●"/>
            </a:pPr>
            <a:r>
              <a:rPr lang="en-US" sz="3000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Big Data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18680">
              <a:buClr>
                <a:srgbClr val="FFFFFF"/>
              </a:buClr>
              <a:buFont typeface="Arial"/>
              <a:buChar char="●"/>
            </a:pPr>
            <a:r>
              <a:rPr lang="en-US" sz="3000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Spark</a:t>
            </a:r>
            <a:endParaRPr lang="en-US" sz="3000" spc="-1" dirty="0">
              <a:solidFill>
                <a:srgbClr val="FFFF66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NOSQL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418680">
              <a:buClr>
                <a:srgbClr val="FFFFFF"/>
              </a:buClr>
              <a:buFont typeface="Arial"/>
              <a:buChar char="●"/>
            </a:pPr>
            <a:r>
              <a:rPr lang="en-US" sz="3000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Graph Databases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18680">
              <a:buClr>
                <a:srgbClr val="FFFFFF"/>
              </a:buClr>
              <a:buFont typeface="Arial"/>
              <a:buChar char="●"/>
            </a:pPr>
            <a:r>
              <a:rPr lang="en-US" sz="3000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Aggregation is Out</a:t>
            </a:r>
          </a:p>
          <a:p>
            <a:pPr marL="914400" lvl="1" indent="-418680">
              <a:buClr>
                <a:srgbClr val="FFFFFF"/>
              </a:buClr>
              <a:buFont typeface="Arial"/>
              <a:buChar char="●"/>
            </a:pPr>
            <a:r>
              <a:rPr lang="en-US" sz="3000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Connection is In</a:t>
            </a:r>
            <a:endParaRPr lang="en-US" sz="3000" spc="-1" dirty="0">
              <a:solidFill>
                <a:srgbClr val="FFFF66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 marL="38520">
              <a:buClr>
                <a:srgbClr val="FFFFFF"/>
              </a:buClr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0" y="331813"/>
            <a:ext cx="914400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Big Data: Distributed Computing on Clusters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 descr="spark_cluster_database_-_Google_Sear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634" y="1555190"/>
            <a:ext cx="5034520" cy="34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17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0" y="331813"/>
            <a:ext cx="914400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Big Data: Distributed Computing on Clusters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 descr="spark_cluster_database_-_Google_Sear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354" y="1374957"/>
            <a:ext cx="6088267" cy="340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73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0" y="331813"/>
            <a:ext cx="914400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NOSQL 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 descr="Why_NoSQL___Couch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7" y="1262913"/>
            <a:ext cx="4793017" cy="2916233"/>
          </a:xfrm>
          <a:prstGeom prst="rect">
            <a:avLst/>
          </a:prstGeom>
        </p:spPr>
      </p:pic>
      <p:pic>
        <p:nvPicPr>
          <p:cNvPr id="4" name="Picture 3" descr="Why_NoSQL___Couchbas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334" y="1343388"/>
            <a:ext cx="4751086" cy="1958418"/>
          </a:xfrm>
          <a:prstGeom prst="rect">
            <a:avLst/>
          </a:prstGeom>
        </p:spPr>
      </p:pic>
      <p:pic>
        <p:nvPicPr>
          <p:cNvPr id="5" name="Picture 4" descr="Why_NoSQL___Couchbas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382" y="1604317"/>
            <a:ext cx="5741423" cy="277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66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767298" y="2163060"/>
            <a:ext cx="77720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800" b="1" strike="noStrike" spc="-1" dirty="0" smtClean="0">
                <a:solidFill>
                  <a:srgbClr val="FFFF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Fifty Shades (Years) of Database Technology</a:t>
            </a:r>
          </a:p>
          <a:p>
            <a:pPr>
              <a:lnSpc>
                <a:spcPct val="100000"/>
              </a:lnSpc>
            </a:pPr>
            <a:endParaRPr lang="en-US" sz="4800" b="1" spc="-1" dirty="0">
              <a:solidFill>
                <a:srgbClr val="FFFF99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4800" b="1" strike="noStrike" spc="-1" dirty="0" smtClean="0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Video Three</a:t>
            </a:r>
            <a:endParaRPr lang="en-US" sz="1400" strike="noStrike" spc="-1" dirty="0">
              <a:solidFill>
                <a:srgbClr val="FF66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411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0" y="331813"/>
            <a:ext cx="914400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Graph Databases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944" y="1314181"/>
            <a:ext cx="9061056" cy="64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Aggregate v Connected Models: OLAP &amp; OLTP are both “Aggregate” focused. Graph Databases are “Connection Focused”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344" y="2119950"/>
            <a:ext cx="37266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Graph Building Blocks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Nodes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Entities (tables)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Relationships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Connect to Structure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Properties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Attributes and metadata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Labels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Group Nodes by Role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 descr="Screenshot_10_26_16__7_39_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497" y="2639936"/>
            <a:ext cx="3991965" cy="235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59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0" y="331813"/>
            <a:ext cx="914400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Graph Databases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944" y="1314181"/>
            <a:ext cx="9061056" cy="64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Aggregate v Connected Models: OLAP &amp; OLTP are both “Aggregate” focused. Graph Databases are “Connection Focused”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344" y="2119950"/>
            <a:ext cx="37266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Graph Building Blocks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Nodes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Entities (tables)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Relationships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Connect to Structure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Properties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Attributes and metadata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Labels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Group Nodes by Role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 descr="Screenshot_10_26_16__7_39_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497" y="2639936"/>
            <a:ext cx="3991965" cy="235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12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0" y="331813"/>
            <a:ext cx="914400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Graph Databases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944" y="1314181"/>
            <a:ext cx="9061056" cy="64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Aggregate v Connected Models: OLAP &amp; OLTP are both “Aggregate” focused. Graph Databases are “Connection Focused”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344" y="2119950"/>
            <a:ext cx="37266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Graph Building Blocks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Nodes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Entities (tables)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Relationships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Connect to Structure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Properties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Attributes and metadata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Labels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Group Nodes by Role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" name="Picture 2" descr="Screenshot_10_26_16__7_39_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58" y="2119950"/>
            <a:ext cx="4097864" cy="253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79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0" y="331813"/>
            <a:ext cx="914400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Graph Databases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944" y="1314181"/>
            <a:ext cx="9061056" cy="64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Aggregate v Connected Models: OLAP &amp; OLTP are both “Aggregate” focused. Graph Databases are “Connection Focused”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344" y="2119950"/>
            <a:ext cx="37266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Graph Building Blocks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Nodes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Entities (tables)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Relationships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Connect to Structure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Properties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Attributes and metadata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Labels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Group Nodes by Role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 descr="Data_Modeling_with_Neo4j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017" y="2400503"/>
            <a:ext cx="3821415" cy="230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08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0" y="331813"/>
            <a:ext cx="914400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Graph Databases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944" y="1314181"/>
            <a:ext cx="9061056" cy="64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Aggregate v Connected Models: OLAP &amp; OLTP are both “Aggregate” focused. Graph Databases are “Connection Focused”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344" y="2119950"/>
            <a:ext cx="37266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Graph Building Blocks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Nodes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Entities (tables)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Relationships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Connect to Structure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Properties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Attributes and metadata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Labels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Group Nodes by Role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Screenshot_10_26_16__7_39_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313" y="2363344"/>
            <a:ext cx="3962366" cy="242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4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24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Wikipedia says: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“A database is an organized collection of data. The data are typically organized to model relevant aspects of reality in a way that supports processes requiring this information.”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is a database?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62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Database Design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400" strike="noStrike" spc="-1" dirty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are the data entities of the system?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400" strike="noStrike" spc="-1" dirty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are the attributes of each entity?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400" strike="noStrike" spc="-1" dirty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are the constraints on the attributes of the entities?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400" strike="noStrike" spc="-1" dirty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can be used to uniquely identify entities in the system?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400" strike="noStrike" spc="-1" dirty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are the different entities related</a:t>
            </a:r>
            <a:r>
              <a:rPr lang="en-US" sz="2400" strike="noStrike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Entities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person, place or thing about which we want to collect and store multiple instances of data.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Similar to an Object in Object Oriented Design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Think of Entities as nouns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These will be the tables in your database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Attributes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that describes the Entities.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These will be the columns of each table in your database.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Familiar concept?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Shape 66"/>
          <p:cNvPicPr/>
          <p:nvPr/>
        </p:nvPicPr>
        <p:blipFill>
          <a:blip r:embed="rId3"/>
          <a:stretch/>
        </p:blipFill>
        <p:spPr>
          <a:xfrm>
            <a:off x="1965600" y="1063440"/>
            <a:ext cx="5212800" cy="3991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Constraints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Arial"/>
              </a:rPr>
              <a:t>Specific rules for the Attributes.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Arial"/>
              </a:rPr>
              <a:t>Make sure that the data is consistent.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Arial"/>
              </a:rPr>
              <a:t>In SQL: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80520">
              <a:lnSpc>
                <a:spcPct val="100000"/>
              </a:lnSpc>
              <a:buClr>
                <a:srgbClr val="FFFFFF"/>
              </a:buClr>
              <a:buSzPct val="80000"/>
              <a:buFont typeface="Courier New"/>
              <a:buChar char="o"/>
            </a:pPr>
            <a:r>
              <a:rPr lang="en-US" sz="24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NOT NULL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80520">
              <a:lnSpc>
                <a:spcPct val="100000"/>
              </a:lnSpc>
              <a:buClr>
                <a:srgbClr val="FFFFFF"/>
              </a:buClr>
              <a:buSzPct val="80000"/>
              <a:buFont typeface="Courier New"/>
              <a:buChar char="o"/>
            </a:pPr>
            <a:r>
              <a:rPr lang="en-US" sz="24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UNIQUE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80520">
              <a:lnSpc>
                <a:spcPct val="100000"/>
              </a:lnSpc>
              <a:buClr>
                <a:srgbClr val="FFFFFF"/>
              </a:buClr>
              <a:buSzPct val="80000"/>
              <a:buFont typeface="Courier New"/>
              <a:buChar char="o"/>
            </a:pPr>
            <a:r>
              <a:rPr lang="en-US" sz="24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CHECK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80520">
              <a:lnSpc>
                <a:spcPct val="100000"/>
              </a:lnSpc>
              <a:buClr>
                <a:srgbClr val="FFFFFF"/>
              </a:buClr>
              <a:buSzPct val="80000"/>
              <a:buFont typeface="Courier New"/>
              <a:buChar char="o"/>
            </a:pPr>
            <a:r>
              <a:rPr lang="en-US" sz="24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DEFAULT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to access a record?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Primary Key: attribute or combination of attributes that uniquely identify each row in the table.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755</Words>
  <Application>Microsoft Macintosh PowerPoint</Application>
  <PresentationFormat>On-screen Show (16:9)</PresentationFormat>
  <Paragraphs>192</Paragraphs>
  <Slides>30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Sean P. Goggins</cp:lastModifiedBy>
  <cp:revision>20</cp:revision>
  <dcterms:modified xsi:type="dcterms:W3CDTF">2016-10-26T13:12:53Z</dcterms:modified>
  <dc:language>en-US</dc:language>
</cp:coreProperties>
</file>