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71" r:id="rId7"/>
    <p:sldId id="270" r:id="rId8"/>
    <p:sldId id="263" r:id="rId9"/>
    <p:sldId id="262" r:id="rId10"/>
    <p:sldId id="273" r:id="rId11"/>
    <p:sldId id="268" r:id="rId12"/>
    <p:sldId id="278" r:id="rId13"/>
    <p:sldId id="274" r:id="rId14"/>
    <p:sldId id="280" r:id="rId15"/>
    <p:sldId id="275" r:id="rId16"/>
    <p:sldId id="277" r:id="rId17"/>
    <p:sldId id="279" r:id="rId18"/>
    <p:sldId id="281" r:id="rId19"/>
    <p:sldId id="265" r:id="rId20"/>
    <p:sldId id="266" r:id="rId21"/>
    <p:sldId id="282"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04" autoAdjust="0"/>
    <p:restoredTop sz="94660"/>
  </p:normalViewPr>
  <p:slideViewPr>
    <p:cSldViewPr snapToGrid="0">
      <p:cViewPr varScale="1">
        <p:scale>
          <a:sx n="74" d="100"/>
          <a:sy n="74"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A186C2B-5C0C-424C-A3EA-CAC054E74BA6}" type="datetimeFigureOut">
              <a:rPr lang="en-US" smtClean="0"/>
              <a:t>01-Jul-16</a:t>
            </a:fld>
            <a:endParaRPr lang="en-US"/>
          </a:p>
        </p:txBody>
      </p:sp>
      <p:sp>
        <p:nvSpPr>
          <p:cNvPr id="8" name="Slide Number Placeholder 7"/>
          <p:cNvSpPr>
            <a:spLocks noGrp="1"/>
          </p:cNvSpPr>
          <p:nvPr>
            <p:ph type="sldNum" sz="quarter" idx="11"/>
          </p:nvPr>
        </p:nvSpPr>
        <p:spPr/>
        <p:txBody>
          <a:bodyPr/>
          <a:lstStyle/>
          <a:p>
            <a:fld id="{CF1ADF25-D621-4AC9-A4D2-71CCAD27405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186C2B-5C0C-424C-A3EA-CAC054E74BA6}" type="datetimeFigureOut">
              <a:rPr lang="en-US" smtClean="0"/>
              <a:t>01-Jul-16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ADF25-D621-4AC9-A4D2-71CCAD27405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186C2B-5C0C-424C-A3EA-CAC054E74BA6}" type="datetimeFigureOut">
              <a:rPr lang="en-US" smtClean="0"/>
              <a:t>01-Jul-16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ADF25-D621-4AC9-A4D2-71CCAD27405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9A186C2B-5C0C-424C-A3EA-CAC054E74BA6}" type="datetimeFigureOut">
              <a:rPr lang="en-US" smtClean="0"/>
              <a:t>01-Jul-16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ADF25-D621-4AC9-A4D2-71CCAD27405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186C2B-5C0C-424C-A3EA-CAC054E74BA6}" type="datetimeFigureOut">
              <a:rPr lang="en-US" smtClean="0"/>
              <a:t>01-Jul-16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ADF25-D621-4AC9-A4D2-71CCAD27405F}" type="slidenum">
              <a:rPr lang="en-US" smtClean="0"/>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A186C2B-5C0C-424C-A3EA-CAC054E74BA6}" type="datetimeFigureOut">
              <a:rPr lang="en-US" smtClean="0"/>
              <a:t>01-Jul-16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ADF25-D621-4AC9-A4D2-71CCAD27405F}" type="slidenum">
              <a:rPr lang="en-US" smtClean="0"/>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A186C2B-5C0C-424C-A3EA-CAC054E74BA6}" type="datetimeFigureOut">
              <a:rPr lang="en-US" smtClean="0"/>
              <a:t>01-Jul-16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1ADF25-D621-4AC9-A4D2-71CCAD27405F}" type="slidenum">
              <a:rPr lang="en-US" smtClean="0"/>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186C2B-5C0C-424C-A3EA-CAC054E74BA6}" type="datetimeFigureOut">
              <a:rPr lang="en-US" smtClean="0"/>
              <a:t>01-Jul-16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1ADF25-D621-4AC9-A4D2-71CCAD27405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6C2B-5C0C-424C-A3EA-CAC054E74BA6}" type="datetimeFigureOut">
              <a:rPr lang="en-US" smtClean="0"/>
              <a:t>01-Jul-16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1ADF25-D621-4AC9-A4D2-71CCAD27405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186C2B-5C0C-424C-A3EA-CAC054E74BA6}" type="datetimeFigureOut">
              <a:rPr lang="en-US" smtClean="0"/>
              <a:t>01-Jul-16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ADF25-D621-4AC9-A4D2-71CCAD27405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186C2B-5C0C-424C-A3EA-CAC054E74BA6}" type="datetimeFigureOut">
              <a:rPr lang="en-US" smtClean="0"/>
              <a:t>01-Jul-16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ADF25-D621-4AC9-A4D2-71CCAD27405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A186C2B-5C0C-424C-A3EA-CAC054E74BA6}" type="datetimeFigureOut">
              <a:rPr lang="en-US" smtClean="0"/>
              <a:t>01-Jul-16</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CF1ADF25-D621-4AC9-A4D2-71CCAD27405F}" type="slidenum">
              <a:rPr lang="en-US" smtClean="0"/>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noha.magdy.99@gmail.com" TargetMode="External"/><Relationship Id="rId2" Type="http://schemas.openxmlformats.org/officeDocument/2006/relationships/hyperlink" Target="mailto:eng.asousa29@gmail.com" TargetMode="External"/><Relationship Id="rId1" Type="http://schemas.openxmlformats.org/officeDocument/2006/relationships/slideLayout" Target="../slideLayouts/slideLayout2.xml"/><Relationship Id="rId5" Type="http://schemas.openxmlformats.org/officeDocument/2006/relationships/hyperlink" Target="mailto:hesashmoel@gmail.com" TargetMode="External"/><Relationship Id="rId4" Type="http://schemas.openxmlformats.org/officeDocument/2006/relationships/hyperlink" Target="mailto:hosam_azzam2010@yahoo.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tunes.apple.com/us/app/movies-by-flixster-rotten/id284235722?mt=8" TargetMode="External"/><Relationship Id="rId2" Type="http://schemas.openxmlformats.org/officeDocument/2006/relationships/hyperlink" Target="https://itunes.apple.com/us/app/imdb-movies-tv/id342792525?mt=8" TargetMode="External"/><Relationship Id="rId1" Type="http://schemas.openxmlformats.org/officeDocument/2006/relationships/slideLayout" Target="../slideLayouts/slideLayout2.xml"/><Relationship Id="rId5" Type="http://schemas.openxmlformats.org/officeDocument/2006/relationships/hyperlink" Target="https://play.google.com/store/apps/details?id=com.csm.KidsMedia" TargetMode="External"/><Relationship Id="rId4" Type="http://schemas.openxmlformats.org/officeDocument/2006/relationships/hyperlink" Target="https://play.google.com/store/apps/details?id=com.altsoldev.newmoviereview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Watch And Rate</a:t>
            </a:r>
            <a:endParaRPr lang="en-US" dirty="0"/>
          </a:p>
        </p:txBody>
      </p:sp>
      <p:sp>
        <p:nvSpPr>
          <p:cNvPr id="3" name="Subtitle 2"/>
          <p:cNvSpPr>
            <a:spLocks noGrp="1"/>
          </p:cNvSpPr>
          <p:nvPr>
            <p:ph type="subTitle" idx="1"/>
          </p:nvPr>
        </p:nvSpPr>
        <p:spPr/>
        <p:txBody>
          <a:bodyPr>
            <a:normAutofit fontScale="92500" lnSpcReduction="10000"/>
          </a:bodyPr>
          <a:lstStyle/>
          <a:p>
            <a:pPr algn="l"/>
            <a:r>
              <a:rPr lang="en-US" dirty="0" smtClean="0"/>
              <a:t>Supervisors:</a:t>
            </a:r>
          </a:p>
          <a:p>
            <a:pPr algn="l"/>
            <a:r>
              <a:rPr lang="en-US" dirty="0" smtClean="0"/>
              <a:t>Dr. </a:t>
            </a:r>
            <a:r>
              <a:rPr lang="en-US" dirty="0" err="1" smtClean="0"/>
              <a:t>Reem</a:t>
            </a:r>
            <a:r>
              <a:rPr lang="en-US" dirty="0" smtClean="0"/>
              <a:t> </a:t>
            </a:r>
            <a:r>
              <a:rPr lang="en-US" dirty="0" err="1" smtClean="0"/>
              <a:t>Bahgat</a:t>
            </a:r>
            <a:endParaRPr lang="en-US" dirty="0" smtClean="0"/>
          </a:p>
          <a:p>
            <a:pPr algn="l"/>
            <a:r>
              <a:rPr lang="en-US" dirty="0" smtClean="0"/>
              <a:t>Dr. </a:t>
            </a:r>
            <a:r>
              <a:rPr lang="en-US" dirty="0" err="1" smtClean="0"/>
              <a:t>Hanaa</a:t>
            </a:r>
            <a:r>
              <a:rPr lang="en-US" dirty="0" smtClean="0"/>
              <a:t> </a:t>
            </a:r>
            <a:r>
              <a:rPr lang="en-US" dirty="0" err="1" smtClean="0"/>
              <a:t>Bioumy</a:t>
            </a:r>
            <a:endParaRPr lang="en-US" dirty="0"/>
          </a:p>
        </p:txBody>
      </p:sp>
    </p:spTree>
    <p:extLst>
      <p:ext uri="{BB962C8B-B14F-4D97-AF65-F5344CB8AC3E}">
        <p14:creationId xmlns:p14="http://schemas.microsoft.com/office/powerpoint/2010/main" val="351200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Sentiment analysis continued</a:t>
            </a:r>
            <a:endParaRPr lang="en-US" dirty="0"/>
          </a:p>
        </p:txBody>
      </p:sp>
      <p:sp>
        <p:nvSpPr>
          <p:cNvPr id="3" name="Content Placeholder 2"/>
          <p:cNvSpPr>
            <a:spLocks noGrp="1"/>
          </p:cNvSpPr>
          <p:nvPr>
            <p:ph idx="1"/>
          </p:nvPr>
        </p:nvSpPr>
        <p:spPr>
          <a:xfrm>
            <a:off x="1686535" y="1665727"/>
            <a:ext cx="8915400" cy="3766062"/>
          </a:xfrm>
        </p:spPr>
        <p:txBody>
          <a:bodyPr/>
          <a:lstStyle/>
          <a:p>
            <a:r>
              <a:rPr lang="en-US" dirty="0" smtClean="0"/>
              <a:t>Machine Learning approaches:</a:t>
            </a:r>
          </a:p>
          <a:p>
            <a:pPr lvl="1"/>
            <a:r>
              <a:rPr lang="en-US" dirty="0" smtClean="0"/>
              <a:t>Supervised learning</a:t>
            </a:r>
          </a:p>
          <a:p>
            <a:pPr lvl="1"/>
            <a:r>
              <a:rPr lang="en-US" dirty="0" smtClean="0"/>
              <a:t>Unsupervised learning</a:t>
            </a:r>
          </a:p>
          <a:p>
            <a:pPr lvl="1"/>
            <a:r>
              <a:rPr lang="en-US" dirty="0" smtClean="0"/>
              <a:t>Semi supervised</a:t>
            </a:r>
          </a:p>
          <a:p>
            <a:pPr lvl="1"/>
            <a:endParaRPr lang="en-US" dirty="0"/>
          </a:p>
        </p:txBody>
      </p:sp>
      <p:sp>
        <p:nvSpPr>
          <p:cNvPr id="6" name="TextBox 5"/>
          <p:cNvSpPr txBox="1"/>
          <p:nvPr/>
        </p:nvSpPr>
        <p:spPr>
          <a:xfrm>
            <a:off x="1561457" y="3458594"/>
            <a:ext cx="8463776" cy="1754326"/>
          </a:xfrm>
          <a:prstGeom prst="rect">
            <a:avLst/>
          </a:prstGeom>
          <a:noFill/>
        </p:spPr>
        <p:txBody>
          <a:bodyPr wrap="square" rtlCol="0">
            <a:spAutoFit/>
          </a:bodyPr>
          <a:lstStyle/>
          <a:p>
            <a:pPr lvl="1"/>
            <a:r>
              <a:rPr lang="en-US" dirty="0"/>
              <a:t>We use sentiment analysis in classifying user reviews into positive and negative reviews. Based on this classification, we give movie rating (system rating) </a:t>
            </a:r>
            <a:r>
              <a:rPr lang="en-US" dirty="0" smtClean="0"/>
              <a:t> for a certain movie.</a:t>
            </a:r>
          </a:p>
          <a:p>
            <a:pPr lvl="1"/>
            <a:endParaRPr lang="en-US" dirty="0"/>
          </a:p>
          <a:p>
            <a:pPr lvl="1"/>
            <a:r>
              <a:rPr lang="en-US" dirty="0" smtClean="0"/>
              <a:t>Language used in sentiment analysis: English</a:t>
            </a:r>
            <a:endParaRPr lang="en-US" dirty="0"/>
          </a:p>
          <a:p>
            <a:pPr lvl="1"/>
            <a:endParaRPr lang="en-US" dirty="0"/>
          </a:p>
        </p:txBody>
      </p:sp>
    </p:spTree>
    <p:extLst>
      <p:ext uri="{BB962C8B-B14F-4D97-AF65-F5344CB8AC3E}">
        <p14:creationId xmlns:p14="http://schemas.microsoft.com/office/powerpoint/2010/main" val="2888172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376" y="1384053"/>
            <a:ext cx="7902054" cy="5344292"/>
          </a:xfrm>
        </p:spPr>
      </p:pic>
      <p:sp>
        <p:nvSpPr>
          <p:cNvPr id="5" name="TextBox 4"/>
          <p:cNvSpPr txBox="1"/>
          <p:nvPr/>
        </p:nvSpPr>
        <p:spPr>
          <a:xfrm>
            <a:off x="8161361" y="2238233"/>
            <a:ext cx="184731" cy="369332"/>
          </a:xfrm>
          <a:prstGeom prst="rect">
            <a:avLst/>
          </a:prstGeom>
          <a:noFill/>
        </p:spPr>
        <p:txBody>
          <a:bodyPr wrap="none" rtlCol="0">
            <a:spAutoFit/>
          </a:bodyPr>
          <a:lstStyle/>
          <a:p>
            <a:endParaRPr lang="en-US" dirty="0"/>
          </a:p>
        </p:txBody>
      </p:sp>
      <p:sp>
        <p:nvSpPr>
          <p:cNvPr id="8" name="TextBox 7"/>
          <p:cNvSpPr txBox="1"/>
          <p:nvPr/>
        </p:nvSpPr>
        <p:spPr>
          <a:xfrm>
            <a:off x="1555845" y="788160"/>
            <a:ext cx="2577629" cy="369332"/>
          </a:xfrm>
          <a:prstGeom prst="rect">
            <a:avLst/>
          </a:prstGeom>
          <a:noFill/>
        </p:spPr>
        <p:txBody>
          <a:bodyPr wrap="none" rtlCol="0">
            <a:spAutoFit/>
          </a:bodyPr>
          <a:lstStyle/>
          <a:p>
            <a:r>
              <a:rPr lang="en-US" dirty="0" smtClean="0"/>
              <a:t>First phase: Annotation</a:t>
            </a:r>
            <a:endParaRPr lang="en-US" dirty="0"/>
          </a:p>
        </p:txBody>
      </p:sp>
      <p:sp>
        <p:nvSpPr>
          <p:cNvPr id="2" name="TextBox 1"/>
          <p:cNvSpPr txBox="1"/>
          <p:nvPr/>
        </p:nvSpPr>
        <p:spPr>
          <a:xfrm>
            <a:off x="7338645" y="760905"/>
            <a:ext cx="4677508" cy="1754326"/>
          </a:xfrm>
          <a:prstGeom prst="rect">
            <a:avLst/>
          </a:prstGeom>
          <a:noFill/>
        </p:spPr>
        <p:txBody>
          <a:bodyPr wrap="square" rtlCol="0">
            <a:spAutoFit/>
          </a:bodyPr>
          <a:lstStyle/>
          <a:p>
            <a:r>
              <a:rPr lang="en-US" dirty="0" smtClean="0"/>
              <a:t>Colors Meaning: </a:t>
            </a:r>
          </a:p>
          <a:p>
            <a:pPr marL="285750" indent="-285750">
              <a:buFont typeface="Arial" pitchFamily="34" charset="0"/>
              <a:buChar char="•"/>
            </a:pPr>
            <a:r>
              <a:rPr lang="en-US" dirty="0" smtClean="0">
                <a:ln w="3175">
                  <a:solidFill>
                    <a:schemeClr val="bg1">
                      <a:lumMod val="50000"/>
                    </a:schemeClr>
                  </a:solidFill>
                </a:ln>
                <a:solidFill>
                  <a:srgbClr val="FFFF00"/>
                </a:solidFill>
              </a:rPr>
              <a:t>Yellow: Used to annotate positive sentences</a:t>
            </a:r>
            <a:endParaRPr lang="en-US" dirty="0" smtClean="0">
              <a:ln w="3175">
                <a:solidFill>
                  <a:schemeClr val="bg1">
                    <a:lumMod val="50000"/>
                  </a:schemeClr>
                </a:solidFill>
              </a:ln>
            </a:endParaRPr>
          </a:p>
          <a:p>
            <a:pPr marL="285750" indent="-285750">
              <a:buFont typeface="Arial" pitchFamily="34" charset="0"/>
              <a:buChar char="•"/>
            </a:pPr>
            <a:r>
              <a:rPr lang="en-US" dirty="0" smtClean="0">
                <a:ln w="3175">
                  <a:solidFill>
                    <a:schemeClr val="bg1">
                      <a:lumMod val="50000"/>
                    </a:schemeClr>
                  </a:solidFill>
                </a:ln>
                <a:solidFill>
                  <a:srgbClr val="FF0000"/>
                </a:solidFill>
              </a:rPr>
              <a:t>Red: Used to annotate negative sentences</a:t>
            </a:r>
            <a:endParaRPr lang="en-US" dirty="0">
              <a:ln w="3175">
                <a:solidFill>
                  <a:schemeClr val="bg1">
                    <a:lumMod val="50000"/>
                  </a:schemeClr>
                </a:solidFill>
              </a:ln>
              <a:solidFill>
                <a:srgbClr val="FF0000"/>
              </a:solidFill>
            </a:endParaRPr>
          </a:p>
          <a:p>
            <a:pPr marL="285750" indent="-285750">
              <a:buFont typeface="Arial" pitchFamily="34" charset="0"/>
              <a:buChar char="•"/>
            </a:pPr>
            <a:r>
              <a:rPr lang="en-US" dirty="0" smtClean="0">
                <a:ln w="3175">
                  <a:solidFill>
                    <a:schemeClr val="bg1">
                      <a:lumMod val="50000"/>
                    </a:schemeClr>
                  </a:solidFill>
                </a:ln>
                <a:solidFill>
                  <a:srgbClr val="00B050"/>
                </a:solidFill>
              </a:rPr>
              <a:t>Green: Used to annotate movie features appeared in training data</a:t>
            </a:r>
          </a:p>
        </p:txBody>
      </p:sp>
    </p:spTree>
    <p:extLst>
      <p:ext uri="{BB962C8B-B14F-4D97-AF65-F5344CB8AC3E}">
        <p14:creationId xmlns:p14="http://schemas.microsoft.com/office/powerpoint/2010/main" val="1151516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pPr marL="0" indent="0">
              <a:buNone/>
            </a:pPr>
            <a:r>
              <a:rPr lang="en-US" dirty="0"/>
              <a:t>The second phase was to choose which features can be used to classify a sentence and which feature was important to the support vector machine which was in our case WEKA to train and get a good accuracy to generate a model that can predict.</a:t>
            </a:r>
          </a:p>
          <a:p>
            <a:endParaRPr lang="en-US" dirty="0"/>
          </a:p>
        </p:txBody>
      </p:sp>
    </p:spTree>
    <p:extLst>
      <p:ext uri="{BB962C8B-B14F-4D97-AF65-F5344CB8AC3E}">
        <p14:creationId xmlns:p14="http://schemas.microsoft.com/office/powerpoint/2010/main" val="1266685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fontScale="55000" lnSpcReduction="20000"/>
          </a:bodyPr>
          <a:lstStyle/>
          <a:p>
            <a:pPr lvl="0"/>
            <a:r>
              <a:rPr lang="en-US" sz="3800" dirty="0" err="1" smtClean="0">
                <a:solidFill>
                  <a:schemeClr val="tx2">
                    <a:lumMod val="50000"/>
                  </a:schemeClr>
                </a:solidFill>
              </a:rPr>
              <a:t>positive_words</a:t>
            </a:r>
            <a:r>
              <a:rPr lang="en-US" sz="3800" dirty="0">
                <a:solidFill>
                  <a:schemeClr val="tx2">
                    <a:lumMod val="50000"/>
                  </a:schemeClr>
                </a:solidFill>
              </a:rPr>
              <a:t>: </a:t>
            </a:r>
            <a:r>
              <a:rPr lang="en-US" sz="2800" dirty="0"/>
              <a:t>number of positive words in the sentence using </a:t>
            </a:r>
            <a:r>
              <a:rPr lang="en-US" sz="2800" dirty="0" err="1"/>
              <a:t>sentiword</a:t>
            </a:r>
            <a:r>
              <a:rPr lang="en-US" sz="2800" dirty="0"/>
              <a:t>.</a:t>
            </a:r>
            <a:br>
              <a:rPr lang="en-US" sz="2800" dirty="0"/>
            </a:br>
            <a:r>
              <a:rPr lang="en-US" sz="2800" dirty="0"/>
              <a:t>a word is considered positive if its positive weight is </a:t>
            </a:r>
            <a:r>
              <a:rPr lang="en-US" sz="2800" dirty="0" smtClean="0"/>
              <a:t>greater </a:t>
            </a:r>
            <a:r>
              <a:rPr lang="en-US" sz="2800" dirty="0"/>
              <a:t>than negative weight.</a:t>
            </a:r>
          </a:p>
          <a:p>
            <a:pPr lvl="0"/>
            <a:r>
              <a:rPr lang="en-US" sz="3800" dirty="0" err="1">
                <a:solidFill>
                  <a:schemeClr val="tx2">
                    <a:lumMod val="50000"/>
                  </a:schemeClr>
                </a:solidFill>
              </a:rPr>
              <a:t>negative_words</a:t>
            </a:r>
            <a:r>
              <a:rPr lang="en-US" sz="3800" dirty="0">
                <a:solidFill>
                  <a:schemeClr val="tx2">
                    <a:lumMod val="50000"/>
                  </a:schemeClr>
                </a:solidFill>
              </a:rPr>
              <a:t>: </a:t>
            </a:r>
            <a:r>
              <a:rPr lang="en-US" sz="2800" dirty="0"/>
              <a:t>number of negative words in the sentence using </a:t>
            </a:r>
            <a:r>
              <a:rPr lang="en-US" sz="2800" dirty="0" err="1"/>
              <a:t>sentiword</a:t>
            </a:r>
            <a:r>
              <a:rPr lang="en-US" sz="2800" dirty="0"/>
              <a:t>.</a:t>
            </a:r>
            <a:br>
              <a:rPr lang="en-US" sz="2800" dirty="0"/>
            </a:br>
            <a:r>
              <a:rPr lang="en-US" sz="2800" dirty="0"/>
              <a:t>a word is considered negative if its positive weight is less than negative weight.</a:t>
            </a:r>
          </a:p>
          <a:p>
            <a:pPr lvl="0"/>
            <a:r>
              <a:rPr lang="en-US" sz="3800" dirty="0" err="1">
                <a:solidFill>
                  <a:schemeClr val="tx2">
                    <a:lumMod val="50000"/>
                  </a:schemeClr>
                </a:solidFill>
              </a:rPr>
              <a:t>positive_score</a:t>
            </a:r>
            <a:r>
              <a:rPr lang="en-US" sz="3800" dirty="0">
                <a:solidFill>
                  <a:schemeClr val="tx2">
                    <a:lumMod val="50000"/>
                  </a:schemeClr>
                </a:solidFill>
              </a:rPr>
              <a:t>: </a:t>
            </a:r>
            <a:r>
              <a:rPr lang="en-US" sz="2800" dirty="0"/>
              <a:t>the summation of positive weights of all words in a sentence</a:t>
            </a:r>
          </a:p>
          <a:p>
            <a:pPr lvl="0"/>
            <a:r>
              <a:rPr lang="en-US" sz="3800" dirty="0" err="1">
                <a:solidFill>
                  <a:schemeClr val="tx2">
                    <a:lumMod val="50000"/>
                  </a:schemeClr>
                </a:solidFill>
              </a:rPr>
              <a:t>negative_score</a:t>
            </a:r>
            <a:r>
              <a:rPr lang="en-US" sz="3800" dirty="0">
                <a:solidFill>
                  <a:schemeClr val="tx2">
                    <a:lumMod val="50000"/>
                  </a:schemeClr>
                </a:solidFill>
              </a:rPr>
              <a:t>: </a:t>
            </a:r>
            <a:r>
              <a:rPr lang="en-US" sz="2800" dirty="0"/>
              <a:t>the summation of negative weights of all words in a sentence</a:t>
            </a:r>
          </a:p>
          <a:p>
            <a:pPr lvl="0"/>
            <a:r>
              <a:rPr lang="en-US" sz="3800" dirty="0" err="1">
                <a:solidFill>
                  <a:schemeClr val="tx2">
                    <a:lumMod val="50000"/>
                  </a:schemeClr>
                </a:solidFill>
              </a:rPr>
              <a:t>strongPositive</a:t>
            </a:r>
            <a:r>
              <a:rPr lang="en-US" sz="3800" dirty="0">
                <a:solidFill>
                  <a:schemeClr val="tx2">
                    <a:lumMod val="50000"/>
                  </a:schemeClr>
                </a:solidFill>
              </a:rPr>
              <a:t>: </a:t>
            </a:r>
            <a:r>
              <a:rPr lang="en-US" sz="2800" dirty="0"/>
              <a:t>number of positive words that have positive weight greater than 0.5 or a normal positive word but preceded by an intensifier.</a:t>
            </a:r>
          </a:p>
          <a:p>
            <a:pPr lvl="0"/>
            <a:r>
              <a:rPr lang="en-US" sz="3800" dirty="0" err="1">
                <a:solidFill>
                  <a:schemeClr val="tx2">
                    <a:lumMod val="50000"/>
                  </a:schemeClr>
                </a:solidFill>
              </a:rPr>
              <a:t>strongNegative</a:t>
            </a:r>
            <a:r>
              <a:rPr lang="en-US" sz="3800" dirty="0">
                <a:solidFill>
                  <a:schemeClr val="tx2">
                    <a:lumMod val="50000"/>
                  </a:schemeClr>
                </a:solidFill>
              </a:rPr>
              <a:t>: </a:t>
            </a:r>
            <a:r>
              <a:rPr lang="en-US" sz="2800" dirty="0"/>
              <a:t>number of negative words that have negative weight greater than 0.5 or a normal negative word but preceded by an intensifier.</a:t>
            </a:r>
          </a:p>
          <a:p>
            <a:pPr lvl="0"/>
            <a:r>
              <a:rPr lang="en-US" sz="3800" dirty="0" err="1">
                <a:solidFill>
                  <a:schemeClr val="tx2">
                    <a:lumMod val="50000"/>
                  </a:schemeClr>
                </a:solidFill>
              </a:rPr>
              <a:t>adj_words</a:t>
            </a:r>
            <a:r>
              <a:rPr lang="en-US" sz="3800" dirty="0">
                <a:solidFill>
                  <a:schemeClr val="tx2">
                    <a:lumMod val="50000"/>
                  </a:schemeClr>
                </a:solidFill>
              </a:rPr>
              <a:t>: </a:t>
            </a:r>
            <a:r>
              <a:rPr lang="en-US" sz="2800" dirty="0"/>
              <a:t>number of adjective words in the sentence using Stanford POS tagger.</a:t>
            </a:r>
          </a:p>
          <a:p>
            <a:pPr lvl="0"/>
            <a:r>
              <a:rPr lang="en-US" sz="3800" dirty="0" err="1">
                <a:solidFill>
                  <a:schemeClr val="tx2">
                    <a:lumMod val="50000"/>
                  </a:schemeClr>
                </a:solidFill>
              </a:rPr>
              <a:t>adv_words</a:t>
            </a:r>
            <a:r>
              <a:rPr lang="en-US" sz="3800" dirty="0">
                <a:solidFill>
                  <a:schemeClr val="tx2">
                    <a:lumMod val="50000"/>
                  </a:schemeClr>
                </a:solidFill>
              </a:rPr>
              <a:t>: </a:t>
            </a:r>
            <a:r>
              <a:rPr lang="en-US" sz="2800" dirty="0"/>
              <a:t>number of adverb words in the sentence using Stanford POS tagger.</a:t>
            </a:r>
          </a:p>
          <a:p>
            <a:pPr lvl="0"/>
            <a:r>
              <a:rPr lang="en-US" sz="3800" dirty="0" err="1">
                <a:solidFill>
                  <a:schemeClr val="tx2">
                    <a:lumMod val="50000"/>
                  </a:schemeClr>
                </a:solidFill>
              </a:rPr>
              <a:t>subjective_words</a:t>
            </a:r>
            <a:r>
              <a:rPr lang="en-US" sz="3800" dirty="0">
                <a:solidFill>
                  <a:schemeClr val="tx2">
                    <a:lumMod val="50000"/>
                  </a:schemeClr>
                </a:solidFill>
              </a:rPr>
              <a:t>: </a:t>
            </a:r>
            <a:r>
              <a:rPr lang="en-US" sz="2800" dirty="0"/>
              <a:t>any word in the sentence that has emotion positive or negative – Used </a:t>
            </a:r>
            <a:r>
              <a:rPr lang="en-US" sz="2800" dirty="0" err="1"/>
              <a:t>sentiword</a:t>
            </a:r>
            <a:r>
              <a:rPr lang="en-US" sz="2800" dirty="0"/>
              <a:t> - </a:t>
            </a:r>
          </a:p>
          <a:p>
            <a:pPr lvl="0"/>
            <a:r>
              <a:rPr lang="en-US" sz="3800" dirty="0" err="1">
                <a:solidFill>
                  <a:schemeClr val="tx2">
                    <a:lumMod val="50000"/>
                  </a:schemeClr>
                </a:solidFill>
              </a:rPr>
              <a:t>neutral_words</a:t>
            </a:r>
            <a:r>
              <a:rPr lang="en-US" sz="3800" dirty="0">
                <a:solidFill>
                  <a:schemeClr val="tx2">
                    <a:lumMod val="50000"/>
                  </a:schemeClr>
                </a:solidFill>
              </a:rPr>
              <a:t>: </a:t>
            </a:r>
            <a:r>
              <a:rPr lang="en-US" sz="2800" dirty="0"/>
              <a:t>any word in the sentence that doesn’t have any emotion in it. </a:t>
            </a:r>
          </a:p>
          <a:p>
            <a:pPr lvl="0"/>
            <a:r>
              <a:rPr lang="en-US" sz="2800" dirty="0"/>
              <a:t>Class: negative class or positive class</a:t>
            </a:r>
          </a:p>
          <a:p>
            <a:pPr marL="0" lvl="0" indent="0">
              <a:buNone/>
            </a:pPr>
            <a:endParaRPr lang="en-US" dirty="0"/>
          </a:p>
          <a:p>
            <a:pPr marL="0" indent="0">
              <a:buNone/>
            </a:pPr>
            <a:endParaRPr lang="en-US" sz="2800" dirty="0" smtClean="0"/>
          </a:p>
        </p:txBody>
      </p:sp>
    </p:spTree>
    <p:extLst>
      <p:ext uri="{BB962C8B-B14F-4D97-AF65-F5344CB8AC3E}">
        <p14:creationId xmlns:p14="http://schemas.microsoft.com/office/powerpoint/2010/main" val="3572967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WEKA Trials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t>To get an accuracy, features are chosen and tried till 94% accuracy is reached. WEKA tool is used to classify on training data.</a:t>
            </a:r>
          </a:p>
          <a:p>
            <a:r>
              <a:rPr lang="en-US" sz="2800" dirty="0" smtClean="0"/>
              <a:t>First Trial:</a:t>
            </a:r>
            <a:endParaRPr lang="en-US" sz="2800" dirty="0"/>
          </a:p>
          <a:p>
            <a:pPr lvl="1"/>
            <a:r>
              <a:rPr lang="en-US" sz="1800" dirty="0"/>
              <a:t>Instances number:    10662</a:t>
            </a:r>
          </a:p>
          <a:p>
            <a:pPr lvl="1"/>
            <a:r>
              <a:rPr lang="en-US" sz="1800" dirty="0"/>
              <a:t>Recall= 0.542, Precision = 0.542</a:t>
            </a:r>
          </a:p>
          <a:p>
            <a:pPr lvl="1"/>
            <a:r>
              <a:rPr lang="en-US" sz="1800" dirty="0"/>
              <a:t>Attributes</a:t>
            </a:r>
            <a:r>
              <a:rPr lang="en-US" sz="1800" dirty="0">
                <a:solidFill>
                  <a:schemeClr val="accent1">
                    <a:lumMod val="50000"/>
                  </a:schemeClr>
                </a:solidFill>
              </a:rPr>
              <a:t>:   Number of positive words, Number of negative words</a:t>
            </a:r>
            <a:endParaRPr lang="en-US" dirty="0">
              <a:solidFill>
                <a:schemeClr val="accent1">
                  <a:lumMod val="50000"/>
                </a:schemeClr>
              </a:solidFill>
            </a:endParaRPr>
          </a:p>
          <a:p>
            <a:r>
              <a:rPr lang="en-US" sz="2800" dirty="0" smtClean="0"/>
              <a:t>Second Trial:</a:t>
            </a:r>
          </a:p>
          <a:p>
            <a:pPr lvl="1"/>
            <a:r>
              <a:rPr lang="en-US" sz="1800" dirty="0"/>
              <a:t>Instances number: 10662</a:t>
            </a:r>
          </a:p>
          <a:p>
            <a:pPr lvl="1"/>
            <a:r>
              <a:rPr lang="en-US" sz="1800" dirty="0" smtClean="0"/>
              <a:t>Recall</a:t>
            </a:r>
            <a:r>
              <a:rPr lang="en-US" sz="1800" dirty="0"/>
              <a:t>= 0.587, Precision = </a:t>
            </a:r>
            <a:r>
              <a:rPr lang="en-US" sz="1800" dirty="0" smtClean="0"/>
              <a:t>0.587</a:t>
            </a:r>
          </a:p>
          <a:p>
            <a:pPr lvl="1"/>
            <a:r>
              <a:rPr lang="en-US" sz="1800" dirty="0" smtClean="0"/>
              <a:t>Attributes</a:t>
            </a:r>
            <a:r>
              <a:rPr lang="en-US" sz="1800" dirty="0"/>
              <a:t>:   Number of positive words, Number of negative </a:t>
            </a:r>
            <a:r>
              <a:rPr lang="en-US" sz="1800" dirty="0" smtClean="0"/>
              <a:t>words</a:t>
            </a:r>
            <a:r>
              <a:rPr lang="en-US" sz="1800" dirty="0"/>
              <a:t>, </a:t>
            </a:r>
            <a:r>
              <a:rPr lang="en-US" sz="1800" dirty="0">
                <a:solidFill>
                  <a:schemeClr val="accent1">
                    <a:lumMod val="50000"/>
                  </a:schemeClr>
                </a:solidFill>
              </a:rPr>
              <a:t>Number of adjective words, Number of adverb words</a:t>
            </a:r>
          </a:p>
          <a:p>
            <a:pPr marL="0" lvl="0" indent="0">
              <a:buNone/>
            </a:pPr>
            <a:endParaRPr lang="en-US" dirty="0"/>
          </a:p>
          <a:p>
            <a:pPr marL="0" indent="0">
              <a:buNone/>
            </a:pPr>
            <a:endParaRPr lang="en-US" sz="2800" dirty="0" smtClean="0"/>
          </a:p>
        </p:txBody>
      </p:sp>
    </p:spTree>
    <p:extLst>
      <p:ext uri="{BB962C8B-B14F-4D97-AF65-F5344CB8AC3E}">
        <p14:creationId xmlns:p14="http://schemas.microsoft.com/office/powerpoint/2010/main" val="1429270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2739"/>
            <a:ext cx="10972800" cy="5903426"/>
          </a:xfrm>
        </p:spPr>
        <p:txBody>
          <a:bodyPr>
            <a:normAutofit/>
          </a:bodyPr>
          <a:lstStyle/>
          <a:p>
            <a:r>
              <a:rPr lang="en-US" sz="2800" dirty="0" smtClean="0"/>
              <a:t>Third Trial:</a:t>
            </a:r>
          </a:p>
          <a:p>
            <a:pPr marL="0" indent="0">
              <a:buNone/>
            </a:pPr>
            <a:r>
              <a:rPr lang="en-US" sz="2000" dirty="0">
                <a:solidFill>
                  <a:schemeClr val="accent1">
                    <a:lumMod val="50000"/>
                  </a:schemeClr>
                </a:solidFill>
              </a:rPr>
              <a:t>Used less instances to decrease run time of the code. Added number of subjective words.</a:t>
            </a:r>
          </a:p>
          <a:p>
            <a:pPr lvl="1"/>
            <a:r>
              <a:rPr lang="en-US" sz="1800" dirty="0"/>
              <a:t>Instances number: 2000</a:t>
            </a:r>
          </a:p>
          <a:p>
            <a:pPr lvl="1"/>
            <a:r>
              <a:rPr lang="en-US" sz="1800" dirty="0"/>
              <a:t>Recall= </a:t>
            </a:r>
            <a:r>
              <a:rPr lang="en-US" sz="1800" dirty="0" smtClean="0"/>
              <a:t>0.566, </a:t>
            </a:r>
            <a:r>
              <a:rPr lang="en-US" sz="1800" dirty="0"/>
              <a:t>Precision = </a:t>
            </a:r>
            <a:r>
              <a:rPr lang="en-US" sz="1800" dirty="0" smtClean="0"/>
              <a:t>0.566</a:t>
            </a:r>
            <a:endParaRPr lang="en-US" sz="1800" dirty="0"/>
          </a:p>
          <a:p>
            <a:pPr lvl="1"/>
            <a:r>
              <a:rPr lang="en-US" sz="1800" dirty="0" smtClean="0"/>
              <a:t>Attributes:   Number of positive words, Number of negative words, Number of adjective words, Number of adverb words, </a:t>
            </a:r>
            <a:r>
              <a:rPr lang="en-US" sz="1800" dirty="0" smtClean="0">
                <a:solidFill>
                  <a:schemeClr val="accent1">
                    <a:lumMod val="50000"/>
                  </a:schemeClr>
                </a:solidFill>
              </a:rPr>
              <a:t>Number of subjective words</a:t>
            </a:r>
            <a:endParaRPr lang="en-US" sz="2800" dirty="0" smtClean="0">
              <a:solidFill>
                <a:schemeClr val="accent1">
                  <a:lumMod val="50000"/>
                </a:schemeClr>
              </a:solidFill>
            </a:endParaRPr>
          </a:p>
          <a:p>
            <a:r>
              <a:rPr lang="en-US" sz="2800" dirty="0" smtClean="0"/>
              <a:t>Forth Trial</a:t>
            </a:r>
          </a:p>
          <a:p>
            <a:pPr lvl="1"/>
            <a:r>
              <a:rPr lang="en-US" sz="1800" dirty="0"/>
              <a:t>Instances number: 2000</a:t>
            </a:r>
          </a:p>
          <a:p>
            <a:pPr lvl="1"/>
            <a:r>
              <a:rPr lang="en-US" sz="1800" dirty="0"/>
              <a:t>Recall= </a:t>
            </a:r>
            <a:r>
              <a:rPr lang="en-US" sz="1800" dirty="0" smtClean="0"/>
              <a:t>0.971, </a:t>
            </a:r>
            <a:r>
              <a:rPr lang="en-US" sz="1800" dirty="0"/>
              <a:t>Precision = </a:t>
            </a:r>
            <a:r>
              <a:rPr lang="en-US" sz="1800" dirty="0" smtClean="0"/>
              <a:t>0.971</a:t>
            </a:r>
            <a:endParaRPr lang="en-US" sz="1800" dirty="0"/>
          </a:p>
          <a:p>
            <a:pPr lvl="1"/>
            <a:r>
              <a:rPr lang="en-US" sz="1800" dirty="0"/>
              <a:t>Attributes:   Number of positive words, Number of negative words, </a:t>
            </a:r>
            <a:r>
              <a:rPr lang="en-US" sz="1800" dirty="0" smtClean="0">
                <a:solidFill>
                  <a:schemeClr val="accent1">
                    <a:lumMod val="50000"/>
                  </a:schemeClr>
                </a:solidFill>
              </a:rPr>
              <a:t>Number of strong positive, Number of strong negative, </a:t>
            </a:r>
            <a:r>
              <a:rPr lang="en-US" sz="1800" dirty="0" smtClean="0"/>
              <a:t>Number </a:t>
            </a:r>
            <a:r>
              <a:rPr lang="en-US" sz="1800" dirty="0"/>
              <a:t>of adjective words, Number of adverb words, Number of subjective </a:t>
            </a:r>
            <a:r>
              <a:rPr lang="en-US" sz="1800" dirty="0" smtClean="0"/>
              <a:t>words, </a:t>
            </a:r>
            <a:r>
              <a:rPr lang="en-US" sz="1800" dirty="0" smtClean="0">
                <a:solidFill>
                  <a:schemeClr val="accent1">
                    <a:lumMod val="50000"/>
                  </a:schemeClr>
                </a:solidFill>
              </a:rPr>
              <a:t>Number of neutral words</a:t>
            </a:r>
            <a:endParaRPr lang="en-US" sz="1800" dirty="0">
              <a:solidFill>
                <a:schemeClr val="accent1">
                  <a:lumMod val="50000"/>
                </a:schemeClr>
              </a:solidFill>
            </a:endParaRPr>
          </a:p>
          <a:p>
            <a:pPr marL="0" indent="0">
              <a:buNone/>
            </a:pPr>
            <a:r>
              <a:rPr lang="en-US" dirty="0"/>
              <a:t>	</a:t>
            </a:r>
            <a:r>
              <a:rPr lang="en-US" dirty="0" smtClean="0">
                <a:ln>
                  <a:solidFill>
                    <a:schemeClr val="bg1">
                      <a:lumMod val="50000"/>
                    </a:schemeClr>
                  </a:solidFill>
                </a:ln>
              </a:rPr>
              <a:t>Problem in forth trial: </a:t>
            </a:r>
            <a:r>
              <a:rPr lang="en-US" dirty="0">
                <a:solidFill>
                  <a:schemeClr val="accent1">
                    <a:lumMod val="50000"/>
                  </a:schemeClr>
                </a:solidFill>
              </a:rPr>
              <a:t>the class attribute was used in 2 conditions in </a:t>
            </a:r>
            <a:r>
              <a:rPr lang="en-US" dirty="0" smtClean="0">
                <a:solidFill>
                  <a:schemeClr val="accent1">
                    <a:lumMod val="50000"/>
                  </a:schemeClr>
                </a:solidFill>
              </a:rPr>
              <a:t>	the </a:t>
            </a:r>
            <a:r>
              <a:rPr lang="en-US" dirty="0">
                <a:solidFill>
                  <a:schemeClr val="accent1">
                    <a:lumMod val="50000"/>
                  </a:schemeClr>
                </a:solidFill>
              </a:rPr>
              <a:t>code that generated the </a:t>
            </a:r>
            <a:r>
              <a:rPr lang="en-US" dirty="0" err="1">
                <a:solidFill>
                  <a:schemeClr val="accent1">
                    <a:lumMod val="50000"/>
                  </a:schemeClr>
                </a:solidFill>
              </a:rPr>
              <a:t>arff</a:t>
            </a:r>
            <a:r>
              <a:rPr lang="en-US" dirty="0">
                <a:solidFill>
                  <a:schemeClr val="accent1">
                    <a:lumMod val="50000"/>
                  </a:schemeClr>
                </a:solidFill>
              </a:rPr>
              <a:t> </a:t>
            </a:r>
            <a:r>
              <a:rPr lang="en-US" dirty="0" smtClean="0">
                <a:solidFill>
                  <a:schemeClr val="accent1">
                    <a:lumMod val="50000"/>
                  </a:schemeClr>
                </a:solidFill>
              </a:rPr>
              <a:t>file</a:t>
            </a:r>
            <a:r>
              <a:rPr lang="en-US" dirty="0">
                <a:solidFill>
                  <a:schemeClr val="accent1">
                    <a:lumMod val="50000"/>
                  </a:schemeClr>
                </a:solidFill>
              </a:rPr>
              <a:t> </a:t>
            </a:r>
            <a:r>
              <a:rPr lang="en-US" dirty="0" smtClean="0">
                <a:solidFill>
                  <a:schemeClr val="accent1">
                    <a:lumMod val="50000"/>
                  </a:schemeClr>
                </a:solidFill>
              </a:rPr>
              <a:t>which caused accuracy 	high.</a:t>
            </a:r>
            <a:endParaRPr lang="en-US" dirty="0">
              <a:solidFill>
                <a:schemeClr val="accent1">
                  <a:lumMod val="50000"/>
                </a:schemeClr>
              </a:solidFill>
            </a:endParaRPr>
          </a:p>
        </p:txBody>
      </p:sp>
    </p:spTree>
    <p:extLst>
      <p:ext uri="{BB962C8B-B14F-4D97-AF65-F5344CB8AC3E}">
        <p14:creationId xmlns:p14="http://schemas.microsoft.com/office/powerpoint/2010/main" val="3348732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2739"/>
            <a:ext cx="10972800" cy="5903426"/>
          </a:xfrm>
        </p:spPr>
        <p:txBody>
          <a:bodyPr>
            <a:normAutofit/>
          </a:bodyPr>
          <a:lstStyle/>
          <a:p>
            <a:r>
              <a:rPr lang="en-US" sz="2800" dirty="0" smtClean="0"/>
              <a:t>Fifth Trial:</a:t>
            </a:r>
          </a:p>
          <a:p>
            <a:pPr marL="0" indent="0">
              <a:buNone/>
            </a:pPr>
            <a:r>
              <a:rPr lang="en-US" sz="2000" dirty="0" smtClean="0">
                <a:solidFill>
                  <a:schemeClr val="accent1">
                    <a:lumMod val="50000"/>
                  </a:schemeClr>
                </a:solidFill>
              </a:rPr>
              <a:t>Solved a problem that increased run time </a:t>
            </a:r>
            <a:endParaRPr lang="en-US" sz="2000" dirty="0">
              <a:solidFill>
                <a:schemeClr val="accent1">
                  <a:lumMod val="50000"/>
                </a:schemeClr>
              </a:solidFill>
            </a:endParaRPr>
          </a:p>
          <a:p>
            <a:pPr lvl="1"/>
            <a:r>
              <a:rPr lang="en-US" sz="1800" dirty="0"/>
              <a:t>Instances number: 10662</a:t>
            </a:r>
          </a:p>
          <a:p>
            <a:pPr lvl="1"/>
            <a:r>
              <a:rPr lang="en-US" sz="1800" dirty="0"/>
              <a:t>Recall= </a:t>
            </a:r>
            <a:r>
              <a:rPr lang="en-US" sz="1800" dirty="0" smtClean="0"/>
              <a:t>0.991, </a:t>
            </a:r>
            <a:r>
              <a:rPr lang="en-US" sz="1800" dirty="0"/>
              <a:t>Precision = </a:t>
            </a:r>
            <a:r>
              <a:rPr lang="en-US" sz="1800" dirty="0" smtClean="0"/>
              <a:t>0.991</a:t>
            </a:r>
            <a:endParaRPr lang="en-US" sz="1800" dirty="0"/>
          </a:p>
          <a:p>
            <a:pPr lvl="1"/>
            <a:r>
              <a:rPr lang="en-US" sz="1800" dirty="0"/>
              <a:t>Attributes:   Number of positive words, Number of negative words, Number of strong positive, Number of strong negative, Number of adjective words, Number of adverb words, Number of subjective words, Number of neutral </a:t>
            </a:r>
            <a:r>
              <a:rPr lang="en-US" sz="1800" dirty="0" smtClean="0"/>
              <a:t>words, </a:t>
            </a:r>
            <a:r>
              <a:rPr lang="en-US" sz="1800" dirty="0" smtClean="0">
                <a:solidFill>
                  <a:schemeClr val="accent1">
                    <a:lumMod val="50000"/>
                  </a:schemeClr>
                </a:solidFill>
              </a:rPr>
              <a:t>Positive score, Negative score.</a:t>
            </a:r>
            <a:endParaRPr lang="en-US" sz="1800" dirty="0">
              <a:solidFill>
                <a:schemeClr val="accent1">
                  <a:lumMod val="50000"/>
                </a:schemeClr>
              </a:solidFill>
            </a:endParaRPr>
          </a:p>
          <a:p>
            <a:r>
              <a:rPr lang="en-US" sz="2800" dirty="0" smtClean="0"/>
              <a:t>Sixth and final Trial</a:t>
            </a:r>
          </a:p>
          <a:p>
            <a:pPr marL="457200" lvl="1" indent="0">
              <a:buNone/>
            </a:pPr>
            <a:r>
              <a:rPr lang="en-US" sz="2000" dirty="0">
                <a:solidFill>
                  <a:schemeClr val="accent1">
                    <a:lumMod val="50000"/>
                  </a:schemeClr>
                </a:solidFill>
              </a:rPr>
              <a:t>Removed the 2 conditions that took class type into consideration</a:t>
            </a:r>
            <a:r>
              <a:rPr lang="en-US" sz="2000" dirty="0" smtClean="0">
                <a:solidFill>
                  <a:schemeClr val="accent1">
                    <a:lumMod val="50000"/>
                  </a:schemeClr>
                </a:solidFill>
              </a:rPr>
              <a:t>.</a:t>
            </a:r>
            <a:endParaRPr lang="en-US" sz="2000" dirty="0" smtClean="0"/>
          </a:p>
          <a:p>
            <a:pPr lvl="1"/>
            <a:r>
              <a:rPr lang="en-US" sz="1800" dirty="0" smtClean="0"/>
              <a:t>Instances </a:t>
            </a:r>
            <a:r>
              <a:rPr lang="en-US" sz="1800" dirty="0"/>
              <a:t>number: 10662</a:t>
            </a:r>
          </a:p>
          <a:p>
            <a:pPr lvl="1"/>
            <a:r>
              <a:rPr lang="en-US" sz="1800" dirty="0">
                <a:solidFill>
                  <a:schemeClr val="accent1">
                    <a:lumMod val="50000"/>
                  </a:schemeClr>
                </a:solidFill>
              </a:rPr>
              <a:t>Recall= </a:t>
            </a:r>
            <a:r>
              <a:rPr lang="en-US" sz="1800" dirty="0" smtClean="0">
                <a:solidFill>
                  <a:schemeClr val="accent1">
                    <a:lumMod val="50000"/>
                  </a:schemeClr>
                </a:solidFill>
              </a:rPr>
              <a:t>0.941, </a:t>
            </a:r>
            <a:r>
              <a:rPr lang="en-US" sz="1800" dirty="0">
                <a:solidFill>
                  <a:schemeClr val="accent1">
                    <a:lumMod val="50000"/>
                  </a:schemeClr>
                </a:solidFill>
              </a:rPr>
              <a:t>Precision = </a:t>
            </a:r>
            <a:r>
              <a:rPr lang="en-US" sz="1800" dirty="0" smtClean="0">
                <a:solidFill>
                  <a:schemeClr val="accent1">
                    <a:lumMod val="50000"/>
                  </a:schemeClr>
                </a:solidFill>
              </a:rPr>
              <a:t>0.94</a:t>
            </a:r>
            <a:endParaRPr lang="en-US" sz="1800" dirty="0">
              <a:solidFill>
                <a:schemeClr val="accent1">
                  <a:lumMod val="50000"/>
                </a:schemeClr>
              </a:solidFill>
            </a:endParaRPr>
          </a:p>
          <a:p>
            <a:pPr lvl="1"/>
            <a:r>
              <a:rPr lang="en-US" sz="1800" dirty="0"/>
              <a:t>Attributes:   Number of positive words, Number of negative words, Number of strong positive, Number of strong negative, Number of adjective words, Number of adverb words, Number of subjective words, Number of neutral words, </a:t>
            </a:r>
            <a:r>
              <a:rPr lang="en-US" sz="1800" dirty="0">
                <a:solidFill>
                  <a:schemeClr val="bg1">
                    <a:lumMod val="50000"/>
                  </a:schemeClr>
                </a:solidFill>
              </a:rPr>
              <a:t>Positive score, Negative score.</a:t>
            </a:r>
          </a:p>
          <a:p>
            <a:pPr marL="0" indent="0">
              <a:buNone/>
            </a:pPr>
            <a:r>
              <a:rPr lang="en-US" dirty="0"/>
              <a:t>	</a:t>
            </a:r>
          </a:p>
        </p:txBody>
      </p:sp>
    </p:spTree>
    <p:extLst>
      <p:ext uri="{BB962C8B-B14F-4D97-AF65-F5344CB8AC3E}">
        <p14:creationId xmlns:p14="http://schemas.microsoft.com/office/powerpoint/2010/main" val="1953024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556739" y="890954"/>
            <a:ext cx="6451722" cy="5111323"/>
          </a:xfrm>
          <a:prstGeom prst="rect">
            <a:avLst/>
          </a:prstGeom>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2418"/>
          <a:stretch/>
        </p:blipFill>
        <p:spPr bwMode="auto">
          <a:xfrm>
            <a:off x="304035" y="1479771"/>
            <a:ext cx="4728797" cy="3307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94187" y="5688596"/>
            <a:ext cx="3755782" cy="646331"/>
          </a:xfrm>
          <a:prstGeom prst="rect">
            <a:avLst/>
          </a:prstGeom>
          <a:noFill/>
        </p:spPr>
        <p:txBody>
          <a:bodyPr wrap="square" rtlCol="0">
            <a:spAutoFit/>
          </a:bodyPr>
          <a:lstStyle/>
          <a:p>
            <a:r>
              <a:rPr lang="en-US" dirty="0"/>
              <a:t>.</a:t>
            </a:r>
            <a:r>
              <a:rPr lang="en-US" dirty="0" err="1"/>
              <a:t>arff</a:t>
            </a:r>
            <a:r>
              <a:rPr lang="en-US" dirty="0"/>
              <a:t> file used by </a:t>
            </a:r>
            <a:r>
              <a:rPr lang="en-US" dirty="0" smtClean="0"/>
              <a:t>WEKA using J48 decision tree. </a:t>
            </a:r>
            <a:endParaRPr lang="en-US" dirty="0"/>
          </a:p>
        </p:txBody>
      </p:sp>
    </p:spTree>
    <p:extLst>
      <p:ext uri="{BB962C8B-B14F-4D97-AF65-F5344CB8AC3E}">
        <p14:creationId xmlns:p14="http://schemas.microsoft.com/office/powerpoint/2010/main" val="2529694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WEKA model is saved, then used in java application along with WEKA jar to predict new reviews’ sentences classes</a:t>
            </a:r>
          </a:p>
          <a:p>
            <a:pPr marL="0" lvl="0" indent="0">
              <a:buNone/>
            </a:pPr>
            <a:r>
              <a:rPr lang="en-US" dirty="0" smtClean="0"/>
              <a:t>Review </a:t>
            </a:r>
            <a:r>
              <a:rPr lang="en-US" dirty="0"/>
              <a:t>Example: </a:t>
            </a:r>
            <a:r>
              <a:rPr lang="en-US" dirty="0" smtClean="0"/>
              <a:t>“</a:t>
            </a:r>
            <a:r>
              <a:rPr lang="en-US" sz="2000" dirty="0" smtClean="0"/>
              <a:t>perfect </a:t>
            </a:r>
            <a:r>
              <a:rPr lang="en-US" sz="2000" dirty="0"/>
              <a:t>movie no doubt. It has a great story and direction. good work for the whole crew</a:t>
            </a:r>
            <a:r>
              <a:rPr lang="en-US" sz="2000" dirty="0" smtClean="0"/>
              <a:t>.”</a:t>
            </a:r>
            <a:endParaRPr lang="en-US" sz="2000" dirty="0"/>
          </a:p>
          <a:p>
            <a:pPr marL="0" indent="0">
              <a:buNone/>
            </a:pPr>
            <a:endParaRPr lang="en-US" sz="2800" dirty="0" smtClean="0"/>
          </a:p>
          <a:p>
            <a:pPr marL="0" indent="0">
              <a:buNone/>
            </a:pPr>
            <a:r>
              <a:rPr lang="en-US" sz="2800" dirty="0" smtClean="0"/>
              <a:t>Output rate: 3.5 star</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8" y="3107348"/>
            <a:ext cx="5146432"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096735" y="5688595"/>
            <a:ext cx="1620957" cy="369332"/>
          </a:xfrm>
          <a:prstGeom prst="rect">
            <a:avLst/>
          </a:prstGeom>
          <a:noFill/>
        </p:spPr>
        <p:txBody>
          <a:bodyPr wrap="none" rtlCol="0">
            <a:spAutoFit/>
          </a:bodyPr>
          <a:lstStyle/>
          <a:p>
            <a:r>
              <a:rPr lang="en-US" dirty="0" smtClean="0"/>
              <a:t>Prediction file</a:t>
            </a:r>
            <a:endParaRPr lang="en-US" dirty="0"/>
          </a:p>
        </p:txBody>
      </p:sp>
    </p:spTree>
    <p:extLst>
      <p:ext uri="{BB962C8B-B14F-4D97-AF65-F5344CB8AC3E}">
        <p14:creationId xmlns:p14="http://schemas.microsoft.com/office/powerpoint/2010/main" val="258793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99890"/>
          </a:xfrm>
        </p:spPr>
        <p:txBody>
          <a:bodyPr/>
          <a:lstStyle/>
          <a:p>
            <a:r>
              <a:rPr lang="en-US" dirty="0" smtClean="0"/>
              <a:t>Used tools and technologies</a:t>
            </a:r>
            <a:endParaRPr lang="en-US" dirty="0"/>
          </a:p>
        </p:txBody>
      </p:sp>
      <p:sp>
        <p:nvSpPr>
          <p:cNvPr id="3" name="Content Placeholder 2"/>
          <p:cNvSpPr>
            <a:spLocks noGrp="1"/>
          </p:cNvSpPr>
          <p:nvPr>
            <p:ph idx="1"/>
          </p:nvPr>
        </p:nvSpPr>
        <p:spPr>
          <a:xfrm>
            <a:off x="2589212" y="1524000"/>
            <a:ext cx="8915400" cy="4387222"/>
          </a:xfrm>
        </p:spPr>
        <p:txBody>
          <a:bodyPr/>
          <a:lstStyle/>
          <a:p>
            <a:r>
              <a:rPr lang="en-US" dirty="0" smtClean="0"/>
              <a:t>Support victor machine (</a:t>
            </a:r>
            <a:r>
              <a:rPr lang="en-US" dirty="0" err="1" smtClean="0"/>
              <a:t>weka</a:t>
            </a:r>
            <a:r>
              <a:rPr lang="en-US" dirty="0" smtClean="0"/>
              <a:t>)</a:t>
            </a:r>
          </a:p>
          <a:p>
            <a:r>
              <a:rPr lang="en-US" dirty="0" smtClean="0"/>
              <a:t>Android</a:t>
            </a:r>
          </a:p>
          <a:p>
            <a:r>
              <a:rPr lang="en-US" dirty="0" err="1" smtClean="0"/>
              <a:t>MySql</a:t>
            </a:r>
            <a:endParaRPr lang="en-US" dirty="0" smtClean="0"/>
          </a:p>
          <a:p>
            <a:r>
              <a:rPr lang="en-US" dirty="0" smtClean="0"/>
              <a:t>Web server (tomcat 7, 8)</a:t>
            </a:r>
          </a:p>
          <a:p>
            <a:r>
              <a:rPr lang="en-US" dirty="0" smtClean="0"/>
              <a:t>Stanford Parser</a:t>
            </a:r>
          </a:p>
          <a:p>
            <a:r>
              <a:rPr lang="en-US" dirty="0" smtClean="0"/>
              <a:t>Stanford POS Tagger</a:t>
            </a:r>
          </a:p>
          <a:p>
            <a:r>
              <a:rPr lang="en-US" dirty="0" err="1" smtClean="0"/>
              <a:t>Senti-wordnet</a:t>
            </a:r>
            <a:endParaRPr lang="en-US" dirty="0" smtClean="0"/>
          </a:p>
          <a:p>
            <a:r>
              <a:rPr lang="en-US" dirty="0" err="1" smtClean="0"/>
              <a:t>TMDb</a:t>
            </a:r>
            <a:r>
              <a:rPr lang="en-US" dirty="0" smtClean="0"/>
              <a:t> API</a:t>
            </a:r>
          </a:p>
          <a:p>
            <a:pPr marL="0" indent="0">
              <a:buNone/>
            </a:pPr>
            <a:endParaRPr lang="en-US" dirty="0" smtClean="0"/>
          </a:p>
          <a:p>
            <a:endParaRPr lang="en-US" dirty="0"/>
          </a:p>
        </p:txBody>
      </p:sp>
    </p:spTree>
    <p:extLst>
      <p:ext uri="{BB962C8B-B14F-4D97-AF65-F5344CB8AC3E}">
        <p14:creationId xmlns:p14="http://schemas.microsoft.com/office/powerpoint/2010/main" val="711987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1372742"/>
              </p:ext>
            </p:extLst>
          </p:nvPr>
        </p:nvGraphicFramePr>
        <p:xfrm>
          <a:off x="2456727" y="1608628"/>
          <a:ext cx="7317285" cy="3769950"/>
        </p:xfrm>
        <a:graphic>
          <a:graphicData uri="http://schemas.openxmlformats.org/drawingml/2006/table">
            <a:tbl>
              <a:tblPr firstRow="1" firstCol="1" bandRow="1">
                <a:tableStyleId>{C083E6E3-FA7D-4D7B-A595-EF9225AFEA82}</a:tableStyleId>
              </a:tblPr>
              <a:tblGrid>
                <a:gridCol w="1271284">
                  <a:extLst>
                    <a:ext uri="{9D8B030D-6E8A-4147-A177-3AD203B41FA5}">
                      <a16:colId xmlns="" xmlns:a16="http://schemas.microsoft.com/office/drawing/2014/main" val="20000"/>
                    </a:ext>
                  </a:extLst>
                </a:gridCol>
                <a:gridCol w="3226209">
                  <a:extLst>
                    <a:ext uri="{9D8B030D-6E8A-4147-A177-3AD203B41FA5}">
                      <a16:colId xmlns="" xmlns:a16="http://schemas.microsoft.com/office/drawing/2014/main" val="20001"/>
                    </a:ext>
                  </a:extLst>
                </a:gridCol>
                <a:gridCol w="2819792">
                  <a:extLst>
                    <a:ext uri="{9D8B030D-6E8A-4147-A177-3AD203B41FA5}">
                      <a16:colId xmlns="" xmlns:a16="http://schemas.microsoft.com/office/drawing/2014/main" val="20002"/>
                    </a:ext>
                  </a:extLst>
                </a:gridCol>
              </a:tblGrid>
              <a:tr h="753990">
                <a:tc>
                  <a:txBody>
                    <a:bodyPr/>
                    <a:lstStyle/>
                    <a:p>
                      <a:pPr marL="45720" marR="0" algn="ctr">
                        <a:lnSpc>
                          <a:spcPct val="115000"/>
                        </a:lnSpc>
                        <a:spcBef>
                          <a:spcPts val="0"/>
                        </a:spcBef>
                        <a:spcAft>
                          <a:spcPts val="1000"/>
                        </a:spcAft>
                      </a:pPr>
                      <a:r>
                        <a:rPr lang="en-US" sz="1800" dirty="0">
                          <a:effectLst/>
                        </a:rPr>
                        <a:t>ID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1000"/>
                        </a:spcAft>
                      </a:pPr>
                      <a:r>
                        <a:rPr lang="en-US" sz="1800">
                          <a:effectLst/>
                        </a:rPr>
                        <a:t>Name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1000"/>
                        </a:spcAft>
                      </a:pPr>
                      <a:r>
                        <a:rPr lang="en-US" sz="1800">
                          <a:effectLst/>
                        </a:rPr>
                        <a:t>Email</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0"/>
                  </a:ext>
                </a:extLst>
              </a:tr>
              <a:tr h="753990">
                <a:tc>
                  <a:txBody>
                    <a:bodyPr/>
                    <a:lstStyle/>
                    <a:p>
                      <a:pPr marL="0" marR="0">
                        <a:lnSpc>
                          <a:spcPct val="115000"/>
                        </a:lnSpc>
                        <a:spcBef>
                          <a:spcPts val="0"/>
                        </a:spcBef>
                        <a:spcAft>
                          <a:spcPts val="1000"/>
                        </a:spcAft>
                      </a:pPr>
                      <a:r>
                        <a:rPr lang="en-US" sz="1800" dirty="0">
                          <a:effectLst/>
                        </a:rPr>
                        <a:t>20120076</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r>
                        <a:rPr lang="en-US" sz="1800" dirty="0" err="1">
                          <a:effectLst/>
                        </a:rPr>
                        <a:t>Esraa</a:t>
                      </a:r>
                      <a:r>
                        <a:rPr lang="en-US" sz="1800" dirty="0">
                          <a:effectLst/>
                        </a:rPr>
                        <a:t> Ahmed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r>
                        <a:rPr lang="en-US" sz="1800" u="sng">
                          <a:effectLst/>
                          <a:hlinkClick r:id="rId2"/>
                        </a:rPr>
                        <a:t>eng.asousa29@gmail.com</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1"/>
                  </a:ext>
                </a:extLst>
              </a:tr>
              <a:tr h="753990">
                <a:tc>
                  <a:txBody>
                    <a:bodyPr/>
                    <a:lstStyle/>
                    <a:p>
                      <a:pPr marL="0" marR="0">
                        <a:lnSpc>
                          <a:spcPct val="115000"/>
                        </a:lnSpc>
                        <a:spcBef>
                          <a:spcPts val="0"/>
                        </a:spcBef>
                        <a:spcAft>
                          <a:spcPts val="1000"/>
                        </a:spcAft>
                      </a:pPr>
                      <a:r>
                        <a:rPr lang="en-US" sz="1800" dirty="0">
                          <a:effectLst/>
                        </a:rPr>
                        <a:t>20120431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r>
                        <a:rPr lang="en-US" sz="1800" dirty="0" err="1">
                          <a:effectLst/>
                        </a:rPr>
                        <a:t>Noha</a:t>
                      </a:r>
                      <a:r>
                        <a:rPr lang="en-US" sz="1800" dirty="0">
                          <a:effectLst/>
                        </a:rPr>
                        <a:t> </a:t>
                      </a:r>
                      <a:r>
                        <a:rPr lang="en-US" sz="1800" dirty="0" err="1">
                          <a:effectLst/>
                        </a:rPr>
                        <a:t>Magdy</a:t>
                      </a:r>
                      <a:r>
                        <a:rPr lang="en-US" sz="1800" dirty="0">
                          <a:effectLst/>
                        </a:rPr>
                        <a:t> Saber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r>
                        <a:rPr lang="en-US" sz="1800" u="sng">
                          <a:effectLst/>
                          <a:hlinkClick r:id="rId3"/>
                        </a:rPr>
                        <a:t>noha.magdy.99@gmail.com</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2"/>
                  </a:ext>
                </a:extLst>
              </a:tr>
              <a:tr h="753990">
                <a:tc>
                  <a:txBody>
                    <a:bodyPr/>
                    <a:lstStyle/>
                    <a:p>
                      <a:pPr marL="0" marR="0">
                        <a:lnSpc>
                          <a:spcPct val="115000"/>
                        </a:lnSpc>
                        <a:spcBef>
                          <a:spcPts val="0"/>
                        </a:spcBef>
                        <a:spcAft>
                          <a:spcPts val="1000"/>
                        </a:spcAft>
                      </a:pPr>
                      <a:r>
                        <a:rPr lang="en-US" sz="1800" dirty="0">
                          <a:effectLst/>
                        </a:rPr>
                        <a:t>20120152</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r>
                        <a:rPr lang="en-US" sz="1800" dirty="0" err="1">
                          <a:effectLst/>
                        </a:rPr>
                        <a:t>Hossam</a:t>
                      </a:r>
                      <a:r>
                        <a:rPr lang="en-US" sz="1800" dirty="0">
                          <a:effectLst/>
                        </a:rPr>
                        <a:t> </a:t>
                      </a:r>
                      <a:r>
                        <a:rPr lang="en-US" sz="1800" dirty="0" err="1">
                          <a:effectLst/>
                        </a:rPr>
                        <a:t>Hesham</a:t>
                      </a:r>
                      <a:r>
                        <a:rPr lang="en-US" sz="1800" dirty="0">
                          <a:effectLst/>
                        </a:rPr>
                        <a:t> </a:t>
                      </a:r>
                      <a:r>
                        <a:rPr lang="en-US" sz="1800" dirty="0" err="1">
                          <a:effectLst/>
                        </a:rPr>
                        <a:t>Abd</a:t>
                      </a:r>
                      <a:r>
                        <a:rPr lang="en-US" sz="1800" dirty="0">
                          <a:effectLst/>
                        </a:rPr>
                        <a:t> El Fattah</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r>
                        <a:rPr lang="en-US" sz="1800" u="sng">
                          <a:effectLst/>
                          <a:hlinkClick r:id="rId4"/>
                        </a:rPr>
                        <a:t>hosam_azzam2010@yahoo.com</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3"/>
                  </a:ext>
                </a:extLst>
              </a:tr>
              <a:tr h="753990">
                <a:tc>
                  <a:txBody>
                    <a:bodyPr/>
                    <a:lstStyle/>
                    <a:p>
                      <a:pPr marL="0" marR="0">
                        <a:lnSpc>
                          <a:spcPct val="115000"/>
                        </a:lnSpc>
                        <a:spcBef>
                          <a:spcPts val="0"/>
                        </a:spcBef>
                        <a:spcAft>
                          <a:spcPts val="1000"/>
                        </a:spcAft>
                      </a:pPr>
                      <a:r>
                        <a:rPr lang="en-US" sz="1800" dirty="0">
                          <a:effectLst/>
                        </a:rPr>
                        <a:t>20120476</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r>
                        <a:rPr lang="en-US" sz="1800" dirty="0">
                          <a:effectLst/>
                        </a:rPr>
                        <a:t>Heba </a:t>
                      </a:r>
                      <a:r>
                        <a:rPr lang="en-US" sz="1800" dirty="0" err="1">
                          <a:effectLst/>
                        </a:rPr>
                        <a:t>Sayed</a:t>
                      </a:r>
                      <a:r>
                        <a:rPr lang="en-US" sz="1800" dirty="0">
                          <a:effectLst/>
                        </a:rPr>
                        <a:t> </a:t>
                      </a:r>
                      <a:r>
                        <a:rPr lang="en-US" sz="1800" dirty="0" err="1">
                          <a:effectLst/>
                        </a:rPr>
                        <a:t>Shamardy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r>
                        <a:rPr lang="en-US" sz="1800" u="sng" dirty="0">
                          <a:effectLst/>
                          <a:hlinkClick r:id="rId5"/>
                        </a:rPr>
                        <a:t>hesashmoel@gmail.com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6814825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83776"/>
          </a:xfrm>
        </p:spPr>
        <p:txBody>
          <a:bodyPr/>
          <a:lstStyle/>
          <a:p>
            <a:r>
              <a:rPr lang="en-US" dirty="0" smtClean="0"/>
              <a:t>Application</a:t>
            </a:r>
            <a:endParaRPr lang="en-US" dirty="0"/>
          </a:p>
        </p:txBody>
      </p:sp>
      <p:pic>
        <p:nvPicPr>
          <p:cNvPr id="10" name="Content Placeholder 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51422" y="1572321"/>
            <a:ext cx="2462497" cy="4445387"/>
          </a:xfr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1052" y="1572322"/>
            <a:ext cx="2537087" cy="444538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1786" y="1572322"/>
            <a:ext cx="2479424" cy="4445386"/>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01872" y="1572321"/>
            <a:ext cx="2450553" cy="4445386"/>
          </a:xfrm>
          <a:prstGeom prst="rect">
            <a:avLst/>
          </a:prstGeom>
        </p:spPr>
      </p:pic>
    </p:spTree>
    <p:extLst>
      <p:ext uri="{BB962C8B-B14F-4D97-AF65-F5344CB8AC3E}">
        <p14:creationId xmlns:p14="http://schemas.microsoft.com/office/powerpoint/2010/main" val="37738814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Removing features that has no effect on accuracy</a:t>
            </a:r>
          </a:p>
          <a:p>
            <a:r>
              <a:rPr lang="en-US" dirty="0" smtClean="0"/>
              <a:t>Adding data to training data to get a better accuracy</a:t>
            </a:r>
          </a:p>
          <a:p>
            <a:r>
              <a:rPr lang="en-US" dirty="0" smtClean="0"/>
              <a:t>Starting to use </a:t>
            </a:r>
            <a:r>
              <a:rPr lang="en-US" dirty="0"/>
              <a:t>A</a:t>
            </a:r>
            <a:r>
              <a:rPr lang="en-US" dirty="0" smtClean="0"/>
              <a:t>rabic language in sentiment analysis in the application</a:t>
            </a:r>
          </a:p>
          <a:p>
            <a:r>
              <a:rPr lang="en-US" dirty="0" smtClean="0"/>
              <a:t>Adding more sociable features for movie fans – watch together, watch later, know people with same taste in movies -</a:t>
            </a:r>
            <a:endParaRPr lang="en-US" dirty="0"/>
          </a:p>
        </p:txBody>
      </p:sp>
    </p:spTree>
    <p:extLst>
      <p:ext uri="{BB962C8B-B14F-4D97-AF65-F5344CB8AC3E}">
        <p14:creationId xmlns:p14="http://schemas.microsoft.com/office/powerpoint/2010/main" val="2987055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9261"/>
          </a:xfrm>
        </p:spPr>
        <p:txBody>
          <a:bodyPr>
            <a:normAutofit fontScale="90000"/>
          </a:bodyPr>
          <a:lstStyle/>
          <a:p>
            <a:r>
              <a:rPr lang="en-US" dirty="0" smtClean="0"/>
              <a:t>Conclusion </a:t>
            </a:r>
            <a:endParaRPr lang="en-US" dirty="0"/>
          </a:p>
        </p:txBody>
      </p:sp>
      <p:sp>
        <p:nvSpPr>
          <p:cNvPr id="3" name="Content Placeholder 2"/>
          <p:cNvSpPr>
            <a:spLocks noGrp="1"/>
          </p:cNvSpPr>
          <p:nvPr>
            <p:ph idx="1"/>
          </p:nvPr>
        </p:nvSpPr>
        <p:spPr>
          <a:xfrm>
            <a:off x="2592925" y="1669143"/>
            <a:ext cx="8915400" cy="4416251"/>
          </a:xfrm>
        </p:spPr>
        <p:txBody>
          <a:bodyPr/>
          <a:lstStyle/>
          <a:p>
            <a:r>
              <a:rPr lang="en-US" dirty="0" smtClean="0"/>
              <a:t>Watch and Rate provides:</a:t>
            </a:r>
          </a:p>
          <a:p>
            <a:pPr lvl="1"/>
            <a:r>
              <a:rPr lang="en-US" dirty="0" smtClean="0"/>
              <a:t>Rating movie in a new way based on sentiment analysis</a:t>
            </a:r>
          </a:p>
          <a:p>
            <a:pPr lvl="1"/>
            <a:r>
              <a:rPr lang="en-US" dirty="0" smtClean="0"/>
              <a:t>Ability to write and rate review</a:t>
            </a:r>
          </a:p>
          <a:p>
            <a:pPr lvl="1"/>
            <a:r>
              <a:rPr lang="en-US" dirty="0" smtClean="0"/>
              <a:t>Show highest reviewers based on user score</a:t>
            </a:r>
          </a:p>
          <a:p>
            <a:pPr marL="457200" lvl="1" indent="0">
              <a:buNone/>
            </a:pPr>
            <a:endParaRPr lang="en-US" dirty="0"/>
          </a:p>
        </p:txBody>
      </p:sp>
    </p:spTree>
    <p:extLst>
      <p:ext uri="{BB962C8B-B14F-4D97-AF65-F5344CB8AC3E}">
        <p14:creationId xmlns:p14="http://schemas.microsoft.com/office/powerpoint/2010/main" val="2476910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Watch and Rate overview</a:t>
            </a:r>
            <a:endParaRPr lang="en-US" dirty="0"/>
          </a:p>
          <a:p>
            <a:r>
              <a:rPr lang="en-US" dirty="0" smtClean="0"/>
              <a:t>Related work</a:t>
            </a:r>
          </a:p>
          <a:p>
            <a:r>
              <a:rPr lang="en-US" dirty="0" smtClean="0"/>
              <a:t>Sentiment analysis for Watch and Rate</a:t>
            </a:r>
          </a:p>
          <a:p>
            <a:r>
              <a:rPr lang="en-US" dirty="0" smtClean="0"/>
              <a:t>Used tools</a:t>
            </a:r>
          </a:p>
          <a:p>
            <a:r>
              <a:rPr lang="en-US" dirty="0" smtClean="0"/>
              <a:t>“Watch and Rate” Application</a:t>
            </a:r>
          </a:p>
          <a:p>
            <a:r>
              <a:rPr lang="en-US" dirty="0" smtClean="0"/>
              <a:t>Future Work</a:t>
            </a:r>
          </a:p>
          <a:p>
            <a:r>
              <a:rPr lang="en-US" dirty="0" smtClean="0"/>
              <a:t>Conclusion </a:t>
            </a:r>
          </a:p>
        </p:txBody>
      </p:sp>
    </p:spTree>
    <p:extLst>
      <p:ext uri="{BB962C8B-B14F-4D97-AF65-F5344CB8AC3E}">
        <p14:creationId xmlns:p14="http://schemas.microsoft.com/office/powerpoint/2010/main" val="3520697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603" y="542049"/>
            <a:ext cx="8911687" cy="836200"/>
          </a:xfrm>
        </p:spPr>
        <p:txBody>
          <a:bodyPr/>
          <a:lstStyle/>
          <a:p>
            <a:r>
              <a:rPr lang="en-US" dirty="0" smtClean="0"/>
              <a:t>Brief description</a:t>
            </a:r>
            <a:endParaRPr lang="en-US" dirty="0"/>
          </a:p>
        </p:txBody>
      </p:sp>
      <p:sp>
        <p:nvSpPr>
          <p:cNvPr id="3" name="Content Placeholder 2"/>
          <p:cNvSpPr>
            <a:spLocks noGrp="1"/>
          </p:cNvSpPr>
          <p:nvPr>
            <p:ph idx="1"/>
          </p:nvPr>
        </p:nvSpPr>
        <p:spPr>
          <a:xfrm>
            <a:off x="1170720" y="1436865"/>
            <a:ext cx="8915400" cy="4450912"/>
          </a:xfrm>
        </p:spPr>
        <p:txBody>
          <a:bodyPr/>
          <a:lstStyle/>
          <a:p>
            <a:pPr marL="0" indent="0">
              <a:buNone/>
            </a:pPr>
            <a:r>
              <a:rPr lang="en-US" dirty="0" smtClean="0"/>
              <a:t>Watch and rate is an application for movie reviews where we get movie rating through sentiment analysis for reviews </a:t>
            </a:r>
          </a:p>
          <a:p>
            <a:r>
              <a:rPr lang="en-US" dirty="0" smtClean="0"/>
              <a:t>Scope</a:t>
            </a:r>
            <a:br>
              <a:rPr lang="en-US" dirty="0" smtClean="0"/>
            </a:br>
            <a:r>
              <a:rPr lang="en-US" sz="1700" dirty="0" smtClean="0"/>
              <a:t>this system is mainly a web service that uses a mobile application as a frontend, and a computer or server for backend for movie reviews </a:t>
            </a:r>
            <a:br>
              <a:rPr lang="en-US" sz="1700" dirty="0" smtClean="0"/>
            </a:br>
            <a:endParaRPr lang="en-US" sz="1700" dirty="0"/>
          </a:p>
          <a:p>
            <a:r>
              <a:rPr lang="en-US" dirty="0" smtClean="0"/>
              <a:t>Motivation</a:t>
            </a:r>
          </a:p>
          <a:p>
            <a:pPr lvl="1"/>
            <a:r>
              <a:rPr lang="en-US" dirty="0"/>
              <a:t>T</a:t>
            </a:r>
            <a:r>
              <a:rPr lang="en-US" dirty="0" smtClean="0"/>
              <a:t>here </a:t>
            </a:r>
            <a:r>
              <a:rPr lang="en-US" dirty="0"/>
              <a:t>aren’t a lot of applications to give us good and right reviews and rating of the movie </a:t>
            </a:r>
            <a:endParaRPr lang="en-US" dirty="0" smtClean="0"/>
          </a:p>
          <a:p>
            <a:pPr lvl="1"/>
            <a:r>
              <a:rPr lang="en-US" dirty="0" smtClean="0"/>
              <a:t>We added </a:t>
            </a:r>
            <a:r>
              <a:rPr lang="en-US" dirty="0"/>
              <a:t>extra features </a:t>
            </a:r>
            <a:r>
              <a:rPr lang="en-US" dirty="0" smtClean="0"/>
              <a:t>using “NLP</a:t>
            </a:r>
            <a:r>
              <a:rPr lang="en-US" dirty="0"/>
              <a:t>” to help in rating movies giving the sentiment of the review of a user</a:t>
            </a:r>
            <a:r>
              <a:rPr lang="en-US" dirty="0" smtClean="0"/>
              <a:t>.</a:t>
            </a:r>
          </a:p>
          <a:p>
            <a:pPr marL="457200" lvl="1" indent="0">
              <a:buNone/>
            </a:pPr>
            <a:endParaRPr lang="en-US" dirty="0" smtClean="0"/>
          </a:p>
        </p:txBody>
      </p:sp>
    </p:spTree>
    <p:extLst>
      <p:ext uri="{BB962C8B-B14F-4D97-AF65-F5344CB8AC3E}">
        <p14:creationId xmlns:p14="http://schemas.microsoft.com/office/powerpoint/2010/main" val="3746659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Brief </a:t>
            </a:r>
            <a:r>
              <a:rPr lang="en-US" dirty="0" smtClean="0"/>
              <a:t>description (continued)</a:t>
            </a:r>
            <a:endParaRPr lang="en-US" dirty="0"/>
          </a:p>
        </p:txBody>
      </p:sp>
      <p:sp>
        <p:nvSpPr>
          <p:cNvPr id="3" name="Content Placeholder 2"/>
          <p:cNvSpPr>
            <a:spLocks noGrp="1"/>
          </p:cNvSpPr>
          <p:nvPr>
            <p:ph idx="1"/>
          </p:nvPr>
        </p:nvSpPr>
        <p:spPr>
          <a:xfrm>
            <a:off x="2589212" y="1801504"/>
            <a:ext cx="8915400" cy="4109718"/>
          </a:xfrm>
        </p:spPr>
        <p:txBody>
          <a:bodyPr/>
          <a:lstStyle/>
          <a:p>
            <a:r>
              <a:rPr lang="en-US" dirty="0" smtClean="0"/>
              <a:t>Objectives</a:t>
            </a:r>
            <a:br>
              <a:rPr lang="en-US" dirty="0" smtClean="0"/>
            </a:br>
            <a:r>
              <a:rPr lang="en-US" sz="1700" dirty="0" smtClean="0"/>
              <a:t>Is </a:t>
            </a:r>
            <a:r>
              <a:rPr lang="en-US" sz="1700" dirty="0"/>
              <a:t>to provide an application that anyone interested in movies </a:t>
            </a:r>
            <a:r>
              <a:rPr lang="en-US" sz="1700" dirty="0" smtClean="0"/>
              <a:t>field. to </a:t>
            </a:r>
            <a:r>
              <a:rPr lang="en-US" sz="1700" dirty="0"/>
              <a:t>help </a:t>
            </a:r>
            <a:r>
              <a:rPr lang="en-US" sz="1700" dirty="0" smtClean="0"/>
              <a:t>them</a:t>
            </a:r>
          </a:p>
          <a:p>
            <a:pPr marL="0" indent="0">
              <a:buNone/>
            </a:pPr>
            <a:r>
              <a:rPr lang="en-US" sz="1700" dirty="0" smtClean="0"/>
              <a:t>      in </a:t>
            </a:r>
            <a:r>
              <a:rPr lang="en-US" sz="1700" dirty="0"/>
              <a:t>deciding whether the movie they want to watch is good enough or </a:t>
            </a:r>
            <a:r>
              <a:rPr lang="en-US" sz="1700" dirty="0" smtClean="0"/>
              <a:t>not.</a:t>
            </a:r>
          </a:p>
          <a:p>
            <a:pPr marL="0" indent="0">
              <a:buNone/>
            </a:pPr>
            <a:endParaRPr lang="en-US" sz="1700" dirty="0"/>
          </a:p>
          <a:p>
            <a:r>
              <a:rPr lang="en-US" dirty="0" smtClean="0"/>
              <a:t>Stakeholders</a:t>
            </a:r>
          </a:p>
          <a:p>
            <a:pPr lvl="1"/>
            <a:r>
              <a:rPr lang="en-US" sz="1700" dirty="0" smtClean="0"/>
              <a:t>Anyone that interested to know the movie reviews\rate before watching it. </a:t>
            </a:r>
          </a:p>
          <a:p>
            <a:pPr lvl="1"/>
            <a:r>
              <a:rPr lang="en-US" sz="1700" dirty="0" smtClean="0"/>
              <a:t>Anyone want to know movie story through it’s reviews.</a:t>
            </a:r>
          </a:p>
          <a:p>
            <a:pPr lvl="1"/>
            <a:r>
              <a:rPr lang="en-US" sz="1700" dirty="0" smtClean="0"/>
              <a:t>Movie cast and director who need to know people feedbacks about their movie.</a:t>
            </a:r>
          </a:p>
          <a:p>
            <a:endParaRPr lang="en-US" dirty="0" smtClean="0"/>
          </a:p>
        </p:txBody>
      </p:sp>
    </p:spTree>
    <p:extLst>
      <p:ext uri="{BB962C8B-B14F-4D97-AF65-F5344CB8AC3E}">
        <p14:creationId xmlns:p14="http://schemas.microsoft.com/office/powerpoint/2010/main" val="3609503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14758"/>
          </a:xfrm>
        </p:spPr>
        <p:txBody>
          <a:bodyPr/>
          <a:lstStyle/>
          <a:p>
            <a:r>
              <a:rPr lang="en-US" dirty="0" smtClean="0"/>
              <a:t>Related Work</a:t>
            </a:r>
            <a:endParaRPr lang="en-US" dirty="0"/>
          </a:p>
        </p:txBody>
      </p:sp>
      <p:sp>
        <p:nvSpPr>
          <p:cNvPr id="3" name="Content Placeholder 2"/>
          <p:cNvSpPr>
            <a:spLocks noGrp="1"/>
          </p:cNvSpPr>
          <p:nvPr>
            <p:ph idx="1"/>
          </p:nvPr>
        </p:nvSpPr>
        <p:spPr>
          <a:xfrm>
            <a:off x="1663661" y="1538868"/>
            <a:ext cx="8915400" cy="4795024"/>
          </a:xfrm>
        </p:spPr>
        <p:txBody>
          <a:bodyPr>
            <a:normAutofit fontScale="25000" lnSpcReduction="20000"/>
          </a:bodyPr>
          <a:lstStyle/>
          <a:p>
            <a:pPr marL="0" indent="0">
              <a:buNone/>
            </a:pPr>
            <a:r>
              <a:rPr lang="en-US" sz="7200" dirty="0" smtClean="0"/>
              <a:t>We did it based on applications such as:</a:t>
            </a:r>
          </a:p>
          <a:p>
            <a:pPr lvl="1"/>
            <a:r>
              <a:rPr lang="en-US" sz="6800" dirty="0" smtClean="0"/>
              <a:t>IMDb application: </a:t>
            </a:r>
          </a:p>
          <a:p>
            <a:pPr marL="457200" lvl="1" indent="0">
              <a:buNone/>
            </a:pPr>
            <a:r>
              <a:rPr lang="en-US" sz="6800" dirty="0" smtClean="0"/>
              <a:t>	</a:t>
            </a:r>
            <a:r>
              <a:rPr lang="en-US" sz="6800" dirty="0" smtClean="0">
                <a:hlinkClick r:id="rId2"/>
              </a:rPr>
              <a:t>https://itunes.apple.com/us/app/imdb-movies-tv/id342792525?mt=8</a:t>
            </a:r>
            <a:endParaRPr lang="en-US" sz="6800" dirty="0" smtClean="0"/>
          </a:p>
          <a:p>
            <a:pPr marL="457200" lvl="1" indent="0">
              <a:buNone/>
            </a:pPr>
            <a:endParaRPr lang="en-US" sz="6800" dirty="0" smtClean="0"/>
          </a:p>
          <a:p>
            <a:pPr lvl="1"/>
            <a:r>
              <a:rPr lang="en-US" sz="6800" dirty="0" smtClean="0"/>
              <a:t>Rotten tomatoes application:</a:t>
            </a:r>
          </a:p>
          <a:p>
            <a:pPr marL="457200" lvl="1" indent="0">
              <a:buNone/>
            </a:pPr>
            <a:r>
              <a:rPr lang="en-US" sz="6800" dirty="0"/>
              <a:t>	</a:t>
            </a:r>
            <a:r>
              <a:rPr lang="en-US" sz="6800" dirty="0">
                <a:hlinkClick r:id="rId3"/>
              </a:rPr>
              <a:t>https://</a:t>
            </a:r>
            <a:r>
              <a:rPr lang="en-US" sz="6800" dirty="0" smtClean="0">
                <a:hlinkClick r:id="rId3"/>
              </a:rPr>
              <a:t>itunes.apple.com/us/app/movies-by-flixster-rotten/id284235722?mt=8</a:t>
            </a:r>
            <a:endParaRPr lang="en-US" sz="6800" dirty="0" smtClean="0"/>
          </a:p>
          <a:p>
            <a:pPr marL="457200" lvl="1" indent="0">
              <a:buNone/>
            </a:pPr>
            <a:endParaRPr lang="en-US" sz="6800" dirty="0" smtClean="0"/>
          </a:p>
          <a:p>
            <a:pPr lvl="1"/>
            <a:r>
              <a:rPr lang="en-US" sz="6800" dirty="0" smtClean="0"/>
              <a:t>New movies review application:</a:t>
            </a:r>
          </a:p>
          <a:p>
            <a:pPr marL="457200" lvl="1" indent="0">
              <a:buNone/>
            </a:pPr>
            <a:r>
              <a:rPr lang="en-US" sz="6800" dirty="0" smtClean="0"/>
              <a:t>	</a:t>
            </a:r>
            <a:r>
              <a:rPr lang="en-US" sz="6800" dirty="0" smtClean="0">
                <a:hlinkClick r:id="rId4"/>
              </a:rPr>
              <a:t>https</a:t>
            </a:r>
            <a:r>
              <a:rPr lang="en-US" sz="6800" dirty="0">
                <a:hlinkClick r:id="rId4"/>
              </a:rPr>
              <a:t>://</a:t>
            </a:r>
            <a:r>
              <a:rPr lang="en-US" sz="6800" dirty="0" smtClean="0">
                <a:hlinkClick r:id="rId4"/>
              </a:rPr>
              <a:t>play.google.com/store/apps/details?id=com.altsoldev.newmoviereviews</a:t>
            </a:r>
            <a:endParaRPr lang="en-US" sz="6800" dirty="0" smtClean="0"/>
          </a:p>
          <a:p>
            <a:pPr marL="457200" lvl="1" indent="0">
              <a:buNone/>
            </a:pPr>
            <a:endParaRPr lang="en-US" sz="6800" dirty="0" smtClean="0"/>
          </a:p>
          <a:p>
            <a:pPr lvl="1"/>
            <a:r>
              <a:rPr lang="en-US" sz="6800" dirty="0" smtClean="0"/>
              <a:t>Common sense media application:</a:t>
            </a:r>
          </a:p>
          <a:p>
            <a:pPr marL="457200" lvl="1" indent="0">
              <a:buNone/>
            </a:pPr>
            <a:r>
              <a:rPr lang="en-US" sz="6800" dirty="0" smtClean="0"/>
              <a:t>	</a:t>
            </a:r>
            <a:r>
              <a:rPr lang="en-US" sz="6800" dirty="0" smtClean="0">
                <a:hlinkClick r:id="rId5"/>
              </a:rPr>
              <a:t>https</a:t>
            </a:r>
            <a:r>
              <a:rPr lang="en-US" sz="6800" dirty="0">
                <a:hlinkClick r:id="rId5"/>
              </a:rPr>
              <a:t>://</a:t>
            </a:r>
            <a:r>
              <a:rPr lang="en-US" sz="6800" dirty="0" smtClean="0">
                <a:hlinkClick r:id="rId5"/>
              </a:rPr>
              <a:t>play.google.com/store/apps/details?id=com.csm.KidsMedia</a:t>
            </a:r>
            <a:endParaRPr lang="en-US" sz="6800" dirty="0" smtClean="0"/>
          </a:p>
          <a:p>
            <a:pPr marL="457200" lvl="1" indent="0">
              <a:buNone/>
            </a:pPr>
            <a:endParaRPr lang="en-US" sz="6800" dirty="0" smtClean="0"/>
          </a:p>
          <a:p>
            <a:pPr lvl="1"/>
            <a:endParaRPr lang="en-US" sz="6800" dirty="0" smtClean="0"/>
          </a:p>
          <a:p>
            <a:pPr marL="457200" lvl="1" indent="0">
              <a:buNone/>
            </a:pPr>
            <a:endParaRPr lang="en-US" dirty="0" smtClean="0"/>
          </a:p>
          <a:p>
            <a:pPr marL="457200" lvl="1" indent="0">
              <a:buNone/>
            </a:pPr>
            <a:endParaRPr lang="en-US" dirty="0"/>
          </a:p>
          <a:p>
            <a:pPr marL="457200" lvl="1" indent="0">
              <a:buNone/>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marL="457200" lvl="1" indent="0">
              <a:buNone/>
            </a:pPr>
            <a:r>
              <a:rPr lang="en-US" dirty="0" smtClean="0"/>
              <a:t/>
            </a:r>
            <a:br>
              <a:rPr lang="en-US" dirty="0" smtClean="0"/>
            </a:br>
            <a:endParaRPr lang="en-US" dirty="0" smtClean="0"/>
          </a:p>
        </p:txBody>
      </p:sp>
    </p:spTree>
    <p:extLst>
      <p:ext uri="{BB962C8B-B14F-4D97-AF65-F5344CB8AC3E}">
        <p14:creationId xmlns:p14="http://schemas.microsoft.com/office/powerpoint/2010/main" val="3767052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6339"/>
          </a:xfrm>
        </p:spPr>
        <p:txBody>
          <a:bodyPr/>
          <a:lstStyle/>
          <a:p>
            <a:r>
              <a:rPr lang="en-US" dirty="0" smtClean="0"/>
              <a:t>Related Work Continued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59669974"/>
              </p:ext>
            </p:extLst>
          </p:nvPr>
        </p:nvGraphicFramePr>
        <p:xfrm>
          <a:off x="2488852" y="1650641"/>
          <a:ext cx="8915400" cy="1854200"/>
        </p:xfrm>
        <a:graphic>
          <a:graphicData uri="http://schemas.openxmlformats.org/drawingml/2006/table">
            <a:tbl>
              <a:tblPr firstRow="1" bandRow="1">
                <a:tableStyleId>{5C22544A-7EE6-4342-B048-85BDC9FD1C3A}</a:tableStyleId>
              </a:tblPr>
              <a:tblGrid>
                <a:gridCol w="8915400">
                  <a:extLst>
                    <a:ext uri="{9D8B030D-6E8A-4147-A177-3AD203B41FA5}">
                      <a16:colId xmlns="" xmlns:a16="http://schemas.microsoft.com/office/drawing/2014/main" val="20000"/>
                    </a:ext>
                  </a:extLst>
                </a:gridCol>
              </a:tblGrid>
              <a:tr h="370840">
                <a:tc>
                  <a:txBody>
                    <a:bodyPr/>
                    <a:lstStyle/>
                    <a:p>
                      <a:pPr algn="ctr"/>
                      <a:r>
                        <a:rPr lang="en-US" dirty="0" smtClean="0"/>
                        <a:t>Extra</a:t>
                      </a:r>
                      <a:r>
                        <a:rPr lang="en-US" baseline="0" dirty="0" smtClean="0"/>
                        <a:t> features</a:t>
                      </a:r>
                      <a:endParaRPr lang="en-US" dirty="0"/>
                    </a:p>
                  </a:txBody>
                  <a:tcPr/>
                </a:tc>
                <a:extLst>
                  <a:ext uri="{0D108BD9-81ED-4DB2-BD59-A6C34878D82A}">
                    <a16:rowId xmlns="" xmlns:a16="http://schemas.microsoft.com/office/drawing/2014/main" val="10000"/>
                  </a:ext>
                </a:extLst>
              </a:tr>
              <a:tr h="370840">
                <a:tc>
                  <a:txBody>
                    <a:bodyPr/>
                    <a:lstStyle/>
                    <a:p>
                      <a:r>
                        <a:rPr lang="en-US" dirty="0" smtClean="0"/>
                        <a:t>Write</a:t>
                      </a:r>
                      <a:r>
                        <a:rPr lang="en-US" baseline="0" dirty="0" smtClean="0"/>
                        <a:t> comment on/rate review</a:t>
                      </a:r>
                      <a:endParaRPr lang="en-US" dirty="0"/>
                    </a:p>
                  </a:txBody>
                  <a:tcPr/>
                </a:tc>
                <a:extLst>
                  <a:ext uri="{0D108BD9-81ED-4DB2-BD59-A6C34878D82A}">
                    <a16:rowId xmlns=""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Specify</a:t>
                      </a:r>
                      <a:r>
                        <a:rPr lang="en-US" baseline="0" dirty="0" smtClean="0"/>
                        <a:t> sentiment of </a:t>
                      </a:r>
                      <a:r>
                        <a:rPr lang="en-US" dirty="0" smtClean="0"/>
                        <a:t>movie features</a:t>
                      </a:r>
                      <a:r>
                        <a:rPr lang="en-US" baseline="0" dirty="0" smtClean="0"/>
                        <a:t> from </a:t>
                      </a:r>
                      <a:r>
                        <a:rPr lang="en-US" dirty="0" smtClean="0"/>
                        <a:t>movie reviews</a:t>
                      </a:r>
                      <a:endParaRPr lang="en-US" baseline="0" dirty="0" smtClean="0"/>
                    </a:p>
                  </a:txBody>
                  <a:tcPr/>
                </a:tc>
                <a:extLst>
                  <a:ext uri="{0D108BD9-81ED-4DB2-BD59-A6C34878D82A}">
                    <a16:rowId xmlns="" xmlns:a16="http://schemas.microsoft.com/office/drawing/2014/main" val="10002"/>
                  </a:ext>
                </a:extLst>
              </a:tr>
              <a:tr h="370840">
                <a:tc>
                  <a:txBody>
                    <a:bodyPr/>
                    <a:lstStyle/>
                    <a:p>
                      <a:r>
                        <a:rPr lang="en-US" dirty="0" smtClean="0"/>
                        <a:t>Recommend</a:t>
                      </a:r>
                      <a:r>
                        <a:rPr lang="en-US" baseline="0" dirty="0" smtClean="0"/>
                        <a:t> movies to users</a:t>
                      </a:r>
                      <a:endParaRPr lang="en-US" dirty="0"/>
                    </a:p>
                  </a:txBody>
                  <a:tcPr/>
                </a:tc>
                <a:extLst>
                  <a:ext uri="{0D108BD9-81ED-4DB2-BD59-A6C34878D82A}">
                    <a16:rowId xmlns="" xmlns:a16="http://schemas.microsoft.com/office/drawing/2014/main" val="10003"/>
                  </a:ext>
                </a:extLst>
              </a:tr>
              <a:tr h="370840">
                <a:tc>
                  <a:txBody>
                    <a:bodyPr/>
                    <a:lstStyle/>
                    <a:p>
                      <a:r>
                        <a:rPr lang="en-US" dirty="0" smtClean="0"/>
                        <a:t>User score</a:t>
                      </a:r>
                      <a:endParaRPr lang="en-US" dirty="0"/>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68212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80575040"/>
              </p:ext>
            </p:extLst>
          </p:nvPr>
        </p:nvGraphicFramePr>
        <p:xfrm>
          <a:off x="2795525" y="312234"/>
          <a:ext cx="7237142" cy="5543889"/>
        </p:xfrm>
        <a:graphic>
          <a:graphicData uri="http://schemas.openxmlformats.org/drawingml/2006/table">
            <a:tbl>
              <a:tblPr firstRow="1" firstCol="1" bandRow="1">
                <a:tableStyleId>{5C22544A-7EE6-4342-B048-85BDC9FD1C3A}</a:tableStyleId>
              </a:tblPr>
              <a:tblGrid>
                <a:gridCol w="1939784">
                  <a:extLst>
                    <a:ext uri="{9D8B030D-6E8A-4147-A177-3AD203B41FA5}">
                      <a16:colId xmlns="" xmlns:a16="http://schemas.microsoft.com/office/drawing/2014/main" val="20000"/>
                    </a:ext>
                  </a:extLst>
                </a:gridCol>
                <a:gridCol w="1531409">
                  <a:extLst>
                    <a:ext uri="{9D8B030D-6E8A-4147-A177-3AD203B41FA5}">
                      <a16:colId xmlns="" xmlns:a16="http://schemas.microsoft.com/office/drawing/2014/main" val="20001"/>
                    </a:ext>
                  </a:extLst>
                </a:gridCol>
                <a:gridCol w="1505885">
                  <a:extLst>
                    <a:ext uri="{9D8B030D-6E8A-4147-A177-3AD203B41FA5}">
                      <a16:colId xmlns="" xmlns:a16="http://schemas.microsoft.com/office/drawing/2014/main" val="20002"/>
                    </a:ext>
                  </a:extLst>
                </a:gridCol>
                <a:gridCol w="2260064">
                  <a:extLst>
                    <a:ext uri="{9D8B030D-6E8A-4147-A177-3AD203B41FA5}">
                      <a16:colId xmlns="" xmlns:a16="http://schemas.microsoft.com/office/drawing/2014/main" val="20003"/>
                    </a:ext>
                  </a:extLst>
                </a:gridCol>
              </a:tblGrid>
              <a:tr h="802052">
                <a:tc>
                  <a:txBody>
                    <a:bodyPr/>
                    <a:lstStyle/>
                    <a:p>
                      <a:pPr marL="0" marR="0" algn="ctr">
                        <a:lnSpc>
                          <a:spcPct val="115000"/>
                        </a:lnSpc>
                        <a:spcBef>
                          <a:spcPts val="0"/>
                        </a:spcBef>
                        <a:spcAft>
                          <a:spcPts val="0"/>
                        </a:spcAft>
                      </a:pPr>
                      <a:r>
                        <a:rPr lang="en-US" sz="1600" dirty="0">
                          <a:effectLst/>
                        </a:rPr>
                        <a:t>Different features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dirty="0">
                          <a:effectLst/>
                        </a:rPr>
                        <a:t>Watch &amp; Rate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Arial" panose="020B0604020202020204" pitchFamily="34" charset="0"/>
                        </a:rPr>
                        <a:t>Other</a:t>
                      </a:r>
                      <a:r>
                        <a:rPr lang="en-US" sz="1600" baseline="0" dirty="0" smtClean="0">
                          <a:effectLst/>
                          <a:latin typeface="Calibri" panose="020F0502020204030204" pitchFamily="34" charset="0"/>
                          <a:ea typeface="Calibri" panose="020F0502020204030204" pitchFamily="34" charset="0"/>
                          <a:cs typeface="Arial" panose="020B0604020202020204" pitchFamily="34" charset="0"/>
                        </a:rPr>
                        <a:t> sites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dirty="0">
                          <a:effectLst/>
                        </a:rPr>
                        <a:t>Reason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0"/>
                  </a:ext>
                </a:extLst>
              </a:tr>
              <a:tr h="897082">
                <a:tc>
                  <a:txBody>
                    <a:bodyPr/>
                    <a:lstStyle/>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Share movie</a:t>
                      </a:r>
                    </a:p>
                  </a:txBody>
                  <a:tcPr marL="68580" marR="68580" marT="0" marB="0"/>
                </a:tc>
                <a:tc>
                  <a:txBody>
                    <a:bodyPr/>
                    <a:lstStyle/>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No</a:t>
                      </a:r>
                    </a:p>
                  </a:txBody>
                  <a:tcPr marL="68580" marR="68580" marT="0" marB="0"/>
                </a:tc>
                <a:tc>
                  <a:txBody>
                    <a:bodyPr/>
                    <a:lstStyle/>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Yes</a:t>
                      </a:r>
                    </a:p>
                  </a:txBody>
                  <a:tcPr marL="68580" marR="68580" marT="0" marB="0"/>
                </a:tc>
                <a:tc>
                  <a:txBody>
                    <a:bodyPr/>
                    <a:lstStyle/>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Because app is mainly for rating &amp; movie reviews</a:t>
                      </a:r>
                    </a:p>
                  </a:txBody>
                  <a:tcPr marL="68580" marR="68580" marT="0" marB="0"/>
                </a:tc>
                <a:extLst>
                  <a:ext uri="{0D108BD9-81ED-4DB2-BD59-A6C34878D82A}">
                    <a16:rowId xmlns="" xmlns:a16="http://schemas.microsoft.com/office/drawing/2014/main" val="10001"/>
                  </a:ext>
                </a:extLst>
              </a:tr>
              <a:tr h="988087">
                <a:tc>
                  <a:txBody>
                    <a:bodyPr/>
                    <a:lstStyle/>
                    <a:p>
                      <a:pPr marL="0" marR="0">
                        <a:lnSpc>
                          <a:spcPct val="115000"/>
                        </a:lnSpc>
                        <a:spcBef>
                          <a:spcPts val="0"/>
                        </a:spcBef>
                        <a:spcAft>
                          <a:spcPts val="1000"/>
                        </a:spcAft>
                      </a:pPr>
                      <a:r>
                        <a:rPr lang="en-US" sz="1800" dirty="0">
                          <a:effectLst/>
                        </a:rPr>
                        <a:t>Lowest rated movies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r>
                        <a:rPr lang="en-US" sz="1800" dirty="0">
                          <a:effectLst/>
                        </a:rPr>
                        <a:t>No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r>
                        <a:rPr lang="en-US" sz="1800" dirty="0">
                          <a:effectLst/>
                        </a:rPr>
                        <a:t>Yes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r>
                        <a:rPr lang="en-US" sz="1800" dirty="0">
                          <a:effectLst/>
                        </a:rPr>
                        <a:t>User does not need to know least rated movies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2"/>
                  </a:ext>
                </a:extLst>
              </a:tr>
              <a:tr h="1203078">
                <a:tc>
                  <a:txBody>
                    <a:bodyPr/>
                    <a:lstStyle/>
                    <a:p>
                      <a:pPr marL="0" marR="0">
                        <a:lnSpc>
                          <a:spcPct val="115000"/>
                        </a:lnSpc>
                        <a:spcBef>
                          <a:spcPts val="0"/>
                        </a:spcBef>
                        <a:spcAft>
                          <a:spcPts val="1000"/>
                        </a:spcAft>
                      </a:pPr>
                      <a:r>
                        <a:rPr lang="en-US" sz="1800" dirty="0">
                          <a:effectLst/>
                        </a:rPr>
                        <a:t>Gallery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r>
                        <a:rPr lang="en-US" sz="1800">
                          <a:effectLst/>
                        </a:rPr>
                        <a:t>No</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r>
                        <a:rPr lang="en-US" sz="1800" dirty="0">
                          <a:effectLst/>
                        </a:rPr>
                        <a:t>Yes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r>
                        <a:rPr lang="en-US" sz="1800" dirty="0">
                          <a:effectLst/>
                        </a:rPr>
                        <a:t>App core does not need it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3"/>
                  </a:ext>
                </a:extLst>
              </a:tr>
              <a:tr h="811405">
                <a:tc>
                  <a:txBody>
                    <a:bodyPr/>
                    <a:lstStyle/>
                    <a:p>
                      <a:pPr marL="0" marR="0">
                        <a:lnSpc>
                          <a:spcPct val="115000"/>
                        </a:lnSpc>
                        <a:spcBef>
                          <a:spcPts val="0"/>
                        </a:spcBef>
                        <a:spcAft>
                          <a:spcPts val="1000"/>
                        </a:spcAft>
                      </a:pPr>
                      <a:r>
                        <a:rPr lang="en-US" sz="1800" dirty="0">
                          <a:effectLst/>
                        </a:rPr>
                        <a:t>Voice search</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r>
                        <a:rPr lang="en-US" sz="1800" dirty="0">
                          <a:effectLst/>
                        </a:rPr>
                        <a:t>No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r>
                        <a:rPr lang="en-US" sz="1800" dirty="0">
                          <a:effectLst/>
                        </a:rPr>
                        <a:t>Yes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r>
                        <a:rPr lang="en-US" sz="1800" dirty="0">
                          <a:effectLst/>
                        </a:rPr>
                        <a:t>Future work</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4"/>
                  </a:ext>
                </a:extLst>
              </a:tr>
              <a:tr h="811405">
                <a:tc>
                  <a:txBody>
                    <a:bodyPr/>
                    <a:lstStyle/>
                    <a:p>
                      <a:pPr marL="0" marR="0">
                        <a:lnSpc>
                          <a:spcPct val="115000"/>
                        </a:lnSpc>
                        <a:spcBef>
                          <a:spcPts val="0"/>
                        </a:spcBef>
                        <a:spcAft>
                          <a:spcPts val="1000"/>
                        </a:spcAft>
                      </a:pPr>
                      <a:r>
                        <a:rPr lang="en-US" sz="1800" dirty="0" smtClean="0">
                          <a:effectLst/>
                        </a:rPr>
                        <a:t>Watch list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r>
                        <a:rPr lang="en-US" sz="1800" dirty="0">
                          <a:effectLst/>
                        </a:rPr>
                        <a:t>No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r>
                        <a:rPr lang="en-US" sz="1800" dirty="0">
                          <a:effectLst/>
                        </a:rPr>
                        <a:t>Yes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1000"/>
                        </a:spcAft>
                      </a:pPr>
                      <a:r>
                        <a:rPr lang="en-US" sz="1800" dirty="0">
                          <a:effectLst/>
                        </a:rPr>
                        <a:t>Future work</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7359045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 </a:t>
            </a:r>
            <a:endParaRPr lang="en-US" dirty="0"/>
          </a:p>
        </p:txBody>
      </p:sp>
      <p:sp>
        <p:nvSpPr>
          <p:cNvPr id="3" name="Content Placeholder 2"/>
          <p:cNvSpPr>
            <a:spLocks noGrp="1"/>
          </p:cNvSpPr>
          <p:nvPr>
            <p:ph idx="1"/>
          </p:nvPr>
        </p:nvSpPr>
        <p:spPr>
          <a:xfrm>
            <a:off x="2228045" y="1455313"/>
            <a:ext cx="9453093" cy="5203064"/>
          </a:xfrm>
        </p:spPr>
        <p:txBody>
          <a:bodyPr/>
          <a:lstStyle/>
          <a:p>
            <a:r>
              <a:rPr lang="en-US" dirty="0"/>
              <a:t>Sentiment </a:t>
            </a:r>
            <a:r>
              <a:rPr lang="en-US" dirty="0" smtClean="0"/>
              <a:t>analysis (</a:t>
            </a:r>
            <a:r>
              <a:rPr lang="en-US" dirty="0"/>
              <a:t>opinion </a:t>
            </a:r>
            <a:r>
              <a:rPr lang="en-US" dirty="0" smtClean="0"/>
              <a:t>mining</a:t>
            </a:r>
            <a:r>
              <a:rPr lang="en-US" dirty="0"/>
              <a:t>)</a:t>
            </a:r>
            <a:r>
              <a:rPr lang="en-US" dirty="0" smtClean="0"/>
              <a:t> </a:t>
            </a:r>
            <a:r>
              <a:rPr lang="en-US" dirty="0"/>
              <a:t>is a type of natural language</a:t>
            </a:r>
            <a:br>
              <a:rPr lang="en-US" dirty="0"/>
            </a:br>
            <a:r>
              <a:rPr lang="en-US" dirty="0"/>
              <a:t>processing for tracking the mood of the public about a</a:t>
            </a:r>
            <a:br>
              <a:rPr lang="en-US" dirty="0"/>
            </a:br>
            <a:r>
              <a:rPr lang="en-US" dirty="0"/>
              <a:t>particular </a:t>
            </a:r>
            <a:r>
              <a:rPr lang="en-US" dirty="0" smtClean="0"/>
              <a:t>product.</a:t>
            </a:r>
            <a:br>
              <a:rPr lang="en-US" dirty="0" smtClean="0"/>
            </a:br>
            <a:endParaRPr lang="en-US" dirty="0" smtClean="0"/>
          </a:p>
          <a:p>
            <a:r>
              <a:rPr lang="en-US" dirty="0" smtClean="0"/>
              <a:t>Sentiment analysis classification level:</a:t>
            </a:r>
          </a:p>
          <a:p>
            <a:pPr lvl="1"/>
            <a:r>
              <a:rPr lang="en-US" dirty="0" smtClean="0"/>
              <a:t>Document level</a:t>
            </a:r>
          </a:p>
          <a:p>
            <a:pPr lvl="1"/>
            <a:r>
              <a:rPr lang="en-US" dirty="0" smtClean="0"/>
              <a:t>Sentence level : Used in Watch and Rate</a:t>
            </a:r>
          </a:p>
          <a:p>
            <a:pPr lvl="1"/>
            <a:r>
              <a:rPr lang="en-US" dirty="0" smtClean="0"/>
              <a:t>Attribute level</a:t>
            </a:r>
            <a:endParaRPr lang="en-US" dirty="0"/>
          </a:p>
        </p:txBody>
      </p:sp>
    </p:spTree>
    <p:extLst>
      <p:ext uri="{BB962C8B-B14F-4D97-AF65-F5344CB8AC3E}">
        <p14:creationId xmlns:p14="http://schemas.microsoft.com/office/powerpoint/2010/main" val="10306248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838</TotalTime>
  <Words>860</Words>
  <Application>Microsoft Office PowerPoint</Application>
  <PresentationFormat>Widescreen</PresentationFormat>
  <Paragraphs>182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Courier New</vt:lpstr>
      <vt:lpstr>Palatino Linotype</vt:lpstr>
      <vt:lpstr>Executive</vt:lpstr>
      <vt:lpstr>Watch And Rate</vt:lpstr>
      <vt:lpstr>Team Members</vt:lpstr>
      <vt:lpstr>Outline</vt:lpstr>
      <vt:lpstr>Brief description</vt:lpstr>
      <vt:lpstr>Brief description (continued)</vt:lpstr>
      <vt:lpstr>Related Work</vt:lpstr>
      <vt:lpstr>Related Work Continued</vt:lpstr>
      <vt:lpstr>PowerPoint Presentation</vt:lpstr>
      <vt:lpstr>Sentiment Analysis </vt:lpstr>
      <vt:lpstr>Sentiment analysis continued</vt:lpstr>
      <vt:lpstr>PowerPoint Presentation</vt:lpstr>
      <vt:lpstr>Features</vt:lpstr>
      <vt:lpstr>Features</vt:lpstr>
      <vt:lpstr>WEKA Trials</vt:lpstr>
      <vt:lpstr>PowerPoint Presentation</vt:lpstr>
      <vt:lpstr>PowerPoint Presentation</vt:lpstr>
      <vt:lpstr>PowerPoint Presentation</vt:lpstr>
      <vt:lpstr>Prediction</vt:lpstr>
      <vt:lpstr>Used tools and technologies</vt:lpstr>
      <vt:lpstr>Application</vt:lpstr>
      <vt:lpstr>Future Work</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Watch And Rate</dc:title>
  <dc:creator>Heba Elsayed</dc:creator>
  <cp:lastModifiedBy>noha magdy</cp:lastModifiedBy>
  <cp:revision>291</cp:revision>
  <dcterms:created xsi:type="dcterms:W3CDTF">2016-02-12T14:17:13Z</dcterms:created>
  <dcterms:modified xsi:type="dcterms:W3CDTF">2016-07-01T02:44:47Z</dcterms:modified>
</cp:coreProperties>
</file>