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256" r:id="rId2"/>
    <p:sldId id="264" r:id="rId3"/>
    <p:sldId id="263" r:id="rId4"/>
    <p:sldId id="259" r:id="rId5"/>
    <p:sldId id="260" r:id="rId6"/>
    <p:sldId id="261" r:id="rId7"/>
    <p:sldId id="268" r:id="rId8"/>
    <p:sldId id="267" r:id="rId9"/>
    <p:sldId id="270" r:id="rId10"/>
    <p:sldId id="269" r:id="rId11"/>
  </p:sldIdLst>
  <p:sldSz cx="13439775" cy="7559675"/>
  <p:notesSz cx="7559675" cy="106918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812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2F9EDB6D-C36E-4D52-971C-8DF8FE6F2A43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>
              <a:ln>
                <a:noFill/>
              </a:ln>
              <a:latin typeface="Takao Pゴシック" pitchFamily="18"/>
              <a:ea typeface="Takao Pゴシック" pitchFamily="2"/>
              <a:cs typeface="Takao Pゴシック" pitchFamily="2"/>
            </a:endParaRP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C17E06A-314B-4220-B16F-23FB6318488B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>
              <a:ln>
                <a:noFill/>
              </a:ln>
              <a:latin typeface="Takao Pゴシック" pitchFamily="18"/>
              <a:ea typeface="Takao Pゴシック" pitchFamily="2"/>
              <a:cs typeface="Takao Pゴシック" pitchFamily="2"/>
            </a:endParaRP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72121F8-E5BD-4866-9447-8CC19A2EF814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>
              <a:ln>
                <a:noFill/>
              </a:ln>
              <a:latin typeface="Takao Pゴシック" pitchFamily="18"/>
              <a:ea typeface="Takao Pゴシック" pitchFamily="2"/>
              <a:cs typeface="Takao Pゴシック" pitchFamily="2"/>
            </a:endParaRP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3D8F5EF-160D-4156-9108-C4AC172CB66F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B128164A-89EA-48E4-909F-3AD92C5D7686}" type="slidenum">
              <a:t>‹#›</a:t>
            </a:fld>
            <a:endParaRPr lang="en-US" sz="1400" b="0" i="0" u="none" strike="noStrike" kern="1200">
              <a:ln>
                <a:noFill/>
              </a:ln>
              <a:latin typeface="Takao Pゴシック" pitchFamily="18"/>
              <a:ea typeface="Takao Pゴシック" pitchFamily="2"/>
              <a:cs typeface="Takao Pゴシック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2867029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31D40761-1BA3-46CC-A98B-29FB3820784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6C64FA70-3A38-4CFC-AFD7-2B62C7987A71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 altLang="ja-JP"/>
          </a:p>
        </p:txBody>
      </p:sp>
      <p:sp>
        <p:nvSpPr>
          <p:cNvPr id="4" name="ヘッダー プレースホルダー 3">
            <a:extLst>
              <a:ext uri="{FF2B5EF4-FFF2-40B4-BE49-F238E27FC236}">
                <a16:creationId xmlns:a16="http://schemas.microsoft.com/office/drawing/2014/main" id="{B174C5DD-4BB1-4473-A4C5-6B62AC5BF29F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Takao P明朝" pitchFamily="18"/>
                <a:ea typeface="Takao Pゴシック" pitchFamily="2"/>
                <a:cs typeface="Takao Pゴシック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477FBE3-20D7-4B93-8967-1AC8A072352D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Takao P明朝" pitchFamily="18"/>
                <a:ea typeface="Takao Pゴシック" pitchFamily="2"/>
                <a:cs typeface="Takao Pゴシック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9CA5927-D2C0-4BA3-A768-29B265577B87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>
            <a:lvl1pPr lvl="0" rtl="0" hangingPunct="0">
              <a:buNone/>
              <a:tabLst/>
              <a:defRPr lang="en-US" sz="1400" kern="1200">
                <a:latin typeface="Takao P明朝" pitchFamily="18"/>
                <a:ea typeface="Takao Pゴシック" pitchFamily="2"/>
                <a:cs typeface="Takao Pゴシック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3221A0A-71D2-4A34-9901-430020B53A4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Takao P明朝" pitchFamily="18"/>
                <a:ea typeface="Takao Pゴシック" pitchFamily="2"/>
                <a:cs typeface="Takao Pゴシック" pitchFamily="2"/>
              </a:defRPr>
            </a:lvl1pPr>
          </a:lstStyle>
          <a:p>
            <a:pPr lvl="0"/>
            <a:fld id="{B84F8D59-FD91-452D-BDE0-6799D3832C7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177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en-US" altLang="ja-JP" sz="2000" b="0" i="0" u="none" strike="noStrike" kern="1200">
        <a:ln>
          <a:noFill/>
        </a:ln>
        <a:latin typeface="Takao Pゴシック" pitchFamily="18"/>
        <a:ea typeface="Takao Pゴシック" pitchFamily="2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9686600-DAAC-47B5-BD53-C46C13B6C4F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90EBBE4F-07B4-4256-9795-49DAB89BC68F}" type="slidenum">
              <a:t>1</a:t>
            </a:fld>
            <a:endParaRPr lang="en-US"/>
          </a:p>
        </p:txBody>
      </p:sp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99C830AC-AD92-437E-843B-609C19E93E0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4FF0D49A-E905-4104-9FD3-9D160B33BC7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811400"/>
          </a:xfrm>
        </p:spPr>
        <p:txBody>
          <a:bodyPr>
            <a:spAutoFit/>
          </a:bodyPr>
          <a:lstStyle/>
          <a:p>
            <a:endParaRPr lang="en-US" altLang="ja-JP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02A7A48-7825-40A2-A0BD-8EC2EFA884E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523F306D-78AE-48CB-B874-E788677567AD}" type="slidenum">
              <a:t>4</a:t>
            </a:fld>
            <a:endParaRPr lang="en-US"/>
          </a:p>
        </p:txBody>
      </p:sp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CE3F9742-4CC7-42CD-B50B-290FB51ECC0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5B9ED899-A26B-4FAB-ADC1-B3A10409E1D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en-US" altLang="ja-JP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13435CB-0BEB-417B-92B9-F70E06DFBBE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FDF844DC-A258-4FF1-9C44-8ECBF305FE88}" type="slidenum">
              <a:t>5</a:t>
            </a:fld>
            <a:endParaRPr lang="en-US"/>
          </a:p>
        </p:txBody>
      </p:sp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79197051-8D85-4457-B497-D70B521589E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D2211AF0-117C-4CAB-9C21-F06E090196D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en-US" altLang="ja-JP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DAE3C92-5177-413A-B847-9E32FCD9705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4C47B602-C9B8-403D-A629-BF9D6C1BFCFF}" type="slidenum">
              <a:t>6</a:t>
            </a:fld>
            <a:endParaRPr lang="en-US"/>
          </a:p>
        </p:txBody>
      </p:sp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DD1098A9-AB9C-44FD-AA4E-CDB9FE46D95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A6E914D3-37B5-4A24-A1BB-FFD793D0785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en-US" altLang="ja-JP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9972" y="1237197"/>
            <a:ext cx="10079831" cy="2631887"/>
          </a:xfrm>
        </p:spPr>
        <p:txBody>
          <a:bodyPr anchor="b"/>
          <a:lstStyle>
            <a:lvl1pPr algn="ctr">
              <a:defRPr sz="6614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9972" y="3970580"/>
            <a:ext cx="10079831" cy="1825171"/>
          </a:xfrm>
        </p:spPr>
        <p:txBody>
          <a:bodyPr/>
          <a:lstStyle>
            <a:lvl1pPr marL="0" indent="0" algn="ctr">
              <a:buNone/>
              <a:defRPr sz="2646"/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6424051-FBB6-4EFE-8645-7C15DB5A3A87}" type="slidenum">
              <a:rPr lang="en-US" altLang="ja-JP" smtClean="0"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044958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CF2874B-F07B-4524-8D9A-EE75A9883E4D}" type="slidenum">
              <a:rPr lang="en-US" altLang="ja-JP" smtClean="0"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459700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617839" y="402483"/>
            <a:ext cx="2897951" cy="6406475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23985" y="402483"/>
            <a:ext cx="8525857" cy="6406475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42AB903-FF45-4D64-B2AA-45916908BF19}" type="slidenum">
              <a:rPr lang="en-US" altLang="ja-JP" smtClean="0"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643808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AB1CAFB-5DFB-4713-A961-BFFFF1DCD483}" type="slidenum">
              <a:rPr lang="en-US" altLang="ja-JP" smtClean="0"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823609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6985" y="1884670"/>
            <a:ext cx="11591806" cy="3144614"/>
          </a:xfrm>
        </p:spPr>
        <p:txBody>
          <a:bodyPr anchor="b"/>
          <a:lstStyle>
            <a:lvl1pPr>
              <a:defRPr sz="6614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6985" y="5059034"/>
            <a:ext cx="11591806" cy="1653678"/>
          </a:xfrm>
        </p:spPr>
        <p:txBody>
          <a:bodyPr/>
          <a:lstStyle>
            <a:lvl1pPr marL="0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1pPr>
            <a:lvl2pPr marL="503972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79E99B7-2596-493B-A9FA-B2571A5A081F}" type="slidenum">
              <a:rPr lang="en-US" altLang="ja-JP" smtClean="0"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073780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23985" y="2012414"/>
            <a:ext cx="5711904" cy="479654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886" y="2012414"/>
            <a:ext cx="5711904" cy="479654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772642A-A249-4B30-9B77-C584C363ECE4}" type="slidenum">
              <a:rPr lang="en-US" altLang="ja-JP" smtClean="0"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273043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5735" y="402483"/>
            <a:ext cx="11591806" cy="146118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5736" y="1853171"/>
            <a:ext cx="5685654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736" y="2761381"/>
            <a:ext cx="5685654" cy="406157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03886" y="1853171"/>
            <a:ext cx="5713655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803886" y="2761381"/>
            <a:ext cx="5713655" cy="406157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EE1BA14-7033-4110-9011-BE145F3FF2A6}" type="slidenum">
              <a:rPr lang="en-US" altLang="ja-JP" smtClean="0"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94548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93480F5-548B-4AEF-9B3D-CD36D63348DD}" type="slidenum">
              <a:rPr lang="en-US" altLang="ja-JP" smtClean="0"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409121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94F84FD-4C4C-4BF9-8190-30D84844BCAD}" type="slidenum">
              <a:rPr lang="en-US" altLang="ja-JP" smtClean="0"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355610861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5736" y="503978"/>
            <a:ext cx="4334677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3655" y="1088454"/>
            <a:ext cx="6803886" cy="5372269"/>
          </a:xfrm>
        </p:spPr>
        <p:txBody>
          <a:bodyPr/>
          <a:lstStyle>
            <a:lvl1pPr>
              <a:defRPr sz="3527"/>
            </a:lvl1pPr>
            <a:lvl2pPr>
              <a:defRPr sz="3086"/>
            </a:lvl2pPr>
            <a:lvl3pPr>
              <a:defRPr sz="2646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5736" y="2267902"/>
            <a:ext cx="4334677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50169EE-C4E7-4BBA-930D-DB078B6388CA}" type="slidenum">
              <a:rPr lang="en-US" altLang="ja-JP" smtClean="0"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194481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5736" y="503978"/>
            <a:ext cx="4334677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713655" y="1088454"/>
            <a:ext cx="6803886" cy="5372269"/>
          </a:xfrm>
        </p:spPr>
        <p:txBody>
          <a:bodyPr anchor="t"/>
          <a:lstStyle>
            <a:lvl1pPr marL="0" indent="0">
              <a:buNone/>
              <a:defRPr sz="3527"/>
            </a:lvl1pPr>
            <a:lvl2pPr marL="503972" indent="0">
              <a:buNone/>
              <a:defRPr sz="3086"/>
            </a:lvl2pPr>
            <a:lvl3pPr marL="1007943" indent="0">
              <a:buNone/>
              <a:defRPr sz="2646"/>
            </a:lvl3pPr>
            <a:lvl4pPr marL="1511915" indent="0">
              <a:buNone/>
              <a:defRPr sz="2205"/>
            </a:lvl4pPr>
            <a:lvl5pPr marL="2015886" indent="0">
              <a:buNone/>
              <a:defRPr sz="2205"/>
            </a:lvl5pPr>
            <a:lvl6pPr marL="2519858" indent="0">
              <a:buNone/>
              <a:defRPr sz="2205"/>
            </a:lvl6pPr>
            <a:lvl7pPr marL="3023829" indent="0">
              <a:buNone/>
              <a:defRPr sz="2205"/>
            </a:lvl7pPr>
            <a:lvl8pPr marL="3527801" indent="0">
              <a:buNone/>
              <a:defRPr sz="2205"/>
            </a:lvl8pPr>
            <a:lvl9pPr marL="4031772" indent="0">
              <a:buNone/>
              <a:defRPr sz="2205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5736" y="2267902"/>
            <a:ext cx="4334677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44B048A-1F74-4E78-A156-2854B4E29AA0}" type="slidenum">
              <a:rPr lang="en-US" altLang="ja-JP" smtClean="0"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09692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23985" y="402483"/>
            <a:ext cx="11591806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3985" y="2012414"/>
            <a:ext cx="11591806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3985" y="7006699"/>
            <a:ext cx="3023949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51926" y="7006699"/>
            <a:ext cx="4535924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91841" y="7006699"/>
            <a:ext cx="3023949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fld id="{887B1EFD-4E73-469D-A6FA-2E57B8CD4B2C}" type="slidenum">
              <a:rPr lang="en-US" altLang="ja-JP" smtClean="0"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547377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07943" rtl="0" eaLnBrk="1" latinLnBrk="0" hangingPunct="1">
        <a:lnSpc>
          <a:spcPct val="90000"/>
        </a:lnSpc>
        <a:spcBef>
          <a:spcPct val="0"/>
        </a:spcBef>
        <a:buNone/>
        <a:defRPr kumimoji="1" sz="48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86" indent="-251986" algn="l" defTabSz="1007943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kumimoji="1"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95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59929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3900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872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trace.readthedocs.io/en/latest/" TargetMode="External"/><Relationship Id="rId2" Type="http://schemas.openxmlformats.org/officeDocument/2006/relationships/hyperlink" Target="https://github.com/asoy01/gtrace" TargetMode="Externa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5137EE6-79AD-4B1D-8478-474AC818F841}"/>
              </a:ext>
            </a:extLst>
          </p:cNvPr>
          <p:cNvSpPr txBox="1"/>
          <p:nvPr/>
        </p:nvSpPr>
        <p:spPr>
          <a:xfrm>
            <a:off x="2269162" y="388019"/>
            <a:ext cx="9234467" cy="632264"/>
          </a:xfrm>
          <a:prstGeom prst="rect">
            <a:avLst/>
          </a:prstGeom>
          <a:noFill/>
          <a:ln>
            <a:noFill/>
          </a:ln>
        </p:spPr>
        <p:txBody>
          <a:bodyPr vert="horz" wrap="none" lIns="119991" tIns="59995" rIns="119991" bIns="59995" anchorCtr="0" compatLnSpc="0">
            <a:spAutoFit/>
          </a:bodyPr>
          <a:lstStyle/>
          <a:p>
            <a:pPr hangingPunct="0"/>
            <a:r>
              <a:rPr lang="en-US" sz="3466" dirty="0" err="1">
                <a:latin typeface="Arial" pitchFamily="34"/>
                <a:ea typeface="Takao Pゴシック" pitchFamily="2"/>
                <a:cs typeface="Takao Pゴシック" pitchFamily="2"/>
              </a:rPr>
              <a:t>gtrace</a:t>
            </a:r>
            <a:r>
              <a:rPr lang="en-US" sz="3466" dirty="0">
                <a:latin typeface="Arial" pitchFamily="34"/>
                <a:ea typeface="Takao Pゴシック" pitchFamily="2"/>
                <a:cs typeface="Takao Pゴシック" pitchFamily="2"/>
              </a:rPr>
              <a:t>: a Gaussian Beam Ray Tracing Library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6F3D3D1-B188-4120-B75C-EE94CA59E121}"/>
              </a:ext>
            </a:extLst>
          </p:cNvPr>
          <p:cNvSpPr txBox="1"/>
          <p:nvPr/>
        </p:nvSpPr>
        <p:spPr>
          <a:xfrm>
            <a:off x="10630401" y="5840236"/>
            <a:ext cx="1746455" cy="981782"/>
          </a:xfrm>
          <a:prstGeom prst="rect">
            <a:avLst/>
          </a:prstGeom>
          <a:noFill/>
          <a:ln>
            <a:noFill/>
          </a:ln>
        </p:spPr>
        <p:txBody>
          <a:bodyPr vert="horz" wrap="none" lIns="119991" tIns="59995" rIns="119991" bIns="59995" anchorCtr="0" compatLnSpc="0">
            <a:spAutoFit/>
          </a:bodyPr>
          <a:lstStyle/>
          <a:p>
            <a:pPr hangingPunct="0"/>
            <a:r>
              <a:rPr lang="en-US" sz="2400" dirty="0">
                <a:latin typeface="Takao Pゴシック" pitchFamily="18"/>
                <a:ea typeface="Takao Pゴシック" pitchFamily="2"/>
                <a:cs typeface="Takao Pゴシック" pitchFamily="2"/>
              </a:rPr>
              <a:t>NAOJ</a:t>
            </a:r>
          </a:p>
          <a:p>
            <a:pPr hangingPunct="0"/>
            <a:r>
              <a:rPr lang="en-US" sz="2400" dirty="0">
                <a:latin typeface="Takao Pゴシック" pitchFamily="18"/>
                <a:ea typeface="Takao Pゴシック" pitchFamily="2"/>
                <a:cs typeface="Takao Pゴシック" pitchFamily="2"/>
              </a:rPr>
              <a:t>Yoichi Aso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EF2A6D7-CDB2-4E2A-A81E-5486ED335B78}"/>
              </a:ext>
            </a:extLst>
          </p:cNvPr>
          <p:cNvSpPr txBox="1"/>
          <p:nvPr/>
        </p:nvSpPr>
        <p:spPr>
          <a:xfrm>
            <a:off x="5530883" y="3010396"/>
            <a:ext cx="204562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>
                <a:latin typeface="Arial" panose="020B0604020202020204" pitchFamily="34" charset="0"/>
                <a:cs typeface="Arial" panose="020B0604020202020204" pitchFamily="34" charset="0"/>
              </a:rPr>
              <a:t>Tutorial</a:t>
            </a:r>
            <a:endParaRPr kumimoji="1" lang="ja-JP" alt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2AE4E8B-F895-49E9-B8DB-1698AC3A4677}"/>
              </a:ext>
            </a:extLst>
          </p:cNvPr>
          <p:cNvSpPr txBox="1"/>
          <p:nvPr/>
        </p:nvSpPr>
        <p:spPr>
          <a:xfrm>
            <a:off x="618114" y="234986"/>
            <a:ext cx="7016231" cy="652076"/>
          </a:xfrm>
          <a:prstGeom prst="rect">
            <a:avLst/>
          </a:prstGeom>
          <a:noFill/>
          <a:ln>
            <a:noFill/>
          </a:ln>
        </p:spPr>
        <p:txBody>
          <a:bodyPr vert="horz" wrap="none" lIns="119991" tIns="59995" rIns="119991" bIns="59995" rtlCol="0" anchorCtr="0" compatLnSpc="0">
            <a:spAutoFit/>
          </a:bodyPr>
          <a:lstStyle/>
          <a:p>
            <a:pPr algn="l" hangingPunct="0"/>
            <a:r>
              <a:rPr kumimoji="1" lang="en-US" altLang="ja-JP" sz="3600" dirty="0">
                <a:solidFill>
                  <a:schemeClr val="accent1"/>
                </a:solidFill>
                <a:latin typeface="Arial" panose="020B0604020202020204" pitchFamily="34" charset="0"/>
                <a:ea typeface="Spica Neue P" panose="02000503000000000000" pitchFamily="2" charset="-128"/>
                <a:cs typeface="Arial" panose="020B0604020202020204" pitchFamily="34" charset="0"/>
              </a:rPr>
              <a:t>(Planned) Future Improvements</a:t>
            </a:r>
            <a:endParaRPr kumimoji="1" lang="ja-JP" altLang="en-US" sz="3600" dirty="0">
              <a:solidFill>
                <a:schemeClr val="accent1"/>
              </a:solidFill>
              <a:latin typeface="Arial" panose="020B0604020202020204" pitchFamily="34" charset="0"/>
              <a:ea typeface="Spica Neue P" panose="02000503000000000000" pitchFamily="2" charset="-128"/>
              <a:cs typeface="Arial" panose="020B0604020202020204" pitchFamily="34" charset="0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2760EE7-3C9E-45E7-883F-6E2A145B9712}"/>
              </a:ext>
            </a:extLst>
          </p:cNvPr>
          <p:cNvSpPr txBox="1"/>
          <p:nvPr/>
        </p:nvSpPr>
        <p:spPr>
          <a:xfrm>
            <a:off x="756234" y="1339473"/>
            <a:ext cx="6232042" cy="4250497"/>
          </a:xfrm>
          <a:prstGeom prst="rect">
            <a:avLst/>
          </a:prstGeom>
          <a:noFill/>
          <a:ln>
            <a:noFill/>
          </a:ln>
        </p:spPr>
        <p:txBody>
          <a:bodyPr vert="horz" wrap="none" lIns="119991" tIns="59995" rIns="119991" bIns="59995" rtlCol="0" anchorCtr="0" compatLnSpc="0">
            <a:spAutoFit/>
          </a:bodyPr>
          <a:lstStyle/>
          <a:p>
            <a:pPr marL="457200" indent="-457200" algn="l" hangingPunct="0">
              <a:buFont typeface="Arial" panose="020B0604020202020204" pitchFamily="34" charset="0"/>
              <a:buChar char="•"/>
            </a:pPr>
            <a:r>
              <a:rPr kumimoji="1" lang="en-US" altLang="ja-JP" sz="2800" dirty="0">
                <a:latin typeface="Arial" panose="020B0604020202020204" pitchFamily="34" charset="0"/>
                <a:ea typeface="Spica Neue P" panose="02000503000000000000" pitchFamily="2" charset="-128"/>
                <a:cs typeface="Arial" panose="020B0604020202020204" pitchFamily="34" charset="0"/>
              </a:rPr>
              <a:t>Multiple-wavelength</a:t>
            </a:r>
          </a:p>
          <a:p>
            <a:pPr marL="457200" indent="-457200" algn="l" hangingPunct="0">
              <a:buFont typeface="Arial" panose="020B0604020202020204" pitchFamily="34" charset="0"/>
              <a:buChar char="•"/>
            </a:pPr>
            <a:r>
              <a:rPr kumimoji="1" lang="en-US" altLang="ja-JP" sz="2800" dirty="0">
                <a:latin typeface="Arial" panose="020B0604020202020204" pitchFamily="34" charset="0"/>
                <a:ea typeface="Spica Neue P" panose="02000503000000000000" pitchFamily="2" charset="-128"/>
                <a:cs typeface="Arial" panose="020B0604020202020204" pitchFamily="34" charset="0"/>
              </a:rPr>
              <a:t>Polarization</a:t>
            </a:r>
          </a:p>
          <a:p>
            <a:pPr marL="457200" indent="-457200" algn="l" hangingPunct="0">
              <a:buFont typeface="Arial" panose="020B0604020202020204" pitchFamily="34" charset="0"/>
              <a:buChar char="•"/>
            </a:pPr>
            <a:r>
              <a:rPr kumimoji="1" lang="en-US" altLang="ja-JP" sz="2800" dirty="0">
                <a:latin typeface="Arial" panose="020B0604020202020204" pitchFamily="34" charset="0"/>
                <a:ea typeface="Spica Neue P" panose="02000503000000000000" pitchFamily="2" charset="-128"/>
                <a:cs typeface="Arial" panose="020B0604020202020204" pitchFamily="34" charset="0"/>
              </a:rPr>
              <a:t>Composite optics</a:t>
            </a:r>
          </a:p>
          <a:p>
            <a:pPr marL="457200" indent="-457200" algn="l" hangingPunct="0">
              <a:buFont typeface="Arial" panose="020B0604020202020204" pitchFamily="34" charset="0"/>
              <a:buChar char="•"/>
            </a:pPr>
            <a:r>
              <a:rPr kumimoji="1" lang="en-US" altLang="ja-JP" sz="2800" dirty="0">
                <a:latin typeface="Arial" panose="020B0604020202020204" pitchFamily="34" charset="0"/>
                <a:ea typeface="Spica Neue P" panose="02000503000000000000" pitchFamily="2" charset="-128"/>
                <a:cs typeface="Arial" panose="020B0604020202020204" pitchFamily="34" charset="0"/>
              </a:rPr>
              <a:t>Drawing objects</a:t>
            </a:r>
          </a:p>
          <a:p>
            <a:pPr marL="914400" lvl="1" indent="-457200" hangingPunct="0">
              <a:buFont typeface="Arial" panose="020B0604020202020204" pitchFamily="34" charset="0"/>
              <a:buChar char="•"/>
            </a:pPr>
            <a:r>
              <a:rPr kumimoji="1" lang="en-US" altLang="ja-JP" sz="2800" dirty="0">
                <a:latin typeface="Arial" panose="020B0604020202020204" pitchFamily="34" charset="0"/>
                <a:ea typeface="Spica Neue P" panose="02000503000000000000" pitchFamily="2" charset="-128"/>
                <a:cs typeface="Arial" panose="020B0604020202020204" pitchFamily="34" charset="0"/>
              </a:rPr>
              <a:t>Migration to </a:t>
            </a:r>
            <a:r>
              <a:rPr kumimoji="1" lang="en-US" altLang="ja-JP" sz="2800" dirty="0" err="1">
                <a:latin typeface="Arial" panose="020B0604020202020204" pitchFamily="34" charset="0"/>
                <a:ea typeface="Spica Neue P" panose="02000503000000000000" pitchFamily="2" charset="-128"/>
                <a:cs typeface="Arial" panose="020B0604020202020204" pitchFamily="34" charset="0"/>
              </a:rPr>
              <a:t>ezdxf</a:t>
            </a:r>
            <a:r>
              <a:rPr kumimoji="1" lang="en-US" altLang="ja-JP" sz="2800" dirty="0">
                <a:latin typeface="Arial" panose="020B0604020202020204" pitchFamily="34" charset="0"/>
                <a:ea typeface="Spica Neue P" panose="02000503000000000000" pitchFamily="2" charset="-128"/>
                <a:cs typeface="Arial" panose="020B0604020202020204" pitchFamily="34" charset="0"/>
              </a:rPr>
              <a:t> library</a:t>
            </a:r>
          </a:p>
          <a:p>
            <a:pPr marL="457200" indent="-457200" hangingPunct="0">
              <a:buFont typeface="Arial" panose="020B0604020202020204" pitchFamily="34" charset="0"/>
              <a:buChar char="•"/>
            </a:pPr>
            <a:r>
              <a:rPr kumimoji="1" lang="en-US" altLang="ja-JP" sz="2800" dirty="0">
                <a:latin typeface="Arial" panose="020B0604020202020204" pitchFamily="34" charset="0"/>
                <a:ea typeface="Spica Neue P" panose="02000503000000000000" pitchFamily="2" charset="-128"/>
                <a:cs typeface="Arial" panose="020B0604020202020204" pitchFamily="34" charset="0"/>
              </a:rPr>
              <a:t>More output formats (</a:t>
            </a:r>
            <a:r>
              <a:rPr kumimoji="1" lang="en-US" altLang="ja-JP" sz="2800" dirty="0" err="1">
                <a:latin typeface="Arial" panose="020B0604020202020204" pitchFamily="34" charset="0"/>
                <a:ea typeface="Spica Neue P" panose="02000503000000000000" pitchFamily="2" charset="-128"/>
                <a:cs typeface="Arial" panose="020B0604020202020204" pitchFamily="34" charset="0"/>
              </a:rPr>
              <a:t>png</a:t>
            </a:r>
            <a:r>
              <a:rPr kumimoji="1" lang="en-US" altLang="ja-JP" sz="2800" dirty="0">
                <a:latin typeface="Arial" panose="020B0604020202020204" pitchFamily="34" charset="0"/>
                <a:ea typeface="Spica Neue P" panose="02000503000000000000" pitchFamily="2" charset="-128"/>
                <a:cs typeface="Arial" panose="020B0604020202020204" pitchFamily="34" charset="0"/>
              </a:rPr>
              <a:t>, pdf, </a:t>
            </a:r>
            <a:r>
              <a:rPr kumimoji="1" lang="en-US" altLang="ja-JP" sz="2800" dirty="0" err="1">
                <a:latin typeface="Arial" panose="020B0604020202020204" pitchFamily="34" charset="0"/>
                <a:ea typeface="Spica Neue P" panose="02000503000000000000" pitchFamily="2" charset="-128"/>
                <a:cs typeface="Arial" panose="020B0604020202020204" pitchFamily="34" charset="0"/>
              </a:rPr>
              <a:t>etc</a:t>
            </a:r>
            <a:r>
              <a:rPr kumimoji="1" lang="en-US" altLang="ja-JP" sz="2800" dirty="0">
                <a:latin typeface="Arial" panose="020B0604020202020204" pitchFamily="34" charset="0"/>
                <a:ea typeface="Spica Neue P" panose="02000503000000000000" pitchFamily="2" charset="-128"/>
                <a:cs typeface="Arial" panose="020B0604020202020204" pitchFamily="34" charset="0"/>
              </a:rPr>
              <a:t>)</a:t>
            </a:r>
          </a:p>
          <a:p>
            <a:pPr marL="457200" indent="-457200" hangingPunct="0">
              <a:buFont typeface="Arial" panose="020B0604020202020204" pitchFamily="34" charset="0"/>
              <a:buChar char="•"/>
            </a:pPr>
            <a:r>
              <a:rPr kumimoji="1" lang="en-US" altLang="ja-JP" sz="2800" dirty="0">
                <a:latin typeface="Arial" panose="020B0604020202020204" pitchFamily="34" charset="0"/>
                <a:ea typeface="Spica Neue P" panose="02000503000000000000" pitchFamily="2" charset="-128"/>
                <a:cs typeface="Arial" panose="020B0604020202020204" pitchFamily="34" charset="0"/>
              </a:rPr>
              <a:t>GUI ?</a:t>
            </a:r>
          </a:p>
          <a:p>
            <a:pPr marL="457200" indent="-457200" hangingPunct="0">
              <a:buFont typeface="Arial" panose="020B0604020202020204" pitchFamily="34" charset="0"/>
              <a:buChar char="•"/>
            </a:pPr>
            <a:r>
              <a:rPr kumimoji="1" lang="en-US" altLang="ja-JP" sz="2800" dirty="0">
                <a:latin typeface="Arial" panose="020B0604020202020204" pitchFamily="34" charset="0"/>
                <a:ea typeface="Spica Neue P" panose="02000503000000000000" pitchFamily="2" charset="-128"/>
                <a:cs typeface="Arial" panose="020B0604020202020204" pitchFamily="34" charset="0"/>
              </a:rPr>
              <a:t>Frequency shift ?</a:t>
            </a:r>
          </a:p>
          <a:p>
            <a:pPr marL="457200" indent="-457200" algn="l" hangingPunct="0">
              <a:buFont typeface="Arial" panose="020B0604020202020204" pitchFamily="34" charset="0"/>
              <a:buChar char="•"/>
            </a:pPr>
            <a:r>
              <a:rPr kumimoji="1" lang="en-US" altLang="ja-JP" sz="2800" dirty="0">
                <a:latin typeface="Arial" panose="020B0604020202020204" pitchFamily="34" charset="0"/>
                <a:ea typeface="Spica Neue P" panose="02000503000000000000" pitchFamily="2" charset="-128"/>
                <a:cs typeface="Arial" panose="020B0604020202020204" pitchFamily="34" charset="0"/>
              </a:rPr>
              <a:t>Higher-order modes ?</a:t>
            </a:r>
          </a:p>
          <a:p>
            <a:pPr marL="457200" indent="-457200" algn="l" hangingPunct="0">
              <a:buFont typeface="Arial" panose="020B0604020202020204" pitchFamily="34" charset="0"/>
              <a:buChar char="•"/>
            </a:pPr>
            <a:endParaRPr kumimoji="1" lang="ja-JP" altLang="en-US" sz="2800" dirty="0">
              <a:latin typeface="Arial" panose="020B0604020202020204" pitchFamily="34" charset="0"/>
              <a:ea typeface="Spica Neue P" panose="02000503000000000000" pitchFamily="2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7980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9748F448-C5F6-4C6B-ADDE-699635ABFA0B}"/>
              </a:ext>
            </a:extLst>
          </p:cNvPr>
          <p:cNvSpPr/>
          <p:nvPr/>
        </p:nvSpPr>
        <p:spPr>
          <a:xfrm>
            <a:off x="200180" y="5764253"/>
            <a:ext cx="8014594" cy="13442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BD34F05-043E-4FE6-A81D-3F02410386EE}"/>
              </a:ext>
            </a:extLst>
          </p:cNvPr>
          <p:cNvSpPr txBox="1"/>
          <p:nvPr/>
        </p:nvSpPr>
        <p:spPr>
          <a:xfrm>
            <a:off x="820489" y="355875"/>
            <a:ext cx="5157967" cy="632264"/>
          </a:xfrm>
          <a:prstGeom prst="rect">
            <a:avLst/>
          </a:prstGeom>
          <a:noFill/>
          <a:ln>
            <a:noFill/>
          </a:ln>
        </p:spPr>
        <p:txBody>
          <a:bodyPr vert="horz" wrap="none" lIns="119991" tIns="59995" rIns="119991" bIns="59995" rtlCol="0" anchorCtr="0" compatLnSpc="0">
            <a:spAutoFit/>
          </a:bodyPr>
          <a:lstStyle/>
          <a:p>
            <a:pPr algn="l" hangingPunct="0"/>
            <a:r>
              <a:rPr kumimoji="1" lang="en-US" altLang="ja-JP" sz="3466" dirty="0">
                <a:latin typeface="Arial" panose="020B0604020202020204" pitchFamily="34" charset="0"/>
                <a:ea typeface="Spica Neue P" panose="02000503000000000000" pitchFamily="2" charset="-128"/>
                <a:cs typeface="Arial" panose="020B0604020202020204" pitchFamily="34" charset="0"/>
              </a:rPr>
              <a:t>Basic workflow of </a:t>
            </a:r>
            <a:r>
              <a:rPr kumimoji="1" lang="en-US" altLang="ja-JP" sz="3466" dirty="0" err="1">
                <a:latin typeface="Arial" panose="020B0604020202020204" pitchFamily="34" charset="0"/>
                <a:ea typeface="Spica Neue P" panose="02000503000000000000" pitchFamily="2" charset="-128"/>
                <a:cs typeface="Arial" panose="020B0604020202020204" pitchFamily="34" charset="0"/>
              </a:rPr>
              <a:t>gtrace</a:t>
            </a:r>
            <a:endParaRPr kumimoji="1" lang="ja-JP" altLang="en-US" sz="3466" dirty="0">
              <a:latin typeface="Arial" panose="020B0604020202020204" pitchFamily="34" charset="0"/>
              <a:ea typeface="Spica Neue P" panose="02000503000000000000" pitchFamily="2" charset="-128"/>
              <a:cs typeface="Arial" panose="020B0604020202020204" pitchFamily="34" charset="0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F566BE0-DC8D-4BA7-98CD-BD26533424D7}"/>
              </a:ext>
            </a:extLst>
          </p:cNvPr>
          <p:cNvSpPr txBox="1"/>
          <p:nvPr/>
        </p:nvSpPr>
        <p:spPr>
          <a:xfrm>
            <a:off x="820489" y="1276694"/>
            <a:ext cx="2517757" cy="681572"/>
          </a:xfrm>
          <a:prstGeom prst="rect">
            <a:avLst/>
          </a:prstGeom>
          <a:noFill/>
          <a:ln>
            <a:noFill/>
          </a:ln>
        </p:spPr>
        <p:txBody>
          <a:bodyPr vert="horz" wrap="none" lIns="119991" tIns="59995" rIns="119991" bIns="59995" rtlCol="0" anchorCtr="0" compatLnSpc="0">
            <a:spAutoFit/>
          </a:bodyPr>
          <a:lstStyle/>
          <a:p>
            <a:pPr algn="l" hangingPunct="0"/>
            <a:r>
              <a:rPr kumimoji="1" lang="en-US" altLang="ja-JP" sz="2800" dirty="0">
                <a:solidFill>
                  <a:schemeClr val="accent1"/>
                </a:solidFill>
                <a:latin typeface="Arial" panose="020B0604020202020204" pitchFamily="34" charset="0"/>
                <a:ea typeface="Spica Neue P" panose="02000503000000000000" pitchFamily="2" charset="-128"/>
                <a:cs typeface="Arial" panose="020B0604020202020204" pitchFamily="34" charset="0"/>
              </a:rPr>
              <a:t>A beam object</a:t>
            </a:r>
          </a:p>
          <a:p>
            <a:pPr algn="l" hangingPunct="0"/>
            <a:endParaRPr kumimoji="1" lang="en-US" altLang="ja-JP" sz="1000" dirty="0">
              <a:latin typeface="Arial" panose="020B0604020202020204" pitchFamily="34" charset="0"/>
              <a:ea typeface="Spica Neue P" panose="02000503000000000000" pitchFamily="2" charset="-128"/>
              <a:cs typeface="Arial" panose="020B0604020202020204" pitchFamily="34" charset="0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D90A958-9304-48D0-8CBC-2CA957FB2BC1}"/>
              </a:ext>
            </a:extLst>
          </p:cNvPr>
          <p:cNvSpPr txBox="1"/>
          <p:nvPr/>
        </p:nvSpPr>
        <p:spPr>
          <a:xfrm>
            <a:off x="4754057" y="1276694"/>
            <a:ext cx="2556934" cy="681572"/>
          </a:xfrm>
          <a:prstGeom prst="rect">
            <a:avLst/>
          </a:prstGeom>
          <a:noFill/>
          <a:ln>
            <a:noFill/>
          </a:ln>
        </p:spPr>
        <p:txBody>
          <a:bodyPr vert="horz" wrap="none" lIns="119991" tIns="59995" rIns="119991" bIns="59995" rtlCol="0" anchorCtr="0" compatLnSpc="0">
            <a:spAutoFit/>
          </a:bodyPr>
          <a:lstStyle/>
          <a:p>
            <a:pPr algn="l" hangingPunct="0"/>
            <a:r>
              <a:rPr kumimoji="1" lang="en-US" altLang="ja-JP" sz="2800" dirty="0">
                <a:solidFill>
                  <a:schemeClr val="accent1"/>
                </a:solidFill>
                <a:latin typeface="Arial" panose="020B0604020202020204" pitchFamily="34" charset="0"/>
                <a:ea typeface="Spica Neue P" panose="02000503000000000000" pitchFamily="2" charset="-128"/>
                <a:cs typeface="Arial" panose="020B0604020202020204" pitchFamily="34" charset="0"/>
              </a:rPr>
              <a:t>A mirror object</a:t>
            </a:r>
          </a:p>
          <a:p>
            <a:pPr algn="l" hangingPunct="0"/>
            <a:endParaRPr kumimoji="1" lang="en-US" altLang="ja-JP" sz="1000" dirty="0">
              <a:latin typeface="Arial" panose="020B0604020202020204" pitchFamily="34" charset="0"/>
              <a:ea typeface="Spica Neue P" panose="02000503000000000000" pitchFamily="2" charset="-128"/>
              <a:cs typeface="Arial" panose="020B0604020202020204" pitchFamily="34" charset="0"/>
            </a:endParaRPr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2061D115-CCBE-493D-B879-54612925F94D}"/>
              </a:ext>
            </a:extLst>
          </p:cNvPr>
          <p:cNvSpPr/>
          <p:nvPr/>
        </p:nvSpPr>
        <p:spPr>
          <a:xfrm>
            <a:off x="1141764" y="2061107"/>
            <a:ext cx="1794201" cy="69197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beam1</a:t>
            </a:r>
            <a:endParaRPr kumimoji="1" lang="ja-JP" altLang="en-US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2ABAFBD-3C5A-4085-A839-03E7FED54A3A}"/>
              </a:ext>
            </a:extLst>
          </p:cNvPr>
          <p:cNvSpPr/>
          <p:nvPr/>
        </p:nvSpPr>
        <p:spPr>
          <a:xfrm>
            <a:off x="5002272" y="2061107"/>
            <a:ext cx="1952367" cy="691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Mirror1</a:t>
            </a:r>
            <a:endParaRPr kumimoji="1" lang="ja-JP" altLang="en-US" dirty="0"/>
          </a:p>
        </p:txBody>
      </p:sp>
      <p:sp>
        <p:nvSpPr>
          <p:cNvPr id="8" name="フローチャート: 判断 7">
            <a:extLst>
              <a:ext uri="{FF2B5EF4-FFF2-40B4-BE49-F238E27FC236}">
                <a16:creationId xmlns:a16="http://schemas.microsoft.com/office/drawing/2014/main" id="{711B6A46-4E09-4BE9-B570-465142E2255B}"/>
              </a:ext>
            </a:extLst>
          </p:cNvPr>
          <p:cNvSpPr/>
          <p:nvPr/>
        </p:nvSpPr>
        <p:spPr>
          <a:xfrm>
            <a:off x="2846996" y="3282215"/>
            <a:ext cx="1947682" cy="681572"/>
          </a:xfrm>
          <a:prstGeom prst="flowChartDecisi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Interact</a:t>
            </a:r>
            <a:endParaRPr kumimoji="1" lang="ja-JP" altLang="en-US" dirty="0"/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59C8305C-D51B-450E-AE71-56704AACFCA3}"/>
              </a:ext>
            </a:extLst>
          </p:cNvPr>
          <p:cNvCxnSpPr>
            <a:stCxn id="6" idx="4"/>
          </p:cNvCxnSpPr>
          <p:nvPr/>
        </p:nvCxnSpPr>
        <p:spPr>
          <a:xfrm>
            <a:off x="2038865" y="2753085"/>
            <a:ext cx="1360607" cy="677151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4AB127DE-6EC5-4370-967D-51132139704F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4296573" y="2753085"/>
            <a:ext cx="1681883" cy="677151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楕円 13">
            <a:extLst>
              <a:ext uri="{FF2B5EF4-FFF2-40B4-BE49-F238E27FC236}">
                <a16:creationId xmlns:a16="http://schemas.microsoft.com/office/drawing/2014/main" id="{75B14E88-73C9-4F12-84DB-4E2BD5764B5C}"/>
              </a:ext>
            </a:extLst>
          </p:cNvPr>
          <p:cNvSpPr/>
          <p:nvPr/>
        </p:nvSpPr>
        <p:spPr>
          <a:xfrm>
            <a:off x="924967" y="4518031"/>
            <a:ext cx="1794201" cy="69197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r1</a:t>
            </a:r>
            <a:endParaRPr kumimoji="1" lang="ja-JP" altLang="en-US" dirty="0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2544400D-19AC-4576-9C2E-7F01CA046B5E}"/>
              </a:ext>
            </a:extLst>
          </p:cNvPr>
          <p:cNvSpPr/>
          <p:nvPr/>
        </p:nvSpPr>
        <p:spPr>
          <a:xfrm>
            <a:off x="2846996" y="4518031"/>
            <a:ext cx="1794201" cy="69197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s1</a:t>
            </a:r>
            <a:endParaRPr kumimoji="1" lang="ja-JP" altLang="en-US" dirty="0"/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55C9CB3A-93B4-4648-A3A0-659CB13D8888}"/>
              </a:ext>
            </a:extLst>
          </p:cNvPr>
          <p:cNvSpPr/>
          <p:nvPr/>
        </p:nvSpPr>
        <p:spPr>
          <a:xfrm>
            <a:off x="4794678" y="4518031"/>
            <a:ext cx="1794201" cy="69197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t1</a:t>
            </a:r>
            <a:endParaRPr kumimoji="1" lang="ja-JP" altLang="en-US" dirty="0"/>
          </a:p>
        </p:txBody>
      </p: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E89CC6F2-7455-4564-80AE-E48C4B680324}"/>
              </a:ext>
            </a:extLst>
          </p:cNvPr>
          <p:cNvCxnSpPr>
            <a:cxnSpLocks/>
            <a:endCxn id="14" idx="0"/>
          </p:cNvCxnSpPr>
          <p:nvPr/>
        </p:nvCxnSpPr>
        <p:spPr>
          <a:xfrm flipH="1">
            <a:off x="1822068" y="3779838"/>
            <a:ext cx="1516178" cy="738193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31003547-6075-48F0-AD94-B1B21DD67EF9}"/>
              </a:ext>
            </a:extLst>
          </p:cNvPr>
          <p:cNvCxnSpPr>
            <a:cxnSpLocks/>
            <a:stCxn id="8" idx="2"/>
            <a:endCxn id="15" idx="0"/>
          </p:cNvCxnSpPr>
          <p:nvPr/>
        </p:nvCxnSpPr>
        <p:spPr>
          <a:xfrm flipH="1">
            <a:off x="3744097" y="3963787"/>
            <a:ext cx="76740" cy="554244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D7D83444-307E-468A-AA14-14A4A316698C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4296573" y="3779837"/>
            <a:ext cx="1395206" cy="738194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楕円 25">
            <a:extLst>
              <a:ext uri="{FF2B5EF4-FFF2-40B4-BE49-F238E27FC236}">
                <a16:creationId xmlns:a16="http://schemas.microsoft.com/office/drawing/2014/main" id="{AB7DA1CE-911E-4121-92B0-0D0C837D4353}"/>
              </a:ext>
            </a:extLst>
          </p:cNvPr>
          <p:cNvSpPr/>
          <p:nvPr/>
        </p:nvSpPr>
        <p:spPr>
          <a:xfrm>
            <a:off x="320453" y="6133470"/>
            <a:ext cx="1501578" cy="57912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beam1</a:t>
            </a:r>
            <a:endParaRPr kumimoji="1" lang="ja-JP" altLang="en-US" dirty="0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FEA1A7CE-9BA4-4E26-A52C-2C90ACBE0DF8}"/>
              </a:ext>
            </a:extLst>
          </p:cNvPr>
          <p:cNvSpPr/>
          <p:nvPr/>
        </p:nvSpPr>
        <p:spPr>
          <a:xfrm>
            <a:off x="5361570" y="6129333"/>
            <a:ext cx="1220591" cy="691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Mirror1</a:t>
            </a:r>
            <a:endParaRPr kumimoji="1" lang="ja-JP" altLang="en-US" dirty="0"/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31137AAF-772B-4D57-AF2A-3B76A970F9D2}"/>
              </a:ext>
            </a:extLst>
          </p:cNvPr>
          <p:cNvSpPr/>
          <p:nvPr/>
        </p:nvSpPr>
        <p:spPr>
          <a:xfrm>
            <a:off x="6796474" y="6129333"/>
            <a:ext cx="1220590" cy="691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Mirror2</a:t>
            </a:r>
            <a:endParaRPr kumimoji="1" lang="ja-JP" altLang="en-US" dirty="0"/>
          </a:p>
        </p:txBody>
      </p:sp>
      <p:sp>
        <p:nvSpPr>
          <p:cNvPr id="31" name="楕円 30">
            <a:extLst>
              <a:ext uri="{FF2B5EF4-FFF2-40B4-BE49-F238E27FC236}">
                <a16:creationId xmlns:a16="http://schemas.microsoft.com/office/drawing/2014/main" id="{B5A83426-1D92-47A8-B49D-9C09FE1F1E9B}"/>
              </a:ext>
            </a:extLst>
          </p:cNvPr>
          <p:cNvSpPr/>
          <p:nvPr/>
        </p:nvSpPr>
        <p:spPr>
          <a:xfrm>
            <a:off x="1975512" y="6133470"/>
            <a:ext cx="1501578" cy="57912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beam2</a:t>
            </a:r>
            <a:endParaRPr kumimoji="1" lang="ja-JP" altLang="en-US" dirty="0"/>
          </a:p>
        </p:txBody>
      </p:sp>
      <p:sp>
        <p:nvSpPr>
          <p:cNvPr id="32" name="楕円 31">
            <a:extLst>
              <a:ext uri="{FF2B5EF4-FFF2-40B4-BE49-F238E27FC236}">
                <a16:creationId xmlns:a16="http://schemas.microsoft.com/office/drawing/2014/main" id="{B8B7DEA1-57B4-47EF-AC42-E1E12E7FDECD}"/>
              </a:ext>
            </a:extLst>
          </p:cNvPr>
          <p:cNvSpPr/>
          <p:nvPr/>
        </p:nvSpPr>
        <p:spPr>
          <a:xfrm>
            <a:off x="3561296" y="6133470"/>
            <a:ext cx="1501578" cy="57912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beam3</a:t>
            </a:r>
            <a:endParaRPr kumimoji="1" lang="ja-JP" altLang="en-US" dirty="0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61BC5BE7-BC25-4983-B62B-2B7264B28C8A}"/>
              </a:ext>
            </a:extLst>
          </p:cNvPr>
          <p:cNvSpPr/>
          <p:nvPr/>
        </p:nvSpPr>
        <p:spPr>
          <a:xfrm>
            <a:off x="6692731" y="3492241"/>
            <a:ext cx="1952367" cy="691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Mirror2</a:t>
            </a:r>
            <a:endParaRPr kumimoji="1" lang="ja-JP" altLang="en-US" dirty="0"/>
          </a:p>
        </p:txBody>
      </p: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1FEEB8F6-DDC7-46DD-86E1-E96661C65D87}"/>
              </a:ext>
            </a:extLst>
          </p:cNvPr>
          <p:cNvCxnSpPr>
            <a:cxnSpLocks/>
            <a:stCxn id="16" idx="6"/>
            <a:endCxn id="33" idx="2"/>
          </p:cNvCxnSpPr>
          <p:nvPr/>
        </p:nvCxnSpPr>
        <p:spPr>
          <a:xfrm flipV="1">
            <a:off x="6588879" y="4184219"/>
            <a:ext cx="1080036" cy="679801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矢印: 右 37">
            <a:extLst>
              <a:ext uri="{FF2B5EF4-FFF2-40B4-BE49-F238E27FC236}">
                <a16:creationId xmlns:a16="http://schemas.microsoft.com/office/drawing/2014/main" id="{7DCE7B01-2A2D-4F4A-BEE9-9D16ECF464FE}"/>
              </a:ext>
            </a:extLst>
          </p:cNvPr>
          <p:cNvSpPr/>
          <p:nvPr/>
        </p:nvSpPr>
        <p:spPr>
          <a:xfrm>
            <a:off x="8298980" y="6184305"/>
            <a:ext cx="1082270" cy="504155"/>
          </a:xfrm>
          <a:prstGeom prst="rightArrow">
            <a:avLst>
              <a:gd name="adj1" fmla="val 50000"/>
              <a:gd name="adj2" fmla="val 62745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169B3859-BDF0-42D5-8601-A9E4249D38BC}"/>
              </a:ext>
            </a:extLst>
          </p:cNvPr>
          <p:cNvSpPr txBox="1"/>
          <p:nvPr/>
        </p:nvSpPr>
        <p:spPr>
          <a:xfrm>
            <a:off x="8335047" y="5665322"/>
            <a:ext cx="1080184" cy="534095"/>
          </a:xfrm>
          <a:prstGeom prst="rect">
            <a:avLst/>
          </a:prstGeom>
          <a:noFill/>
          <a:ln>
            <a:noFill/>
          </a:ln>
        </p:spPr>
        <p:txBody>
          <a:bodyPr vert="horz" wrap="none" lIns="119991" tIns="59995" rIns="119991" bIns="59995" rtlCol="0" anchorCtr="0" compatLnSpc="0">
            <a:spAutoFit/>
          </a:bodyPr>
          <a:lstStyle/>
          <a:p>
            <a:pPr algn="l" hangingPunct="0"/>
            <a:r>
              <a:rPr kumimoji="1" lang="en-US" altLang="ja-JP" sz="2800" dirty="0">
                <a:solidFill>
                  <a:schemeClr val="accent1"/>
                </a:solidFill>
                <a:latin typeface="Arial" panose="020B0604020202020204" pitchFamily="34" charset="0"/>
                <a:ea typeface="Spica Neue P" panose="02000503000000000000" pitchFamily="2" charset="-128"/>
                <a:cs typeface="Arial" panose="020B0604020202020204" pitchFamily="34" charset="0"/>
              </a:rPr>
              <a:t>Draw</a:t>
            </a:r>
            <a:endParaRPr kumimoji="1" lang="ja-JP" altLang="en-US" sz="2800" dirty="0">
              <a:solidFill>
                <a:schemeClr val="accent1"/>
              </a:solidFill>
              <a:latin typeface="Arial" panose="020B0604020202020204" pitchFamily="34" charset="0"/>
              <a:ea typeface="Spica Neue P" panose="02000503000000000000" pitchFamily="2" charset="-128"/>
              <a:cs typeface="Arial" panose="020B0604020202020204" pitchFamily="34" charset="0"/>
            </a:endParaRPr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A41AB5A0-4AC6-48ED-9777-5A00F5EDF9F0}"/>
              </a:ext>
            </a:extLst>
          </p:cNvPr>
          <p:cNvSpPr/>
          <p:nvPr/>
        </p:nvSpPr>
        <p:spPr>
          <a:xfrm>
            <a:off x="9732182" y="5665322"/>
            <a:ext cx="2871710" cy="155596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/>
              <a:t>DXF File</a:t>
            </a:r>
            <a:endParaRPr kumimoji="1" lang="ja-JP" altLang="en-US" sz="3200" dirty="0"/>
          </a:p>
        </p:txBody>
      </p:sp>
      <p:sp>
        <p:nvSpPr>
          <p:cNvPr id="43" name="フリーフォーム: 図形 42">
            <a:extLst>
              <a:ext uri="{FF2B5EF4-FFF2-40B4-BE49-F238E27FC236}">
                <a16:creationId xmlns:a16="http://schemas.microsoft.com/office/drawing/2014/main" id="{524EADF4-8D11-4B86-855B-FEC5D1736E58}"/>
              </a:ext>
            </a:extLst>
          </p:cNvPr>
          <p:cNvSpPr/>
          <p:nvPr/>
        </p:nvSpPr>
        <p:spPr>
          <a:xfrm>
            <a:off x="9732182" y="1859444"/>
            <a:ext cx="3229005" cy="1091613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CCFF"/>
          </a:solidFill>
          <a:ln w="22225">
            <a:solidFill>
              <a:schemeClr val="tx1"/>
            </a:solidFill>
            <a:prstDash val="solid"/>
          </a:ln>
        </p:spPr>
        <p:txBody>
          <a:bodyPr vert="horz" wrap="none" lIns="119991" tIns="59995" rIns="119991" bIns="59995" anchor="ctr" anchorCtr="0" compatLnSpc="0">
            <a:noAutofit/>
          </a:bodyPr>
          <a:lstStyle/>
          <a:p>
            <a:pPr hangingPunct="0"/>
            <a:endParaRPr lang="en-US" sz="2400">
              <a:latin typeface="Arial" panose="020B0604020202020204" pitchFamily="34" charset="0"/>
              <a:ea typeface="Takao Pゴシック" pitchFamily="2"/>
              <a:cs typeface="Arial" panose="020B0604020202020204" pitchFamily="34" charset="0"/>
            </a:endParaRPr>
          </a:p>
        </p:txBody>
      </p:sp>
      <p:sp>
        <p:nvSpPr>
          <p:cNvPr id="44" name="直線コネクタ 43">
            <a:extLst>
              <a:ext uri="{FF2B5EF4-FFF2-40B4-BE49-F238E27FC236}">
                <a16:creationId xmlns:a16="http://schemas.microsoft.com/office/drawing/2014/main" id="{E42B543D-4CA1-4429-8E0B-0D250227C1B3}"/>
              </a:ext>
            </a:extLst>
          </p:cNvPr>
          <p:cNvSpPr/>
          <p:nvPr/>
        </p:nvSpPr>
        <p:spPr>
          <a:xfrm flipH="1">
            <a:off x="11696033" y="474147"/>
            <a:ext cx="559079" cy="1371443"/>
          </a:xfrm>
          <a:prstGeom prst="line">
            <a:avLst/>
          </a:prstGeom>
          <a:noFill/>
          <a:ln w="19050">
            <a:solidFill>
              <a:srgbClr val="000000"/>
            </a:solidFill>
            <a:prstDash val="solid"/>
            <a:tailEnd type="triangle" w="lg" len="lg"/>
          </a:ln>
        </p:spPr>
        <p:txBody>
          <a:bodyPr vert="horz" wrap="none" lIns="119991" tIns="59995" rIns="119991" bIns="59995" anchor="ctr" anchorCtr="1" compatLnSpc="0"/>
          <a:lstStyle/>
          <a:p>
            <a:pPr hangingPunct="0"/>
            <a:endParaRPr lang="en-US" sz="2400">
              <a:latin typeface="Arial" panose="020B0604020202020204" pitchFamily="34" charset="0"/>
              <a:ea typeface="Takao Pゴシック" pitchFamily="2"/>
              <a:cs typeface="Arial" panose="020B0604020202020204" pitchFamily="34" charset="0"/>
            </a:endParaRPr>
          </a:p>
        </p:txBody>
      </p:sp>
      <p:sp>
        <p:nvSpPr>
          <p:cNvPr id="45" name="直線コネクタ 44">
            <a:extLst>
              <a:ext uri="{FF2B5EF4-FFF2-40B4-BE49-F238E27FC236}">
                <a16:creationId xmlns:a16="http://schemas.microsoft.com/office/drawing/2014/main" id="{35B3C22E-53DF-44B5-95DF-0F6B875995A3}"/>
              </a:ext>
            </a:extLst>
          </p:cNvPr>
          <p:cNvSpPr/>
          <p:nvPr/>
        </p:nvSpPr>
        <p:spPr>
          <a:xfrm flipH="1">
            <a:off x="11577328" y="1859444"/>
            <a:ext cx="139616" cy="1091613"/>
          </a:xfrm>
          <a:prstGeom prst="line">
            <a:avLst/>
          </a:prstGeom>
          <a:noFill/>
          <a:ln w="19050">
            <a:solidFill>
              <a:srgbClr val="000000"/>
            </a:solidFill>
            <a:prstDash val="solid"/>
            <a:tailEnd type="triangle" w="lg" len="lg"/>
          </a:ln>
        </p:spPr>
        <p:txBody>
          <a:bodyPr vert="horz" wrap="none" lIns="119991" tIns="59995" rIns="119991" bIns="59995" anchor="ctr" anchorCtr="1" compatLnSpc="0"/>
          <a:lstStyle/>
          <a:p>
            <a:pPr hangingPunct="0"/>
            <a:endParaRPr lang="en-US" sz="2400">
              <a:latin typeface="Arial" panose="020B0604020202020204" pitchFamily="34" charset="0"/>
              <a:ea typeface="Takao Pゴシック" pitchFamily="2"/>
              <a:cs typeface="Arial" panose="020B0604020202020204" pitchFamily="34" charset="0"/>
            </a:endParaRPr>
          </a:p>
        </p:txBody>
      </p:sp>
      <p:sp>
        <p:nvSpPr>
          <p:cNvPr id="46" name="直線コネクタ 45">
            <a:extLst>
              <a:ext uri="{FF2B5EF4-FFF2-40B4-BE49-F238E27FC236}">
                <a16:creationId xmlns:a16="http://schemas.microsoft.com/office/drawing/2014/main" id="{8BEAD161-2582-42BE-8326-6F57E0F4CDE2}"/>
              </a:ext>
            </a:extLst>
          </p:cNvPr>
          <p:cNvSpPr/>
          <p:nvPr/>
        </p:nvSpPr>
        <p:spPr>
          <a:xfrm flipH="1">
            <a:off x="11011177" y="2951056"/>
            <a:ext cx="559080" cy="1371443"/>
          </a:xfrm>
          <a:prstGeom prst="line">
            <a:avLst/>
          </a:prstGeom>
          <a:noFill/>
          <a:ln w="19050">
            <a:solidFill>
              <a:srgbClr val="000000"/>
            </a:solidFill>
            <a:prstDash val="solid"/>
            <a:tailEnd type="triangle" w="lg" len="lg"/>
          </a:ln>
        </p:spPr>
        <p:txBody>
          <a:bodyPr vert="horz" wrap="none" lIns="119991" tIns="59995" rIns="119991" bIns="59995" anchor="ctr" anchorCtr="1" compatLnSpc="0"/>
          <a:lstStyle/>
          <a:p>
            <a:pPr hangingPunct="0"/>
            <a:endParaRPr lang="en-US" sz="2400">
              <a:latin typeface="Arial" panose="020B0604020202020204" pitchFamily="34" charset="0"/>
              <a:ea typeface="Takao Pゴシック" pitchFamily="2"/>
              <a:cs typeface="Arial" panose="020B0604020202020204" pitchFamily="34" charset="0"/>
            </a:endParaRPr>
          </a:p>
        </p:txBody>
      </p:sp>
      <p:sp>
        <p:nvSpPr>
          <p:cNvPr id="47" name="直線コネクタ 46">
            <a:extLst>
              <a:ext uri="{FF2B5EF4-FFF2-40B4-BE49-F238E27FC236}">
                <a16:creationId xmlns:a16="http://schemas.microsoft.com/office/drawing/2014/main" id="{E4DC9C81-FE5D-46B4-B6B1-D2FBBE66FAC8}"/>
              </a:ext>
            </a:extLst>
          </p:cNvPr>
          <p:cNvSpPr/>
          <p:nvPr/>
        </p:nvSpPr>
        <p:spPr>
          <a:xfrm flipH="1" flipV="1">
            <a:off x="11360523" y="1845590"/>
            <a:ext cx="181747" cy="1091306"/>
          </a:xfrm>
          <a:prstGeom prst="line">
            <a:avLst/>
          </a:prstGeom>
          <a:noFill/>
          <a:ln w="19050">
            <a:solidFill>
              <a:srgbClr val="000000"/>
            </a:solidFill>
            <a:prstDash val="solid"/>
            <a:tailEnd type="triangle" w="lg" len="lg"/>
          </a:ln>
        </p:spPr>
        <p:txBody>
          <a:bodyPr vert="horz" wrap="none" lIns="119991" tIns="59995" rIns="119991" bIns="59995" anchor="ctr" anchorCtr="1" compatLnSpc="0"/>
          <a:lstStyle/>
          <a:p>
            <a:pPr hangingPunct="0"/>
            <a:endParaRPr lang="en-US" sz="2400">
              <a:latin typeface="Arial" panose="020B0604020202020204" pitchFamily="34" charset="0"/>
              <a:ea typeface="Takao Pゴシック" pitchFamily="2"/>
              <a:cs typeface="Arial" panose="020B0604020202020204" pitchFamily="34" charset="0"/>
            </a:endParaRPr>
          </a:p>
        </p:txBody>
      </p:sp>
      <p:sp>
        <p:nvSpPr>
          <p:cNvPr id="48" name="直線コネクタ 47">
            <a:extLst>
              <a:ext uri="{FF2B5EF4-FFF2-40B4-BE49-F238E27FC236}">
                <a16:creationId xmlns:a16="http://schemas.microsoft.com/office/drawing/2014/main" id="{3AEEE329-1DA5-4CDF-B179-59341850EE2C}"/>
              </a:ext>
            </a:extLst>
          </p:cNvPr>
          <p:cNvSpPr/>
          <p:nvPr/>
        </p:nvSpPr>
        <p:spPr>
          <a:xfrm flipH="1">
            <a:off x="11207071" y="1859444"/>
            <a:ext cx="139617" cy="1091613"/>
          </a:xfrm>
          <a:prstGeom prst="line">
            <a:avLst/>
          </a:prstGeom>
          <a:noFill/>
          <a:ln w="19050">
            <a:solidFill>
              <a:srgbClr val="000000"/>
            </a:solidFill>
            <a:prstDash val="solid"/>
            <a:tailEnd type="triangle" w="lg" len="lg"/>
          </a:ln>
        </p:spPr>
        <p:txBody>
          <a:bodyPr vert="horz" wrap="none" lIns="119991" tIns="59995" rIns="119991" bIns="59995" anchor="ctr" anchorCtr="1" compatLnSpc="0"/>
          <a:lstStyle/>
          <a:p>
            <a:pPr hangingPunct="0"/>
            <a:endParaRPr lang="en-US" sz="2400">
              <a:latin typeface="Arial" panose="020B0604020202020204" pitchFamily="34" charset="0"/>
              <a:ea typeface="Takao Pゴシック" pitchFamily="2"/>
              <a:cs typeface="Arial" panose="020B0604020202020204" pitchFamily="34" charset="0"/>
            </a:endParaRPr>
          </a:p>
        </p:txBody>
      </p:sp>
      <p:sp>
        <p:nvSpPr>
          <p:cNvPr id="49" name="直線コネクタ 48">
            <a:extLst>
              <a:ext uri="{FF2B5EF4-FFF2-40B4-BE49-F238E27FC236}">
                <a16:creationId xmlns:a16="http://schemas.microsoft.com/office/drawing/2014/main" id="{D8836577-6F56-4E7D-AB2D-D398FD522756}"/>
              </a:ext>
            </a:extLst>
          </p:cNvPr>
          <p:cNvSpPr/>
          <p:nvPr/>
        </p:nvSpPr>
        <p:spPr>
          <a:xfrm flipH="1" flipV="1">
            <a:off x="11304556" y="474147"/>
            <a:ext cx="391479" cy="1343429"/>
          </a:xfrm>
          <a:prstGeom prst="line">
            <a:avLst/>
          </a:prstGeom>
          <a:noFill/>
          <a:ln w="19050">
            <a:solidFill>
              <a:srgbClr val="000000"/>
            </a:solidFill>
            <a:prstDash val="solid"/>
            <a:tailEnd type="triangle" w="lg" len="lg"/>
          </a:ln>
        </p:spPr>
        <p:txBody>
          <a:bodyPr vert="horz" wrap="none" lIns="119991" tIns="59995" rIns="119991" bIns="59995" anchor="ctr" anchorCtr="1" compatLnSpc="0"/>
          <a:lstStyle/>
          <a:p>
            <a:pPr hangingPunct="0"/>
            <a:endParaRPr lang="en-US" sz="2400">
              <a:latin typeface="Arial" panose="020B0604020202020204" pitchFamily="34" charset="0"/>
              <a:ea typeface="Takao Pゴシック" pitchFamily="2"/>
              <a:cs typeface="Arial" panose="020B0604020202020204" pitchFamily="34" charset="0"/>
            </a:endParaRPr>
          </a:p>
        </p:txBody>
      </p:sp>
      <p:sp>
        <p:nvSpPr>
          <p:cNvPr id="50" name="直線コネクタ 49">
            <a:extLst>
              <a:ext uri="{FF2B5EF4-FFF2-40B4-BE49-F238E27FC236}">
                <a16:creationId xmlns:a16="http://schemas.microsoft.com/office/drawing/2014/main" id="{11530704-A618-47F2-A5FD-56A4F4E486A0}"/>
              </a:ext>
            </a:extLst>
          </p:cNvPr>
          <p:cNvSpPr/>
          <p:nvPr/>
        </p:nvSpPr>
        <p:spPr>
          <a:xfrm flipH="1" flipV="1">
            <a:off x="10955206" y="530175"/>
            <a:ext cx="391478" cy="1343429"/>
          </a:xfrm>
          <a:prstGeom prst="line">
            <a:avLst/>
          </a:prstGeom>
          <a:noFill/>
          <a:ln w="19050">
            <a:solidFill>
              <a:srgbClr val="000000"/>
            </a:solidFill>
            <a:prstDash val="solid"/>
            <a:tailEnd type="triangle" w="lg" len="lg"/>
          </a:ln>
        </p:spPr>
        <p:txBody>
          <a:bodyPr vert="horz" wrap="none" lIns="119991" tIns="59995" rIns="119991" bIns="59995" anchor="ctr" anchorCtr="1" compatLnSpc="0"/>
          <a:lstStyle/>
          <a:p>
            <a:pPr hangingPunct="0"/>
            <a:endParaRPr lang="en-US" sz="2400">
              <a:latin typeface="Arial" panose="020B0604020202020204" pitchFamily="34" charset="0"/>
              <a:ea typeface="Takao Pゴシック" pitchFamily="2"/>
              <a:cs typeface="Arial" panose="020B0604020202020204" pitchFamily="34" charset="0"/>
            </a:endParaRPr>
          </a:p>
        </p:txBody>
      </p:sp>
      <p:sp>
        <p:nvSpPr>
          <p:cNvPr id="51" name="直線コネクタ 50">
            <a:extLst>
              <a:ext uri="{FF2B5EF4-FFF2-40B4-BE49-F238E27FC236}">
                <a16:creationId xmlns:a16="http://schemas.microsoft.com/office/drawing/2014/main" id="{24C2546D-4DF5-43F1-9FCC-8B9A7C24DE77}"/>
              </a:ext>
            </a:extLst>
          </p:cNvPr>
          <p:cNvSpPr/>
          <p:nvPr/>
        </p:nvSpPr>
        <p:spPr>
          <a:xfrm flipH="1">
            <a:off x="10647682" y="2936898"/>
            <a:ext cx="559079" cy="1371442"/>
          </a:xfrm>
          <a:prstGeom prst="line">
            <a:avLst/>
          </a:prstGeom>
          <a:noFill/>
          <a:ln w="19050">
            <a:solidFill>
              <a:srgbClr val="000000"/>
            </a:solidFill>
            <a:prstDash val="solid"/>
            <a:tailEnd type="triangle" w="lg" len="lg"/>
          </a:ln>
        </p:spPr>
        <p:txBody>
          <a:bodyPr vert="horz" wrap="none" lIns="119991" tIns="59995" rIns="119991" bIns="59995" anchor="ctr" anchorCtr="1" compatLnSpc="0"/>
          <a:lstStyle/>
          <a:p>
            <a:pPr hangingPunct="0"/>
            <a:endParaRPr lang="en-US" sz="2400">
              <a:latin typeface="Arial" panose="020B0604020202020204" pitchFamily="34" charset="0"/>
              <a:ea typeface="Takao Pゴシック" pitchFamily="2"/>
              <a:cs typeface="Arial" panose="020B0604020202020204" pitchFamily="34" charset="0"/>
            </a:endParaRP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878CFFF6-0D08-446C-96AF-41DB45FA83D7}"/>
              </a:ext>
            </a:extLst>
          </p:cNvPr>
          <p:cNvSpPr txBox="1"/>
          <p:nvPr/>
        </p:nvSpPr>
        <p:spPr>
          <a:xfrm>
            <a:off x="12095308" y="537883"/>
            <a:ext cx="1227839" cy="475041"/>
          </a:xfrm>
          <a:prstGeom prst="rect">
            <a:avLst/>
          </a:prstGeom>
          <a:noFill/>
          <a:ln>
            <a:noFill/>
          </a:ln>
        </p:spPr>
        <p:txBody>
          <a:bodyPr vert="horz" wrap="square" lIns="119991" tIns="59995" rIns="119991" bIns="59995" anchorCtr="0" compatLnSpc="0">
            <a:spAutoFit/>
          </a:bodyPr>
          <a:lstStyle/>
          <a:p>
            <a:pPr hangingPunct="0"/>
            <a:r>
              <a:rPr lang="en-US" sz="2400" dirty="0">
                <a:latin typeface="Arial" panose="020B0604020202020204" pitchFamily="34" charset="0"/>
                <a:ea typeface="Takao Pゴシック" pitchFamily="2"/>
                <a:cs typeface="Arial" panose="020B0604020202020204" pitchFamily="34" charset="0"/>
              </a:rPr>
              <a:t>beam1</a:t>
            </a: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EA220DA7-B7F4-44BB-ABD7-BDC8F3ECD703}"/>
              </a:ext>
            </a:extLst>
          </p:cNvPr>
          <p:cNvSpPr txBox="1"/>
          <p:nvPr/>
        </p:nvSpPr>
        <p:spPr>
          <a:xfrm>
            <a:off x="11304556" y="390108"/>
            <a:ext cx="515990" cy="475041"/>
          </a:xfrm>
          <a:prstGeom prst="rect">
            <a:avLst/>
          </a:prstGeom>
          <a:noFill/>
          <a:ln>
            <a:noFill/>
          </a:ln>
        </p:spPr>
        <p:txBody>
          <a:bodyPr vert="horz" wrap="none" lIns="119991" tIns="59995" rIns="119991" bIns="59995" anchorCtr="0" compatLnSpc="0">
            <a:spAutoFit/>
          </a:bodyPr>
          <a:lstStyle/>
          <a:p>
            <a:pPr hangingPunct="0"/>
            <a:r>
              <a:rPr lang="en-US" sz="2400" dirty="0">
                <a:latin typeface="Arial" panose="020B0604020202020204" pitchFamily="34" charset="0"/>
                <a:ea typeface="Takao Pゴシック" pitchFamily="2"/>
                <a:cs typeface="Arial" panose="020B0604020202020204" pitchFamily="34" charset="0"/>
              </a:rPr>
              <a:t>r1</a:t>
            </a: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4ECB4F66-AE49-4CEB-94A4-79038E370315}"/>
              </a:ext>
            </a:extLst>
          </p:cNvPr>
          <p:cNvSpPr txBox="1"/>
          <p:nvPr/>
        </p:nvSpPr>
        <p:spPr>
          <a:xfrm>
            <a:off x="10563727" y="610823"/>
            <a:ext cx="515990" cy="475041"/>
          </a:xfrm>
          <a:prstGeom prst="rect">
            <a:avLst/>
          </a:prstGeom>
          <a:noFill/>
          <a:ln>
            <a:noFill/>
          </a:ln>
        </p:spPr>
        <p:txBody>
          <a:bodyPr vert="horz" wrap="none" lIns="119991" tIns="59995" rIns="119991" bIns="59995" anchorCtr="0" compatLnSpc="0">
            <a:spAutoFit/>
          </a:bodyPr>
          <a:lstStyle/>
          <a:p>
            <a:pPr hangingPunct="0"/>
            <a:r>
              <a:rPr lang="en-US" sz="2400" dirty="0">
                <a:latin typeface="Arial" panose="020B0604020202020204" pitchFamily="34" charset="0"/>
                <a:ea typeface="Takao Pゴシック" pitchFamily="2"/>
                <a:cs typeface="Arial" panose="020B0604020202020204" pitchFamily="34" charset="0"/>
              </a:rPr>
              <a:t>r2</a:t>
            </a: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1A8CC4AF-8091-4484-807B-700BC9DB1147}"/>
              </a:ext>
            </a:extLst>
          </p:cNvPr>
          <p:cNvSpPr txBox="1"/>
          <p:nvPr/>
        </p:nvSpPr>
        <p:spPr>
          <a:xfrm>
            <a:off x="11605031" y="1855752"/>
            <a:ext cx="567415" cy="475041"/>
          </a:xfrm>
          <a:prstGeom prst="rect">
            <a:avLst/>
          </a:prstGeom>
          <a:noFill/>
          <a:ln>
            <a:noFill/>
          </a:ln>
        </p:spPr>
        <p:txBody>
          <a:bodyPr vert="horz" wrap="none" lIns="119991" tIns="59995" rIns="119991" bIns="59995" anchorCtr="0" compatLnSpc="0">
            <a:spAutoFit/>
          </a:bodyPr>
          <a:lstStyle/>
          <a:p>
            <a:pPr hangingPunct="0"/>
            <a:r>
              <a:rPr lang="en-US" sz="2400" dirty="0">
                <a:latin typeface="Arial" panose="020B0604020202020204" pitchFamily="34" charset="0"/>
                <a:ea typeface="Takao Pゴシック" pitchFamily="2"/>
                <a:cs typeface="Arial" panose="020B0604020202020204" pitchFamily="34" charset="0"/>
              </a:rPr>
              <a:t>s1</a:t>
            </a: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14EB20DB-C2DB-4D9E-8A78-DE3C0A3F8101}"/>
              </a:ext>
            </a:extLst>
          </p:cNvPr>
          <p:cNvSpPr txBox="1"/>
          <p:nvPr/>
        </p:nvSpPr>
        <p:spPr>
          <a:xfrm>
            <a:off x="11203109" y="2079862"/>
            <a:ext cx="567415" cy="475041"/>
          </a:xfrm>
          <a:prstGeom prst="rect">
            <a:avLst/>
          </a:prstGeom>
          <a:noFill/>
          <a:ln>
            <a:noFill/>
          </a:ln>
        </p:spPr>
        <p:txBody>
          <a:bodyPr vert="horz" wrap="none" lIns="119991" tIns="59995" rIns="119991" bIns="59995" anchorCtr="0" compatLnSpc="0">
            <a:spAutoFit/>
          </a:bodyPr>
          <a:lstStyle/>
          <a:p>
            <a:pPr hangingPunct="0"/>
            <a:r>
              <a:rPr lang="en-US" sz="2400" dirty="0">
                <a:latin typeface="Arial" panose="020B0604020202020204" pitchFamily="34" charset="0"/>
                <a:ea typeface="Takao Pゴシック" pitchFamily="2"/>
                <a:cs typeface="Arial" panose="020B0604020202020204" pitchFamily="34" charset="0"/>
              </a:rPr>
              <a:t>s2</a:t>
            </a: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A7B1D2E3-3675-4D61-84DD-1C828E645CFC}"/>
              </a:ext>
            </a:extLst>
          </p:cNvPr>
          <p:cNvSpPr txBox="1"/>
          <p:nvPr/>
        </p:nvSpPr>
        <p:spPr>
          <a:xfrm>
            <a:off x="10766130" y="2252747"/>
            <a:ext cx="567415" cy="475041"/>
          </a:xfrm>
          <a:prstGeom prst="rect">
            <a:avLst/>
          </a:prstGeom>
          <a:noFill/>
          <a:ln>
            <a:noFill/>
          </a:ln>
        </p:spPr>
        <p:txBody>
          <a:bodyPr vert="horz" wrap="none" lIns="119991" tIns="59995" rIns="119991" bIns="59995" anchorCtr="0" compatLnSpc="0">
            <a:spAutoFit/>
          </a:bodyPr>
          <a:lstStyle/>
          <a:p>
            <a:pPr hangingPunct="0"/>
            <a:r>
              <a:rPr lang="en-US" sz="2400" dirty="0">
                <a:latin typeface="Arial" panose="020B0604020202020204" pitchFamily="34" charset="0"/>
                <a:ea typeface="Takao Pゴシック" pitchFamily="2"/>
                <a:cs typeface="Arial" panose="020B0604020202020204" pitchFamily="34" charset="0"/>
              </a:rPr>
              <a:t>s3</a:t>
            </a: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53B8CFB7-7FE3-47AD-9FCC-60613337FBB9}"/>
              </a:ext>
            </a:extLst>
          </p:cNvPr>
          <p:cNvSpPr txBox="1"/>
          <p:nvPr/>
        </p:nvSpPr>
        <p:spPr>
          <a:xfrm>
            <a:off x="10820296" y="4234160"/>
            <a:ext cx="499063" cy="475041"/>
          </a:xfrm>
          <a:prstGeom prst="rect">
            <a:avLst/>
          </a:prstGeom>
          <a:noFill/>
          <a:ln>
            <a:noFill/>
          </a:ln>
        </p:spPr>
        <p:txBody>
          <a:bodyPr vert="horz" wrap="none" lIns="119991" tIns="59995" rIns="119991" bIns="59995" anchorCtr="0" compatLnSpc="0">
            <a:spAutoFit/>
          </a:bodyPr>
          <a:lstStyle/>
          <a:p>
            <a:pPr hangingPunct="0"/>
            <a:r>
              <a:rPr lang="en-US" sz="2400" dirty="0">
                <a:latin typeface="Arial" panose="020B0604020202020204" pitchFamily="34" charset="0"/>
                <a:ea typeface="Takao Pゴシック" pitchFamily="2"/>
                <a:cs typeface="Arial" panose="020B0604020202020204" pitchFamily="34" charset="0"/>
              </a:rPr>
              <a:t>t1</a:t>
            </a: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6EF8517A-DA19-451C-B801-EFEA5A05D55B}"/>
              </a:ext>
            </a:extLst>
          </p:cNvPr>
          <p:cNvSpPr txBox="1"/>
          <p:nvPr/>
        </p:nvSpPr>
        <p:spPr>
          <a:xfrm>
            <a:off x="10346992" y="4238229"/>
            <a:ext cx="499063" cy="475041"/>
          </a:xfrm>
          <a:prstGeom prst="rect">
            <a:avLst/>
          </a:prstGeom>
          <a:noFill/>
          <a:ln>
            <a:noFill/>
          </a:ln>
        </p:spPr>
        <p:txBody>
          <a:bodyPr vert="horz" wrap="none" lIns="119991" tIns="59995" rIns="119991" bIns="59995" anchorCtr="0" compatLnSpc="0">
            <a:spAutoFit/>
          </a:bodyPr>
          <a:lstStyle/>
          <a:p>
            <a:pPr hangingPunct="0"/>
            <a:r>
              <a:rPr lang="en-US" sz="2400" dirty="0">
                <a:latin typeface="Arial" panose="020B0604020202020204" pitchFamily="34" charset="0"/>
                <a:ea typeface="Takao Pゴシック" pitchFamily="2"/>
                <a:cs typeface="Arial" panose="020B0604020202020204" pitchFamily="34" charset="0"/>
              </a:rPr>
              <a:t>t2</a:t>
            </a: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0D4A3411-31D3-45BE-9EE6-AC4ED58D47B8}"/>
              </a:ext>
            </a:extLst>
          </p:cNvPr>
          <p:cNvSpPr txBox="1"/>
          <p:nvPr/>
        </p:nvSpPr>
        <p:spPr>
          <a:xfrm>
            <a:off x="9573462" y="1478238"/>
            <a:ext cx="1054536" cy="416114"/>
          </a:xfrm>
          <a:prstGeom prst="rect">
            <a:avLst/>
          </a:prstGeom>
          <a:noFill/>
          <a:ln>
            <a:noFill/>
          </a:ln>
        </p:spPr>
        <p:txBody>
          <a:bodyPr vert="horz" wrap="none" lIns="119991" tIns="59995" rIns="119991" bIns="59995" rtlCol="0" anchorCtr="0" compatLnSpc="0">
            <a:spAutoFit/>
          </a:bodyPr>
          <a:lstStyle/>
          <a:p>
            <a:pPr algn="l" hangingPunct="0"/>
            <a:r>
              <a:rPr kumimoji="1" lang="en-US" altLang="ja-JP" sz="2000" dirty="0">
                <a:latin typeface="Arial" panose="020B0604020202020204" pitchFamily="34" charset="0"/>
                <a:ea typeface="Spica Neue P" panose="02000503000000000000" pitchFamily="2" charset="-128"/>
                <a:cs typeface="Arial" panose="020B0604020202020204" pitchFamily="34" charset="0"/>
              </a:rPr>
              <a:t>Mirror1</a:t>
            </a:r>
            <a:endParaRPr kumimoji="1" lang="ja-JP" altLang="en-US" sz="2000" dirty="0">
              <a:latin typeface="Arial" panose="020B0604020202020204" pitchFamily="34" charset="0"/>
              <a:ea typeface="Spica Neue P" panose="02000503000000000000" pitchFamily="2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3721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94B8511-D733-45A0-B071-5B0F1990A0AA}"/>
              </a:ext>
            </a:extLst>
          </p:cNvPr>
          <p:cNvSpPr txBox="1"/>
          <p:nvPr/>
        </p:nvSpPr>
        <p:spPr>
          <a:xfrm>
            <a:off x="761177" y="242193"/>
            <a:ext cx="3355294" cy="632264"/>
          </a:xfrm>
          <a:prstGeom prst="rect">
            <a:avLst/>
          </a:prstGeom>
          <a:noFill/>
          <a:ln>
            <a:noFill/>
          </a:ln>
        </p:spPr>
        <p:txBody>
          <a:bodyPr vert="horz" wrap="none" lIns="119991" tIns="59995" rIns="119991" bIns="59995" rtlCol="0" anchorCtr="0" compatLnSpc="0">
            <a:spAutoFit/>
          </a:bodyPr>
          <a:lstStyle/>
          <a:p>
            <a:pPr algn="l" hangingPunct="0"/>
            <a:r>
              <a:rPr kumimoji="1" lang="en-US" altLang="ja-JP" sz="3466" dirty="0">
                <a:latin typeface="Arial" panose="020B0604020202020204" pitchFamily="34" charset="0"/>
                <a:ea typeface="Spica Neue P" panose="02000503000000000000" pitchFamily="2" charset="-128"/>
                <a:cs typeface="Arial" panose="020B0604020202020204" pitchFamily="34" charset="0"/>
              </a:rPr>
              <a:t>Gaussian beam</a:t>
            </a:r>
            <a:endParaRPr kumimoji="1" lang="ja-JP" altLang="en-US" sz="3466" dirty="0" err="1">
              <a:latin typeface="Arial" panose="020B0604020202020204" pitchFamily="34" charset="0"/>
              <a:ea typeface="Spica Neue P" panose="02000503000000000000" pitchFamily="2" charset="-128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68C48701-21D1-469F-837C-543608E7CC08}"/>
                  </a:ext>
                </a:extLst>
              </p:cNvPr>
              <p:cNvSpPr txBox="1"/>
              <p:nvPr/>
            </p:nvSpPr>
            <p:spPr>
              <a:xfrm>
                <a:off x="1640978" y="1033025"/>
                <a:ext cx="8889629" cy="283600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wrap="none" lIns="119991" tIns="59995" rIns="119991" bIns="59995" rtlCol="0" anchorCtr="0" compatLnSpc="0">
                <a:spAutoFit/>
              </a:bodyPr>
              <a:lstStyle/>
              <a:p>
                <a:pPr hangingPunc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466" b="0" i="1" smtClean="0">
                          <a:latin typeface="Cambria Math" panose="02040503050406030204" pitchFamily="18" charset="0"/>
                          <a:ea typeface="Spica Neue P" panose="02000503000000000000" pitchFamily="2" charset="-128"/>
                          <a:cs typeface="Arial" panose="020B0604020202020204" pitchFamily="34" charset="0"/>
                        </a:rPr>
                        <m:t>𝜓</m:t>
                      </m:r>
                      <m:d>
                        <m:dPr>
                          <m:ctrlPr>
                            <a:rPr kumimoji="1" lang="en-US" altLang="ja-JP" sz="3466" b="0" i="1" smtClean="0">
                              <a:latin typeface="Cambria Math" panose="02040503050406030204" pitchFamily="18" charset="0"/>
                              <a:ea typeface="Spica Neue P" panose="02000503000000000000" pitchFamily="2" charset="-128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kumimoji="1" lang="en-US" altLang="ja-JP" sz="3466" b="0" i="1" smtClean="0">
                              <a:latin typeface="Cambria Math" panose="02040503050406030204" pitchFamily="18" charset="0"/>
                              <a:ea typeface="Spica Neue P" panose="02000503000000000000" pitchFamily="2" charset="-128"/>
                              <a:cs typeface="Arial" panose="020B0604020202020204" pitchFamily="34" charset="0"/>
                            </a:rPr>
                            <m:t>𝑥</m:t>
                          </m:r>
                          <m:r>
                            <a:rPr kumimoji="1" lang="en-US" altLang="ja-JP" sz="3466" b="0" i="1" smtClean="0">
                              <a:latin typeface="Cambria Math" panose="02040503050406030204" pitchFamily="18" charset="0"/>
                              <a:ea typeface="Spica Neue P" panose="02000503000000000000" pitchFamily="2" charset="-128"/>
                              <a:cs typeface="Arial" panose="020B0604020202020204" pitchFamily="34" charset="0"/>
                            </a:rPr>
                            <m:t>,</m:t>
                          </m:r>
                          <m:r>
                            <a:rPr kumimoji="1" lang="en-US" altLang="ja-JP" sz="3466" b="0" i="1" smtClean="0">
                              <a:latin typeface="Cambria Math" panose="02040503050406030204" pitchFamily="18" charset="0"/>
                              <a:ea typeface="Spica Neue P" panose="02000503000000000000" pitchFamily="2" charset="-128"/>
                              <a:cs typeface="Arial" panose="020B0604020202020204" pitchFamily="34" charset="0"/>
                            </a:rPr>
                            <m:t>𝑦</m:t>
                          </m:r>
                          <m:r>
                            <a:rPr kumimoji="1" lang="en-US" altLang="ja-JP" sz="3466" b="0" i="1" smtClean="0">
                              <a:latin typeface="Cambria Math" panose="02040503050406030204" pitchFamily="18" charset="0"/>
                              <a:ea typeface="Spica Neue P" panose="02000503000000000000" pitchFamily="2" charset="-128"/>
                              <a:cs typeface="Arial" panose="020B0604020202020204" pitchFamily="34" charset="0"/>
                            </a:rPr>
                            <m:t>,</m:t>
                          </m:r>
                          <m:r>
                            <a:rPr kumimoji="1" lang="en-US" altLang="ja-JP" sz="3466" b="0" i="1" smtClean="0">
                              <a:latin typeface="Cambria Math" panose="02040503050406030204" pitchFamily="18" charset="0"/>
                              <a:ea typeface="Spica Neue P" panose="02000503000000000000" pitchFamily="2" charset="-128"/>
                              <a:cs typeface="Arial" panose="020B0604020202020204" pitchFamily="34" charset="0"/>
                            </a:rPr>
                            <m:t>𝑧</m:t>
                          </m:r>
                        </m:e>
                      </m:d>
                      <m:r>
                        <a:rPr kumimoji="1" lang="en-US" altLang="ja-JP" sz="3466" b="0" i="1" smtClean="0">
                          <a:latin typeface="Cambria Math" panose="02040503050406030204" pitchFamily="18" charset="0"/>
                          <a:ea typeface="Spica Neue P" panose="02000503000000000000" pitchFamily="2" charset="-128"/>
                          <a:cs typeface="Arial" panose="020B0604020202020204" pitchFamily="34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kumimoji="1" lang="en-US" altLang="ja-JP" sz="3466" b="0" i="1" smtClean="0">
                              <a:latin typeface="Cambria Math" panose="02040503050406030204" pitchFamily="18" charset="0"/>
                              <a:ea typeface="Spica Neue P" panose="02000503000000000000" pitchFamily="2" charset="-128"/>
                              <a:cs typeface="Arial" panose="020B0604020202020204" pitchFamily="34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kumimoji="1" lang="en-US" altLang="ja-JP" sz="3466" b="0" i="1" smtClean="0">
                                  <a:latin typeface="Cambria Math" panose="02040503050406030204" pitchFamily="18" charset="0"/>
                                  <a:ea typeface="Spica Neue P" panose="02000503000000000000" pitchFamily="2" charset="-128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kumimoji="1" lang="en-US" altLang="ja-JP" sz="3466" b="0" i="1" smtClean="0">
                                      <a:latin typeface="Cambria Math" panose="02040503050406030204" pitchFamily="18" charset="0"/>
                                      <a:ea typeface="Spica Neue P" panose="02000503000000000000" pitchFamily="2" charset="-128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3466" b="0" i="1" smtClean="0">
                                      <a:latin typeface="Cambria Math" panose="02040503050406030204" pitchFamily="18" charset="0"/>
                                      <a:ea typeface="Spica Neue P" panose="02000503000000000000" pitchFamily="2" charset="-128"/>
                                      <a:cs typeface="Arial" panose="020B0604020202020204" pitchFamily="34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kumimoji="1" lang="en-US" altLang="ja-JP" sz="3466" b="0" i="1" smtClean="0">
                                      <a:latin typeface="Cambria Math" panose="02040503050406030204" pitchFamily="18" charset="0"/>
                                      <a:ea typeface="Spica Neue P" panose="02000503000000000000" pitchFamily="2" charset="-128"/>
                                      <a:cs typeface="Arial" panose="020B0604020202020204" pitchFamily="34" charset="0"/>
                                    </a:rPr>
                                    <m:t>0</m:t>
                                  </m:r>
                                </m:sub>
                              </m:sSub>
                            </m:num>
                            <m:den>
                              <m:r>
                                <a:rPr kumimoji="1" lang="en-US" altLang="ja-JP" sz="3466" b="0" i="1" smtClean="0">
                                  <a:latin typeface="Cambria Math" panose="02040503050406030204" pitchFamily="18" charset="0"/>
                                  <a:ea typeface="Spica Neue P" panose="02000503000000000000" pitchFamily="2" charset="-128"/>
                                  <a:cs typeface="Arial" panose="020B0604020202020204" pitchFamily="34" charset="0"/>
                                </a:rPr>
                                <m:t>𝜋</m:t>
                              </m:r>
                              <m:r>
                                <a:rPr kumimoji="1" lang="en-US" altLang="ja-JP" sz="3466" b="0" i="1" smtClean="0">
                                  <a:latin typeface="Cambria Math" panose="02040503050406030204" pitchFamily="18" charset="0"/>
                                  <a:ea typeface="Spica Neue P" panose="02000503000000000000" pitchFamily="2" charset="-128"/>
                                  <a:cs typeface="Arial" panose="020B0604020202020204" pitchFamily="34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kumimoji="1" lang="en-US" altLang="ja-JP" sz="3466" b="0" i="1" smtClean="0">
                                      <a:latin typeface="Cambria Math" panose="02040503050406030204" pitchFamily="18" charset="0"/>
                                      <a:ea typeface="Spica Neue P" panose="02000503000000000000" pitchFamily="2" charset="-128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3466" b="0" i="1" smtClean="0">
                                      <a:latin typeface="Cambria Math" panose="02040503050406030204" pitchFamily="18" charset="0"/>
                                      <a:ea typeface="Spica Neue P" panose="02000503000000000000" pitchFamily="2" charset="-128"/>
                                      <a:cs typeface="Arial" panose="020B0604020202020204" pitchFamily="34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kumimoji="1" lang="en-US" altLang="ja-JP" sz="3466" b="0" i="1" smtClean="0">
                                      <a:latin typeface="Cambria Math" panose="02040503050406030204" pitchFamily="18" charset="0"/>
                                      <a:ea typeface="Spica Neue P" panose="02000503000000000000" pitchFamily="2" charset="-128"/>
                                      <a:cs typeface="Arial" panose="020B0604020202020204" pitchFamily="34" charset="0"/>
                                    </a:rPr>
                                    <m:t>𝑅</m:t>
                                  </m:r>
                                </m:sub>
                              </m:sSub>
                            </m:den>
                          </m:f>
                        </m:e>
                      </m:rad>
                      <m:f>
                        <m:fPr>
                          <m:ctrlPr>
                            <a:rPr kumimoji="1" lang="en-US" altLang="ja-JP" sz="3466" b="0" i="1" smtClean="0">
                              <a:latin typeface="Cambria Math" panose="02040503050406030204" pitchFamily="18" charset="0"/>
                              <a:ea typeface="Spica Neue P" panose="02000503000000000000" pitchFamily="2" charset="-128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kumimoji="1" lang="en-US" altLang="ja-JP" sz="3466" b="0" i="1" smtClean="0">
                              <a:latin typeface="Cambria Math" panose="02040503050406030204" pitchFamily="18" charset="0"/>
                              <a:ea typeface="Spica Neue P" panose="02000503000000000000" pitchFamily="2" charset="-128"/>
                              <a:cs typeface="Arial" panose="020B0604020202020204" pitchFamily="34" charset="0"/>
                            </a:rPr>
                            <m:t>𝑖</m:t>
                          </m:r>
                          <m:r>
                            <a:rPr kumimoji="1" lang="en-US" altLang="ja-JP" sz="3466" b="0" i="1" smtClean="0">
                              <a:latin typeface="Cambria Math" panose="02040503050406030204" pitchFamily="18" charset="0"/>
                              <a:ea typeface="Spica Neue P" panose="02000503000000000000" pitchFamily="2" charset="-128"/>
                              <a:cs typeface="Arial" panose="020B0604020202020204" pitchFamily="34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kumimoji="1" lang="en-US" altLang="ja-JP" sz="3466" b="0" i="1" smtClean="0">
                                  <a:latin typeface="Cambria Math" panose="02040503050406030204" pitchFamily="18" charset="0"/>
                                  <a:ea typeface="Spica Neue P" panose="02000503000000000000" pitchFamily="2" charset="-128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3466" b="0" i="1" smtClean="0">
                                  <a:latin typeface="Cambria Math" panose="02040503050406030204" pitchFamily="18" charset="0"/>
                                  <a:ea typeface="Spica Neue P" panose="02000503000000000000" pitchFamily="2" charset="-128"/>
                                  <a:cs typeface="Arial" panose="020B0604020202020204" pitchFamily="34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kumimoji="1" lang="en-US" altLang="ja-JP" sz="3466" b="0" i="1" smtClean="0">
                                  <a:latin typeface="Cambria Math" panose="02040503050406030204" pitchFamily="18" charset="0"/>
                                  <a:ea typeface="Spica Neue P" panose="02000503000000000000" pitchFamily="2" charset="-128"/>
                                  <a:cs typeface="Arial" panose="020B0604020202020204" pitchFamily="34" charset="0"/>
                                </a:rPr>
                                <m:t>𝑅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ja-JP" sz="3466" b="0" i="1" smtClean="0">
                              <a:latin typeface="Cambria Math" panose="02040503050406030204" pitchFamily="18" charset="0"/>
                              <a:ea typeface="Spica Neue P" panose="02000503000000000000" pitchFamily="2" charset="-128"/>
                              <a:cs typeface="Arial" panose="020B0604020202020204" pitchFamily="34" charset="0"/>
                            </a:rPr>
                            <m:t>𝑞</m:t>
                          </m:r>
                          <m:r>
                            <a:rPr kumimoji="1" lang="en-US" altLang="ja-JP" sz="3466" b="0" i="1" smtClean="0">
                              <a:latin typeface="Cambria Math" panose="02040503050406030204" pitchFamily="18" charset="0"/>
                              <a:ea typeface="Spica Neue P" panose="02000503000000000000" pitchFamily="2" charset="-128"/>
                              <a:cs typeface="Arial" panose="020B0604020202020204" pitchFamily="34" charset="0"/>
                            </a:rPr>
                            <m:t>(</m:t>
                          </m:r>
                          <m:r>
                            <a:rPr kumimoji="1" lang="en-US" altLang="ja-JP" sz="3466" b="0" i="1" smtClean="0">
                              <a:latin typeface="Cambria Math" panose="02040503050406030204" pitchFamily="18" charset="0"/>
                              <a:ea typeface="Spica Neue P" panose="02000503000000000000" pitchFamily="2" charset="-128"/>
                              <a:cs typeface="Arial" panose="020B0604020202020204" pitchFamily="34" charset="0"/>
                            </a:rPr>
                            <m:t>𝑧</m:t>
                          </m:r>
                          <m:r>
                            <a:rPr kumimoji="1" lang="en-US" altLang="ja-JP" sz="3466" b="0" i="1" smtClean="0">
                              <a:latin typeface="Cambria Math" panose="02040503050406030204" pitchFamily="18" charset="0"/>
                              <a:ea typeface="Spica Neue P" panose="02000503000000000000" pitchFamily="2" charset="-128"/>
                              <a:cs typeface="Arial" panose="020B0604020202020204" pitchFamily="34" charset="0"/>
                            </a:rPr>
                            <m:t>)</m:t>
                          </m:r>
                        </m:den>
                      </m:f>
                      <m:r>
                        <m:rPr>
                          <m:nor/>
                        </m:rPr>
                        <a:rPr kumimoji="1" lang="en-US" altLang="ja-JP" sz="3466" b="0" i="0" smtClean="0">
                          <a:latin typeface="Cambria Math" panose="02040503050406030204" pitchFamily="18" charset="0"/>
                          <a:ea typeface="Spica Neue P" panose="02000503000000000000" pitchFamily="2" charset="-128"/>
                          <a:cs typeface="Arial" panose="020B0604020202020204" pitchFamily="34" charset="0"/>
                        </a:rPr>
                        <m:t>exp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sz="3466" b="0" i="1" smtClean="0">
                              <a:latin typeface="Cambria Math" panose="02040503050406030204" pitchFamily="18" charset="0"/>
                              <a:ea typeface="Spica Neue P" panose="02000503000000000000" pitchFamily="2" charset="-128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kumimoji="1" lang="en-US" altLang="ja-JP" sz="3466" i="1">
                              <a:latin typeface="Cambria Math" panose="02040503050406030204" pitchFamily="18" charset="0"/>
                              <a:ea typeface="Spica Neue P" panose="02000503000000000000" pitchFamily="2" charset="-128"/>
                              <a:cs typeface="Arial" panose="020B0604020202020204" pitchFamily="34" charset="0"/>
                            </a:rPr>
                            <m:t>−</m:t>
                          </m:r>
                          <m:f>
                            <m:fPr>
                              <m:ctrlPr>
                                <a:rPr kumimoji="1" lang="en-US" altLang="ja-JP" sz="3466" i="1">
                                  <a:latin typeface="Cambria Math" panose="02040503050406030204" pitchFamily="18" charset="0"/>
                                  <a:ea typeface="Spica Neue P" panose="02000503000000000000" pitchFamily="2" charset="-128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sz="3466" i="1">
                                  <a:latin typeface="Cambria Math" panose="02040503050406030204" pitchFamily="18" charset="0"/>
                                  <a:ea typeface="Spica Neue P" panose="02000503000000000000" pitchFamily="2" charset="-128"/>
                                  <a:cs typeface="Arial" panose="020B0604020202020204" pitchFamily="34" charset="0"/>
                                </a:rPr>
                                <m:t>𝑖</m:t>
                              </m:r>
                              <m:sSub>
                                <m:sSubPr>
                                  <m:ctrlPr>
                                    <a:rPr kumimoji="1" lang="en-US" altLang="ja-JP" sz="3466" i="1">
                                      <a:latin typeface="Cambria Math" panose="02040503050406030204" pitchFamily="18" charset="0"/>
                                      <a:ea typeface="Spica Neue P" panose="02000503000000000000" pitchFamily="2" charset="-128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3466" i="1">
                                      <a:latin typeface="Cambria Math" panose="02040503050406030204" pitchFamily="18" charset="0"/>
                                      <a:ea typeface="Spica Neue P" panose="02000503000000000000" pitchFamily="2" charset="-128"/>
                                      <a:cs typeface="Arial" panose="020B0604020202020204" pitchFamily="34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kumimoji="1" lang="en-US" altLang="ja-JP" sz="3466" i="1">
                                      <a:latin typeface="Cambria Math" panose="02040503050406030204" pitchFamily="18" charset="0"/>
                                      <a:ea typeface="Spica Neue P" panose="02000503000000000000" pitchFamily="2" charset="-128"/>
                                      <a:cs typeface="Arial" panose="020B0604020202020204" pitchFamily="34" charset="0"/>
                                    </a:rPr>
                                    <m:t>0</m:t>
                                  </m:r>
                                </m:sub>
                              </m:sSub>
                            </m:num>
                            <m:den>
                              <m:r>
                                <a:rPr kumimoji="1" lang="en-US" altLang="ja-JP" sz="3466" i="1">
                                  <a:latin typeface="Cambria Math" panose="02040503050406030204" pitchFamily="18" charset="0"/>
                                  <a:ea typeface="Spica Neue P" panose="02000503000000000000" pitchFamily="2" charset="-128"/>
                                  <a:cs typeface="Arial" panose="020B0604020202020204" pitchFamily="34" charset="0"/>
                                </a:rPr>
                                <m:t>𝑞</m:t>
                              </m:r>
                              <m:d>
                                <m:dPr>
                                  <m:ctrlPr>
                                    <a:rPr kumimoji="1" lang="en-US" altLang="ja-JP" sz="3466" i="1">
                                      <a:latin typeface="Cambria Math" panose="02040503050406030204" pitchFamily="18" charset="0"/>
                                      <a:ea typeface="Spica Neue P" panose="02000503000000000000" pitchFamily="2" charset="-128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3466" i="1">
                                      <a:latin typeface="Cambria Math" panose="02040503050406030204" pitchFamily="18" charset="0"/>
                                      <a:ea typeface="Spica Neue P" panose="02000503000000000000" pitchFamily="2" charset="-128"/>
                                      <a:cs typeface="Arial" panose="020B0604020202020204" pitchFamily="34" charset="0"/>
                                    </a:rPr>
                                    <m:t>𝑧</m:t>
                                  </m:r>
                                </m:e>
                              </m:d>
                            </m:den>
                          </m:f>
                          <m:f>
                            <m:fPr>
                              <m:ctrlPr>
                                <a:rPr kumimoji="1" lang="en-US" altLang="ja-JP" sz="3466" i="1">
                                  <a:latin typeface="Cambria Math" panose="02040503050406030204" pitchFamily="18" charset="0"/>
                                  <a:ea typeface="Spica Neue P" panose="02000503000000000000" pitchFamily="2" charset="-128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kumimoji="1" lang="en-US" altLang="ja-JP" sz="3466" i="1">
                                      <a:latin typeface="Cambria Math" panose="02040503050406030204" pitchFamily="18" charset="0"/>
                                      <a:ea typeface="Spica Neue P" panose="02000503000000000000" pitchFamily="2" charset="-128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sz="3466" i="1">
                                      <a:latin typeface="Cambria Math" panose="02040503050406030204" pitchFamily="18" charset="0"/>
                                      <a:ea typeface="Spica Neue P" panose="02000503000000000000" pitchFamily="2" charset="-128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kumimoji="1" lang="en-US" altLang="ja-JP" sz="3466" i="1">
                                      <a:latin typeface="Cambria Math" panose="02040503050406030204" pitchFamily="18" charset="0"/>
                                      <a:ea typeface="Spica Neue P" panose="02000503000000000000" pitchFamily="2" charset="-128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kumimoji="1" lang="en-US" altLang="ja-JP" sz="3466" i="1">
                                  <a:latin typeface="Cambria Math" panose="02040503050406030204" pitchFamily="18" charset="0"/>
                                  <a:ea typeface="Spica Neue P" panose="02000503000000000000" pitchFamily="2" charset="-128"/>
                                  <a:cs typeface="Arial" panose="020B0604020202020204" pitchFamily="34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kumimoji="1" lang="en-US" altLang="ja-JP" sz="3466" i="1">
                                      <a:latin typeface="Cambria Math" panose="02040503050406030204" pitchFamily="18" charset="0"/>
                                      <a:ea typeface="Spica Neue P" panose="02000503000000000000" pitchFamily="2" charset="-128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sz="3466" i="1">
                                      <a:latin typeface="Cambria Math" panose="02040503050406030204" pitchFamily="18" charset="0"/>
                                      <a:ea typeface="Spica Neue P" panose="02000503000000000000" pitchFamily="2" charset="-128"/>
                                      <a:cs typeface="Arial" panose="020B0604020202020204" pitchFamily="34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kumimoji="1" lang="en-US" altLang="ja-JP" sz="3466" i="1">
                                      <a:latin typeface="Cambria Math" panose="02040503050406030204" pitchFamily="18" charset="0"/>
                                      <a:ea typeface="Spica Neue P" panose="02000503000000000000" pitchFamily="2" charset="-128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kumimoji="1" lang="en-US" altLang="ja-JP" sz="3466" i="1">
                                  <a:latin typeface="Cambria Math" panose="02040503050406030204" pitchFamily="18" charset="0"/>
                                  <a:ea typeface="Spica Neue P" panose="02000503000000000000" pitchFamily="2" charset="-128"/>
                                  <a:cs typeface="Arial" panose="020B0604020202020204" pitchFamily="34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kumimoji="1" lang="en-US" altLang="ja-JP" sz="3466" dirty="0">
                  <a:latin typeface="Arial" panose="020B0604020202020204" pitchFamily="34" charset="0"/>
                  <a:ea typeface="Spica Neue P" panose="02000503000000000000" pitchFamily="2" charset="-128"/>
                  <a:cs typeface="Arial" panose="020B0604020202020204" pitchFamily="34" charset="0"/>
                </a:endParaRPr>
              </a:p>
              <a:p>
                <a:pPr hangingPunc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466" b="0" i="1" smtClean="0">
                          <a:latin typeface="Cambria Math" panose="02040503050406030204" pitchFamily="18" charset="0"/>
                          <a:ea typeface="Spica Neue P" panose="02000503000000000000" pitchFamily="2" charset="-128"/>
                          <a:cs typeface="Arial" panose="020B0604020202020204" pitchFamily="34" charset="0"/>
                        </a:rPr>
                        <m:t>𝑞</m:t>
                      </m:r>
                      <m:d>
                        <m:dPr>
                          <m:ctrlPr>
                            <a:rPr kumimoji="1" lang="en-US" altLang="ja-JP" sz="3466" b="0" i="1" smtClean="0">
                              <a:latin typeface="Cambria Math" panose="02040503050406030204" pitchFamily="18" charset="0"/>
                              <a:ea typeface="Spica Neue P" panose="02000503000000000000" pitchFamily="2" charset="-128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kumimoji="1" lang="en-US" altLang="ja-JP" sz="3466" b="0" i="1" smtClean="0">
                              <a:latin typeface="Cambria Math" panose="02040503050406030204" pitchFamily="18" charset="0"/>
                              <a:ea typeface="Spica Neue P" panose="02000503000000000000" pitchFamily="2" charset="-128"/>
                              <a:cs typeface="Arial" panose="020B0604020202020204" pitchFamily="34" charset="0"/>
                            </a:rPr>
                            <m:t>𝑧</m:t>
                          </m:r>
                        </m:e>
                      </m:d>
                      <m:r>
                        <a:rPr kumimoji="1" lang="en-US" altLang="ja-JP" sz="3466" b="0" i="1" smtClean="0">
                          <a:latin typeface="Cambria Math" panose="02040503050406030204" pitchFamily="18" charset="0"/>
                          <a:ea typeface="Spica Neue P" panose="02000503000000000000" pitchFamily="2" charset="-128"/>
                          <a:cs typeface="Arial" panose="020B0604020202020204" pitchFamily="34" charset="0"/>
                        </a:rPr>
                        <m:t>≡</m:t>
                      </m:r>
                      <m:r>
                        <a:rPr kumimoji="1" lang="en-US" altLang="ja-JP" sz="3466" b="0" i="1" smtClean="0">
                          <a:latin typeface="Cambria Math" panose="02040503050406030204" pitchFamily="18" charset="0"/>
                          <a:ea typeface="Spica Neue P" panose="02000503000000000000" pitchFamily="2" charset="-128"/>
                          <a:cs typeface="Arial" panose="020B0604020202020204" pitchFamily="34" charset="0"/>
                        </a:rPr>
                        <m:t>𝑧</m:t>
                      </m:r>
                      <m:r>
                        <a:rPr kumimoji="1" lang="en-US" altLang="ja-JP" sz="3466" b="0" i="1" smtClean="0">
                          <a:latin typeface="Cambria Math" panose="02040503050406030204" pitchFamily="18" charset="0"/>
                          <a:ea typeface="Spica Neue P" panose="02000503000000000000" pitchFamily="2" charset="-128"/>
                          <a:cs typeface="Arial" panose="020B0604020202020204" pitchFamily="34" charset="0"/>
                        </a:rPr>
                        <m:t>+</m:t>
                      </m:r>
                      <m:r>
                        <a:rPr kumimoji="1" lang="en-US" altLang="ja-JP" sz="3466" b="0" i="1" smtClean="0">
                          <a:latin typeface="Cambria Math" panose="02040503050406030204" pitchFamily="18" charset="0"/>
                          <a:ea typeface="Spica Neue P" panose="02000503000000000000" pitchFamily="2" charset="-128"/>
                          <a:cs typeface="Arial" panose="020B0604020202020204" pitchFamily="34" charset="0"/>
                        </a:rPr>
                        <m:t>𝑖</m:t>
                      </m:r>
                      <m:r>
                        <a:rPr kumimoji="1" lang="en-US" altLang="ja-JP" sz="3466" b="0" i="1" smtClean="0">
                          <a:latin typeface="Cambria Math" panose="02040503050406030204" pitchFamily="18" charset="0"/>
                          <a:ea typeface="Spica Neue P" panose="02000503000000000000" pitchFamily="2" charset="-128"/>
                          <a:cs typeface="Arial" panose="020B0604020202020204" pitchFamily="34" charset="0"/>
                        </a:rPr>
                        <m:t> </m:t>
                      </m:r>
                      <m:sSub>
                        <m:sSubPr>
                          <m:ctrlPr>
                            <a:rPr kumimoji="1" lang="en-US" altLang="ja-JP" sz="3466" b="0" i="1" smtClean="0">
                              <a:latin typeface="Cambria Math" panose="02040503050406030204" pitchFamily="18" charset="0"/>
                              <a:ea typeface="Spica Neue P" panose="02000503000000000000" pitchFamily="2" charset="-128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kumimoji="1" lang="en-US" altLang="ja-JP" sz="3466" b="0" i="1" smtClean="0">
                              <a:latin typeface="Cambria Math" panose="02040503050406030204" pitchFamily="18" charset="0"/>
                              <a:ea typeface="Spica Neue P" panose="02000503000000000000" pitchFamily="2" charset="-128"/>
                              <a:cs typeface="Arial" panose="020B0604020202020204" pitchFamily="34" charset="0"/>
                            </a:rPr>
                            <m:t>𝑧</m:t>
                          </m:r>
                        </m:e>
                        <m:sub>
                          <m:r>
                            <a:rPr kumimoji="1" lang="en-US" altLang="ja-JP" sz="3466" b="0" i="1" smtClean="0">
                              <a:latin typeface="Cambria Math" panose="02040503050406030204" pitchFamily="18" charset="0"/>
                              <a:ea typeface="Spica Neue P" panose="02000503000000000000" pitchFamily="2" charset="-128"/>
                              <a:cs typeface="Arial" panose="020B0604020202020204" pitchFamily="34" charset="0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kumimoji="1" lang="en-US" altLang="ja-JP" sz="3466" dirty="0">
                  <a:latin typeface="Arial" panose="020B0604020202020204" pitchFamily="34" charset="0"/>
                  <a:ea typeface="Spica Neue P" panose="02000503000000000000" pitchFamily="2" charset="-128"/>
                  <a:cs typeface="Arial" panose="020B0604020202020204" pitchFamily="34" charset="0"/>
                </a:endParaRPr>
              </a:p>
              <a:p>
                <a:pPr hangingPunc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466" b="0" i="1" smtClean="0">
                              <a:latin typeface="Cambria Math" panose="02040503050406030204" pitchFamily="18" charset="0"/>
                              <a:ea typeface="Spica Neue P" panose="02000503000000000000" pitchFamily="2" charset="-128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kumimoji="1" lang="en-US" altLang="ja-JP" sz="3466" b="0" i="1" smtClean="0">
                              <a:latin typeface="Cambria Math" panose="02040503050406030204" pitchFamily="18" charset="0"/>
                              <a:ea typeface="Spica Neue P" panose="02000503000000000000" pitchFamily="2" charset="-128"/>
                              <a:cs typeface="Arial" panose="020B0604020202020204" pitchFamily="34" charset="0"/>
                            </a:rPr>
                            <m:t>𝑧</m:t>
                          </m:r>
                        </m:e>
                        <m:sub>
                          <m:r>
                            <a:rPr kumimoji="1" lang="en-US" altLang="ja-JP" sz="3466" b="0" i="1" smtClean="0">
                              <a:latin typeface="Cambria Math" panose="02040503050406030204" pitchFamily="18" charset="0"/>
                              <a:ea typeface="Spica Neue P" panose="02000503000000000000" pitchFamily="2" charset="-128"/>
                              <a:cs typeface="Arial" panose="020B0604020202020204" pitchFamily="34" charset="0"/>
                            </a:rPr>
                            <m:t>𝑅</m:t>
                          </m:r>
                        </m:sub>
                      </m:sSub>
                      <m:r>
                        <a:rPr kumimoji="1" lang="en-US" altLang="ja-JP" sz="3466" b="0" i="1" smtClean="0">
                          <a:latin typeface="Cambria Math" panose="02040503050406030204" pitchFamily="18" charset="0"/>
                          <a:ea typeface="Spica Neue P" panose="02000503000000000000" pitchFamily="2" charset="-128"/>
                          <a:cs typeface="Arial" panose="020B0604020202020204" pitchFamily="34" charset="0"/>
                        </a:rPr>
                        <m:t>≡</m:t>
                      </m:r>
                      <m:sSub>
                        <m:sSubPr>
                          <m:ctrlPr>
                            <a:rPr kumimoji="1" lang="en-US" altLang="ja-JP" sz="3466" b="0" i="1" smtClean="0">
                              <a:latin typeface="Cambria Math" panose="02040503050406030204" pitchFamily="18" charset="0"/>
                              <a:ea typeface="Spica Neue P" panose="02000503000000000000" pitchFamily="2" charset="-128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kumimoji="1" lang="en-US" altLang="ja-JP" sz="3466" b="0" i="1" smtClean="0">
                              <a:latin typeface="Cambria Math" panose="02040503050406030204" pitchFamily="18" charset="0"/>
                              <a:ea typeface="Spica Neue P" panose="02000503000000000000" pitchFamily="2" charset="-128"/>
                              <a:cs typeface="Arial" panose="020B0604020202020204" pitchFamily="34" charset="0"/>
                            </a:rPr>
                            <m:t>𝑘</m:t>
                          </m:r>
                        </m:e>
                        <m:sub>
                          <m:r>
                            <a:rPr kumimoji="1" lang="en-US" altLang="ja-JP" sz="3466" b="0" i="1" smtClean="0">
                              <a:latin typeface="Cambria Math" panose="02040503050406030204" pitchFamily="18" charset="0"/>
                              <a:ea typeface="Spica Neue P" panose="02000503000000000000" pitchFamily="2" charset="-128"/>
                              <a:cs typeface="Arial" panose="020B0604020202020204" pitchFamily="34" charset="0"/>
                            </a:rPr>
                            <m:t>0</m:t>
                          </m:r>
                        </m:sub>
                      </m:sSub>
                      <m:sSubSup>
                        <m:sSubSupPr>
                          <m:ctrlPr>
                            <a:rPr kumimoji="1" lang="en-US" altLang="ja-JP" sz="3466" b="0" i="1" smtClean="0">
                              <a:latin typeface="Cambria Math" panose="02040503050406030204" pitchFamily="18" charset="0"/>
                              <a:ea typeface="Spica Neue P" panose="02000503000000000000" pitchFamily="2" charset="-128"/>
                              <a:cs typeface="Arial" panose="020B0604020202020204" pitchFamily="34" charset="0"/>
                            </a:rPr>
                          </m:ctrlPr>
                        </m:sSubSupPr>
                        <m:e>
                          <m:r>
                            <a:rPr kumimoji="1" lang="en-US" altLang="ja-JP" sz="3466" b="0" i="1" smtClean="0">
                              <a:latin typeface="Cambria Math" panose="02040503050406030204" pitchFamily="18" charset="0"/>
                              <a:ea typeface="Spica Neue P" panose="02000503000000000000" pitchFamily="2" charset="-128"/>
                              <a:cs typeface="Arial" panose="020B0604020202020204" pitchFamily="34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sz="3466" b="0" i="1" smtClean="0">
                              <a:latin typeface="Cambria Math" panose="02040503050406030204" pitchFamily="18" charset="0"/>
                              <a:ea typeface="Spica Neue P" panose="02000503000000000000" pitchFamily="2" charset="-128"/>
                              <a:cs typeface="Arial" panose="020B0604020202020204" pitchFamily="34" charset="0"/>
                            </a:rPr>
                            <m:t>0</m:t>
                          </m:r>
                        </m:sub>
                        <m:sup>
                          <m:r>
                            <a:rPr kumimoji="1" lang="en-US" altLang="ja-JP" sz="3466" b="0" i="1" smtClean="0">
                              <a:latin typeface="Cambria Math" panose="02040503050406030204" pitchFamily="18" charset="0"/>
                              <a:ea typeface="Spica Neue P" panose="02000503000000000000" pitchFamily="2" charset="-128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bSup>
                      <m:r>
                        <a:rPr kumimoji="1" lang="en-US" altLang="ja-JP" sz="3466" b="0" i="1" smtClean="0">
                          <a:latin typeface="Cambria Math" panose="02040503050406030204" pitchFamily="18" charset="0"/>
                          <a:ea typeface="Spica Neue P" panose="02000503000000000000" pitchFamily="2" charset="-128"/>
                          <a:cs typeface="Arial" panose="020B0604020202020204" pitchFamily="34" charset="0"/>
                        </a:rPr>
                        <m:t>/2</m:t>
                      </m:r>
                    </m:oMath>
                  </m:oMathPara>
                </a14:m>
                <a:endParaRPr kumimoji="1" lang="ja-JP" altLang="en-US" sz="3466" dirty="0">
                  <a:latin typeface="Arial" panose="020B0604020202020204" pitchFamily="34" charset="0"/>
                  <a:ea typeface="Spica Neue P" panose="02000503000000000000" pitchFamily="2" charset="-128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68C48701-21D1-469F-837C-543608E7CC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0978" y="1033025"/>
                <a:ext cx="8889629" cy="283600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949CA97-2C14-48B6-AAB7-536C15CD62CE}"/>
              </a:ext>
            </a:extLst>
          </p:cNvPr>
          <p:cNvSpPr txBox="1"/>
          <p:nvPr/>
        </p:nvSpPr>
        <p:spPr>
          <a:xfrm>
            <a:off x="1848571" y="2242972"/>
            <a:ext cx="1981776" cy="416114"/>
          </a:xfrm>
          <a:prstGeom prst="rect">
            <a:avLst/>
          </a:prstGeom>
          <a:noFill/>
          <a:ln>
            <a:noFill/>
          </a:ln>
        </p:spPr>
        <p:txBody>
          <a:bodyPr vert="horz" wrap="none" lIns="119991" tIns="59995" rIns="119991" bIns="59995" rtlCol="0" anchorCtr="0" compatLnSpc="0">
            <a:spAutoFit/>
          </a:bodyPr>
          <a:lstStyle/>
          <a:p>
            <a:pPr algn="l" hangingPunct="0"/>
            <a:r>
              <a:rPr kumimoji="1" lang="en-US" altLang="ja-JP" sz="2000" dirty="0">
                <a:latin typeface="Arial" panose="020B0604020202020204" pitchFamily="34" charset="0"/>
                <a:ea typeface="Spica Neue P" panose="02000503000000000000" pitchFamily="2" charset="-128"/>
                <a:cs typeface="Arial" panose="020B0604020202020204" pitchFamily="34" charset="0"/>
              </a:rPr>
              <a:t>Field amplitude</a:t>
            </a:r>
            <a:endParaRPr kumimoji="1" lang="ja-JP" altLang="en-US" sz="2000" dirty="0">
              <a:latin typeface="Arial" panose="020B0604020202020204" pitchFamily="34" charset="0"/>
              <a:ea typeface="Spica Neue P" panose="02000503000000000000" pitchFamily="2" charset="-128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FE3D456E-702F-4003-B5F5-3DEFBE829F27}"/>
                  </a:ext>
                </a:extLst>
              </p:cNvPr>
              <p:cNvSpPr txBox="1"/>
              <p:nvPr/>
            </p:nvSpPr>
            <p:spPr>
              <a:xfrm>
                <a:off x="1680518" y="4173710"/>
                <a:ext cx="6198700" cy="121376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wrap="none" lIns="119991" tIns="59995" rIns="119991" bIns="59995" rtlCol="0" anchorCtr="0" compatLnSpc="0">
                <a:spAutoFit/>
              </a:bodyPr>
              <a:lstStyle/>
              <a:p>
                <a:pPr algn="l" hangingPunct="0"/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Spica Neue P" panose="02000503000000000000" pitchFamily="2" charset="-128"/>
                        <a:cs typeface="Arial" panose="020B0604020202020204" pitchFamily="34" charset="0"/>
                      </a:rPr>
                      <m:t>𝑞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Spica Neue P" panose="02000503000000000000" pitchFamily="2" charset="-128"/>
                        <a:cs typeface="Arial" panose="020B0604020202020204" pitchFamily="34" charset="0"/>
                      </a:rPr>
                      <m:t>(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Spica Neue P" panose="02000503000000000000" pitchFamily="2" charset="-128"/>
                        <a:cs typeface="Arial" panose="020B0604020202020204" pitchFamily="34" charset="0"/>
                      </a:rPr>
                      <m:t>𝑧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Spica Neue P" panose="02000503000000000000" pitchFamily="2" charset="-128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kumimoji="1" lang="en-US" altLang="ja-JP" sz="2400" dirty="0">
                    <a:latin typeface="Arial" panose="020B0604020202020204" pitchFamily="34" charset="0"/>
                    <a:ea typeface="Spica Neue P" panose="02000503000000000000" pitchFamily="2" charset="-128"/>
                    <a:cs typeface="Arial" panose="020B0604020202020204" pitchFamily="34" charset="0"/>
                  </a:rPr>
                  <a:t>: complex wavefront radius of curvature</a:t>
                </a:r>
              </a:p>
              <a:p>
                <a:pPr algn="l" hangingPunct="0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Spica Neue P" panose="02000503000000000000" pitchFamily="2" charset="-128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Spica Neue P" panose="02000503000000000000" pitchFamily="2" charset="-128"/>
                            <a:cs typeface="Arial" panose="020B0604020202020204" pitchFamily="34" charset="0"/>
                          </a:rPr>
                          <m:t>𝑘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Spica Neue P" panose="02000503000000000000" pitchFamily="2" charset="-128"/>
                            <a:cs typeface="Arial" panose="020B0604020202020204" pitchFamily="34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kumimoji="1" lang="en-US" altLang="ja-JP" sz="2400" dirty="0">
                    <a:latin typeface="Arial" panose="020B0604020202020204" pitchFamily="34" charset="0"/>
                    <a:ea typeface="Spica Neue P" panose="02000503000000000000" pitchFamily="2" charset="-128"/>
                    <a:cs typeface="Arial" panose="020B0604020202020204" pitchFamily="34" charset="0"/>
                  </a:rPr>
                  <a:t>: wave number of the laser</a:t>
                </a:r>
              </a:p>
              <a:p>
                <a:pPr algn="l" hangingPunct="0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Spica Neue P" panose="02000503000000000000" pitchFamily="2" charset="-128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Spica Neue P" panose="02000503000000000000" pitchFamily="2" charset="-128"/>
                            <a:cs typeface="Arial" panose="020B0604020202020204" pitchFamily="34" charset="0"/>
                          </a:rPr>
                          <m:t>𝑤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Spica Neue P" panose="02000503000000000000" pitchFamily="2" charset="-128"/>
                            <a:cs typeface="Arial" panose="020B0604020202020204" pitchFamily="34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kumimoji="1" lang="en-US" altLang="ja-JP" sz="2400" dirty="0">
                    <a:latin typeface="Arial" panose="020B0604020202020204" pitchFamily="34" charset="0"/>
                    <a:ea typeface="Spica Neue P" panose="02000503000000000000" pitchFamily="2" charset="-128"/>
                    <a:cs typeface="Arial" panose="020B0604020202020204" pitchFamily="34" charset="0"/>
                  </a:rPr>
                  <a:t>: beam radius at the beam waist</a:t>
                </a:r>
                <a:endParaRPr kumimoji="1" lang="ja-JP" altLang="en-US" sz="2400" dirty="0">
                  <a:latin typeface="Arial" panose="020B0604020202020204" pitchFamily="34" charset="0"/>
                  <a:ea typeface="Spica Neue P" panose="02000503000000000000" pitchFamily="2" charset="-128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FE3D456E-702F-4003-B5F5-3DEFBE829F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0518" y="4173710"/>
                <a:ext cx="6198700" cy="1213769"/>
              </a:xfrm>
              <a:prstGeom prst="rect">
                <a:avLst/>
              </a:prstGeom>
              <a:blipFill>
                <a:blip r:embed="rId3"/>
                <a:stretch>
                  <a:fillRect t="-2010" r="-98" b="-804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D0484D08-EFAD-49DF-8EFE-C66882710DDB}"/>
                  </a:ext>
                </a:extLst>
              </p:cNvPr>
              <p:cNvSpPr txBox="1"/>
              <p:nvPr/>
            </p:nvSpPr>
            <p:spPr>
              <a:xfrm>
                <a:off x="1393842" y="6094352"/>
                <a:ext cx="9988135" cy="5421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wrap="none" lIns="119991" tIns="59995" rIns="119991" bIns="59995" rtlCol="0" anchorCtr="0" compatLnSpc="0">
                <a:spAutoFit/>
              </a:bodyPr>
              <a:lstStyle/>
              <a:p>
                <a:pPr algn="l" hangingPunct="0"/>
                <a:r>
                  <a:rPr kumimoji="1" lang="en-US" altLang="ja-JP" sz="2800" dirty="0">
                    <a:latin typeface="Arial" panose="020B0604020202020204" pitchFamily="34" charset="0"/>
                    <a:ea typeface="Spica Neue P" panose="02000503000000000000" pitchFamily="2" charset="-128"/>
                    <a:cs typeface="Arial" panose="020B0604020202020204" pitchFamily="34" charset="0"/>
                  </a:rPr>
                  <a:t>A Gaussian beam is fully determined by specifying </a:t>
                </a:r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 panose="02040503050406030204" pitchFamily="18" charset="0"/>
                        <a:ea typeface="Spica Neue P" panose="02000503000000000000" pitchFamily="2" charset="-128"/>
                        <a:cs typeface="Arial" panose="020B0604020202020204" pitchFamily="34" charset="0"/>
                      </a:rPr>
                      <m:t>𝑞</m:t>
                    </m:r>
                  </m:oMath>
                </a14:m>
                <a:r>
                  <a:rPr kumimoji="1" lang="en-US" altLang="ja-JP" sz="2800" dirty="0">
                    <a:latin typeface="Arial" panose="020B0604020202020204" pitchFamily="34" charset="0"/>
                    <a:ea typeface="Spica Neue P" panose="02000503000000000000" pitchFamily="2" charset="-128"/>
                    <a:cs typeface="Arial" panose="020B0604020202020204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  <a:ea typeface="Spica Neue P" panose="02000503000000000000" pitchFamily="2" charset="-128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  <a:ea typeface="Spica Neue P" panose="02000503000000000000" pitchFamily="2" charset="-128"/>
                            <a:cs typeface="Arial" panose="020B0604020202020204" pitchFamily="34" charset="0"/>
                          </a:rPr>
                          <m:t>𝑘</m:t>
                        </m:r>
                      </m:e>
                      <m:sub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  <a:ea typeface="Spica Neue P" panose="02000503000000000000" pitchFamily="2" charset="-128"/>
                            <a:cs typeface="Arial" panose="020B0604020202020204" pitchFamily="34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kumimoji="1" lang="en-US" altLang="ja-JP" sz="2800" dirty="0">
                    <a:latin typeface="Arial" panose="020B0604020202020204" pitchFamily="34" charset="0"/>
                    <a:ea typeface="Spica Neue P" panose="02000503000000000000" pitchFamily="2" charset="-128"/>
                    <a:cs typeface="Arial" panose="020B0604020202020204" pitchFamily="34" charset="0"/>
                  </a:rPr>
                  <a:t>. </a:t>
                </a:r>
                <a:endParaRPr kumimoji="1" lang="ja-JP" altLang="en-US" sz="2800" dirty="0">
                  <a:latin typeface="Arial" panose="020B0604020202020204" pitchFamily="34" charset="0"/>
                  <a:ea typeface="Spica Neue P" panose="02000503000000000000" pitchFamily="2" charset="-128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D0484D08-EFAD-49DF-8EFE-C66882710D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3842" y="6094352"/>
                <a:ext cx="9988135" cy="542111"/>
              </a:xfrm>
              <a:prstGeom prst="rect">
                <a:avLst/>
              </a:prstGeom>
              <a:blipFill>
                <a:blip r:embed="rId4"/>
                <a:stretch>
                  <a:fillRect l="-916" t="-8989" b="-2471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2581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1E336E01-6DDF-4FEC-8284-44D475E66696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741162" y="388062"/>
            <a:ext cx="9096172" cy="634865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直線コネクタ 2">
            <a:extLst>
              <a:ext uri="{FF2B5EF4-FFF2-40B4-BE49-F238E27FC236}">
                <a16:creationId xmlns:a16="http://schemas.microsoft.com/office/drawing/2014/main" id="{8BABDBC1-5353-4D41-9BAE-A8BB8C6E5F07}"/>
              </a:ext>
            </a:extLst>
          </p:cNvPr>
          <p:cNvSpPr/>
          <p:nvPr/>
        </p:nvSpPr>
        <p:spPr>
          <a:xfrm flipH="1" flipV="1">
            <a:off x="2048918" y="6427756"/>
            <a:ext cx="263583" cy="523706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119991" tIns="59995" rIns="119991" bIns="59995" anchor="ctr" anchorCtr="1" compatLnSpc="0"/>
          <a:lstStyle/>
          <a:p>
            <a:pPr hangingPunct="0"/>
            <a:endParaRPr lang="en-US" sz="2400">
              <a:latin typeface="Arial" panose="020B0604020202020204" pitchFamily="34" charset="0"/>
              <a:ea typeface="Takao Pゴシック" pitchFamily="2"/>
              <a:cs typeface="Arial" panose="020B0604020202020204" pitchFamily="34" charset="0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4D268F5-3E87-4DC9-92B3-9A562E261974}"/>
              </a:ext>
            </a:extLst>
          </p:cNvPr>
          <p:cNvSpPr txBox="1"/>
          <p:nvPr/>
        </p:nvSpPr>
        <p:spPr>
          <a:xfrm>
            <a:off x="2319021" y="6839152"/>
            <a:ext cx="5641287" cy="407177"/>
          </a:xfrm>
          <a:prstGeom prst="rect">
            <a:avLst/>
          </a:prstGeom>
          <a:noFill/>
          <a:ln>
            <a:noFill/>
          </a:ln>
        </p:spPr>
        <p:txBody>
          <a:bodyPr vert="horz" wrap="none" lIns="119991" tIns="59995" rIns="119991" bIns="59995" anchorCtr="0" compatLnSpc="0">
            <a:spAutoFit/>
          </a:bodyPr>
          <a:lstStyle/>
          <a:p>
            <a:pPr hangingPunct="0"/>
            <a:r>
              <a:rPr lang="en-US" sz="2400">
                <a:latin typeface="Arial" panose="020B0604020202020204" pitchFamily="34" charset="0"/>
                <a:ea typeface="Takao Pゴシック" pitchFamily="2"/>
                <a:cs typeface="Arial" panose="020B0604020202020204" pitchFamily="34" charset="0"/>
              </a:rPr>
              <a:t>Origin (pos, qx, qy, wx, wy, P, optDist, Gouyx, Gouyy)</a:t>
            </a:r>
          </a:p>
        </p:txBody>
      </p:sp>
      <p:sp>
        <p:nvSpPr>
          <p:cNvPr id="6" name="直線コネクタ 5">
            <a:extLst>
              <a:ext uri="{FF2B5EF4-FFF2-40B4-BE49-F238E27FC236}">
                <a16:creationId xmlns:a16="http://schemas.microsoft.com/office/drawing/2014/main" id="{BE4BDF81-87D3-479A-8114-1F056F1BE48D}"/>
              </a:ext>
            </a:extLst>
          </p:cNvPr>
          <p:cNvSpPr/>
          <p:nvPr/>
        </p:nvSpPr>
        <p:spPr>
          <a:xfrm flipV="1">
            <a:off x="1719800" y="425500"/>
            <a:ext cx="8558143" cy="5609786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headEnd type="arrow"/>
            <a:tailEnd type="arrow"/>
          </a:ln>
        </p:spPr>
        <p:txBody>
          <a:bodyPr vert="horz" wrap="none" lIns="119991" tIns="59995" rIns="119991" bIns="59995" anchor="ctr" anchorCtr="1" compatLnSpc="0">
            <a:noAutofit/>
          </a:bodyPr>
          <a:lstStyle/>
          <a:p>
            <a:pPr algn="ctr" hangingPunct="0">
              <a:defRPr sz="2000"/>
            </a:pPr>
            <a:endParaRPr lang="en-US" sz="2666" dirty="0">
              <a:latin typeface="Takao Pゴシック" pitchFamily="18"/>
              <a:ea typeface="Takao Pゴシック" pitchFamily="2"/>
              <a:cs typeface="Takao Pゴシック" pitchFamily="2"/>
            </a:endParaRPr>
          </a:p>
        </p:txBody>
      </p:sp>
      <p:sp>
        <p:nvSpPr>
          <p:cNvPr id="7" name="直線コネクタ 6">
            <a:extLst>
              <a:ext uri="{FF2B5EF4-FFF2-40B4-BE49-F238E27FC236}">
                <a16:creationId xmlns:a16="http://schemas.microsoft.com/office/drawing/2014/main" id="{E88933A4-E433-4687-ADE2-BDE6EA5294B8}"/>
              </a:ext>
            </a:extLst>
          </p:cNvPr>
          <p:cNvSpPr/>
          <p:nvPr/>
        </p:nvSpPr>
        <p:spPr>
          <a:xfrm>
            <a:off x="1736456" y="6390731"/>
            <a:ext cx="6072563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119991" tIns="59995" rIns="119991" bIns="59995" anchor="ctr" anchorCtr="1" compatLnSpc="0"/>
          <a:lstStyle/>
          <a:p>
            <a:pPr hangingPunct="0"/>
            <a:endParaRPr lang="en-US" sz="2400">
              <a:latin typeface="Arial" panose="020B0604020202020204" pitchFamily="34" charset="0"/>
              <a:ea typeface="Takao Pゴシック" pitchFamily="2"/>
              <a:cs typeface="Arial" panose="020B0604020202020204" pitchFamily="34" charset="0"/>
            </a:endParaRPr>
          </a:p>
        </p:txBody>
      </p:sp>
      <p:sp>
        <p:nvSpPr>
          <p:cNvPr id="8" name="直線コネクタ 7">
            <a:extLst>
              <a:ext uri="{FF2B5EF4-FFF2-40B4-BE49-F238E27FC236}">
                <a16:creationId xmlns:a16="http://schemas.microsoft.com/office/drawing/2014/main" id="{06F52D6B-2625-44E7-8A3E-782473E3EAED}"/>
              </a:ext>
            </a:extLst>
          </p:cNvPr>
          <p:cNvSpPr/>
          <p:nvPr/>
        </p:nvSpPr>
        <p:spPr>
          <a:xfrm flipV="1">
            <a:off x="2032624" y="687147"/>
            <a:ext cx="0" cy="6264315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vert="horz" wrap="none" lIns="119991" tIns="59995" rIns="119991" bIns="59995" anchor="ctr" anchorCtr="1" compatLnSpc="0"/>
          <a:lstStyle/>
          <a:p>
            <a:pPr hangingPunct="0"/>
            <a:endParaRPr lang="en-US" sz="2400">
              <a:latin typeface="Takao Pゴシック" pitchFamily="18"/>
              <a:ea typeface="Takao Pゴシック" pitchFamily="2"/>
              <a:cs typeface="Takao Pゴシック" pitchFamily="2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9B250A1-AB2D-479F-B0C9-4F5AA8209589}"/>
              </a:ext>
            </a:extLst>
          </p:cNvPr>
          <p:cNvSpPr txBox="1"/>
          <p:nvPr/>
        </p:nvSpPr>
        <p:spPr>
          <a:xfrm>
            <a:off x="7776432" y="6185033"/>
            <a:ext cx="298889" cy="407177"/>
          </a:xfrm>
          <a:prstGeom prst="rect">
            <a:avLst/>
          </a:prstGeom>
          <a:noFill/>
          <a:ln>
            <a:noFill/>
          </a:ln>
        </p:spPr>
        <p:txBody>
          <a:bodyPr vert="horz" wrap="none" lIns="119991" tIns="59995" rIns="119991" bIns="59995" anchorCtr="0" compatLnSpc="0">
            <a:spAutoFit/>
          </a:bodyPr>
          <a:lstStyle/>
          <a:p>
            <a:pPr hangingPunct="0"/>
            <a:r>
              <a:rPr lang="en-US" sz="2400">
                <a:latin typeface="Arial" panose="020B0604020202020204" pitchFamily="34" charset="0"/>
                <a:ea typeface="Takao Pゴシック" pitchFamily="2"/>
                <a:cs typeface="Arial" panose="020B0604020202020204" pitchFamily="34" charset="0"/>
              </a:rPr>
              <a:t>x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702F34D-D251-4357-9B9A-7A9D2E0ED38D}"/>
              </a:ext>
            </a:extLst>
          </p:cNvPr>
          <p:cNvSpPr txBox="1"/>
          <p:nvPr/>
        </p:nvSpPr>
        <p:spPr>
          <a:xfrm>
            <a:off x="1899749" y="254360"/>
            <a:ext cx="297100" cy="472689"/>
          </a:xfrm>
          <a:prstGeom prst="rect">
            <a:avLst/>
          </a:prstGeom>
          <a:noFill/>
          <a:ln>
            <a:noFill/>
          </a:ln>
        </p:spPr>
        <p:txBody>
          <a:bodyPr vert="horz" wrap="none" lIns="119991" tIns="59995" rIns="119991" bIns="59995" anchorCtr="0" compatLnSpc="0">
            <a:spAutoFit/>
          </a:bodyPr>
          <a:lstStyle/>
          <a:p>
            <a:pPr hangingPunct="0"/>
            <a:r>
              <a:rPr lang="en-US" sz="2400">
                <a:latin typeface="Takao Pゴシック" pitchFamily="18"/>
                <a:ea typeface="Takao Pゴシック" pitchFamily="2"/>
                <a:cs typeface="Takao Pゴシック" pitchFamily="2"/>
              </a:rPr>
              <a:t>y</a:t>
            </a:r>
          </a:p>
        </p:txBody>
      </p:sp>
      <p:sp>
        <p:nvSpPr>
          <p:cNvPr id="11" name="フリーフォーム: 図形 10">
            <a:extLst>
              <a:ext uri="{FF2B5EF4-FFF2-40B4-BE49-F238E27FC236}">
                <a16:creationId xmlns:a16="http://schemas.microsoft.com/office/drawing/2014/main" id="{BBDC3828-009E-4E7D-A847-6FAC8C0A9968}"/>
              </a:ext>
            </a:extLst>
          </p:cNvPr>
          <p:cNvSpPr/>
          <p:nvPr/>
        </p:nvSpPr>
        <p:spPr>
          <a:xfrm>
            <a:off x="1373304" y="5484427"/>
            <a:ext cx="1596347" cy="1813841"/>
          </a:xfrm>
          <a:custGeom>
            <a:avLst/>
            <a:gdLst>
              <a:gd name="stAng" fmla="val 19493400"/>
              <a:gd name="enAng" fmla="val 21548400"/>
              <a:gd name="sw1" fmla="+- enAng 0 stAng"/>
              <a:gd name="sw2" fmla="+- sw1 21600000 0"/>
              <a:gd name="swAng" fmla="?: sw1 sw1 sw2"/>
              <a:gd name="wt1" fmla="sin 10800 stAng"/>
              <a:gd name="ht1" fmla="cos 10800 stAng"/>
              <a:gd name="dx1" fmla="cat2 10800 ht1 wt1"/>
              <a:gd name="dy1" fmla="sat2 10800 ht1 wt1"/>
              <a:gd name="x1" fmla="+- 10800 dx1 0"/>
              <a:gd name="y1" fmla="+- 10800 dy1 0"/>
              <a:gd name="wt2" fmla="sin 10800 enAng"/>
              <a:gd name="ht2" fmla="cos 10800 enAng"/>
              <a:gd name="dx2" fmla="cat2 10800 ht2 wt2"/>
              <a:gd name="dy2" fmla="sat2 10800 ht2 wt2"/>
              <a:gd name="x2" fmla="+- 10800 dx2 0"/>
              <a:gd name="y2" fmla="+- 10800 dy2 0"/>
              <a:gd name="idx" fmla="cos 10800 2700000"/>
              <a:gd name="idy" fmla="sin 10800 2700000"/>
              <a:gd name="il" fmla="+- 10800 0 idx"/>
              <a:gd name="ir" fmla="+- 10800 idx 0"/>
              <a:gd name="it" fmla="+- 10800 0 idy"/>
              <a:gd name="ib" fmla="+- 10800 idy 0"/>
              <a:gd name="low" fmla="val 0"/>
              <a:gd name="mid" fmla="val 10800"/>
              <a:gd name="high" fmla="val 21600"/>
            </a:gdLst>
            <a:ahLst/>
            <a:cxnLst>
              <a:cxn ang="0">
                <a:pos x="high" y="mid"/>
              </a:cxn>
              <a:cxn ang="cd4">
                <a:pos x="mid" y="high"/>
              </a:cxn>
              <a:cxn ang="cd2">
                <a:pos x="low" y="mid"/>
              </a:cxn>
              <a:cxn ang="3cd4">
                <a:pos x="mid" y="low"/>
              </a:cxn>
            </a:cxnLst>
            <a:rect l="il" t="it" r="ir" b="ib"/>
            <a:pathLst>
              <a:path w="21600" h="21600" fill="none">
                <a:moveTo>
                  <a:pt x="x1" y="y1"/>
                </a:moveTo>
                <a:arcTo wR="mid" hR="mid" stAng="stAng" swAng="swAng"/>
              </a:path>
            </a:pathLst>
          </a:custGeom>
          <a:noFill/>
          <a:ln w="0">
            <a:solidFill>
              <a:srgbClr val="000000"/>
            </a:solidFill>
            <a:prstDash val="solid"/>
            <a:headEnd type="arrow"/>
          </a:ln>
        </p:spPr>
        <p:txBody>
          <a:bodyPr vert="horz" wrap="none" lIns="119991" tIns="59995" rIns="119991" bIns="59995" anchor="ctr" anchorCtr="1" compatLnSpc="0"/>
          <a:lstStyle/>
          <a:p>
            <a:pPr hangingPunct="0"/>
            <a:endParaRPr lang="en-US" sz="2400">
              <a:latin typeface="Takao Pゴシック" pitchFamily="18"/>
              <a:ea typeface="Takao Pゴシック" pitchFamily="2"/>
              <a:cs typeface="Takao Pゴシック" pitchFamily="2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2414CE43-A48E-49AA-92D7-EF7BE0D219B2}"/>
              </a:ext>
            </a:extLst>
          </p:cNvPr>
          <p:cNvSpPr txBox="1"/>
          <p:nvPr/>
        </p:nvSpPr>
        <p:spPr>
          <a:xfrm>
            <a:off x="2925841" y="5894587"/>
            <a:ext cx="1034691" cy="407177"/>
          </a:xfrm>
          <a:prstGeom prst="rect">
            <a:avLst/>
          </a:prstGeom>
          <a:noFill/>
          <a:ln>
            <a:noFill/>
          </a:ln>
        </p:spPr>
        <p:txBody>
          <a:bodyPr vert="horz" wrap="none" lIns="119991" tIns="59995" rIns="119991" bIns="59995" anchorCtr="0" compatLnSpc="0">
            <a:spAutoFit/>
          </a:bodyPr>
          <a:lstStyle/>
          <a:p>
            <a:pPr hangingPunct="0"/>
            <a:r>
              <a:rPr lang="en-US" sz="2400">
                <a:latin typeface="Arial" panose="020B0604020202020204" pitchFamily="34" charset="0"/>
                <a:ea typeface="Takao Pゴシック" pitchFamily="2"/>
                <a:cs typeface="Arial" panose="020B0604020202020204" pitchFamily="34" charset="0"/>
              </a:rPr>
              <a:t>dirAngle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D96C0983-87B0-4F17-A5E7-4A5AF2FB68CE}"/>
              </a:ext>
            </a:extLst>
          </p:cNvPr>
          <p:cNvSpPr txBox="1"/>
          <p:nvPr/>
        </p:nvSpPr>
        <p:spPr>
          <a:xfrm rot="19924015">
            <a:off x="3826698" y="3937837"/>
            <a:ext cx="772949" cy="3957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Arial" panose="020B0604020202020204" pitchFamily="34" charset="0"/>
                <a:cs typeface="Arial" panose="020B0604020202020204" pitchFamily="34" charset="0"/>
              </a:rPr>
              <a:t>length</a:t>
            </a:r>
            <a:endParaRPr lang="ja-JP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59D621ED-650D-4AA9-83ED-1C45EF37F234}"/>
              </a:ext>
            </a:extLst>
          </p:cNvPr>
          <p:cNvSpPr txBox="1"/>
          <p:nvPr/>
        </p:nvSpPr>
        <p:spPr>
          <a:xfrm>
            <a:off x="2856169" y="275753"/>
            <a:ext cx="5060311" cy="632264"/>
          </a:xfrm>
          <a:prstGeom prst="rect">
            <a:avLst/>
          </a:prstGeom>
          <a:noFill/>
          <a:ln>
            <a:noFill/>
          </a:ln>
        </p:spPr>
        <p:txBody>
          <a:bodyPr vert="horz" wrap="none" lIns="119991" tIns="59995" rIns="119991" bIns="59995" rtlCol="0" anchorCtr="0" compatLnSpc="0">
            <a:spAutoFit/>
          </a:bodyPr>
          <a:lstStyle/>
          <a:p>
            <a:pPr algn="l" hangingPunct="0"/>
            <a:r>
              <a:rPr kumimoji="1" lang="en-US" altLang="ja-JP" sz="3466" dirty="0">
                <a:solidFill>
                  <a:schemeClr val="accent1"/>
                </a:solidFill>
                <a:latin typeface="Arial" panose="020B0604020202020204" pitchFamily="34" charset="0"/>
                <a:ea typeface="Spica Neue P" panose="02000503000000000000" pitchFamily="2" charset="-128"/>
                <a:cs typeface="Arial" panose="020B0604020202020204" pitchFamily="34" charset="0"/>
              </a:rPr>
              <a:t>A Gaussian beam object</a:t>
            </a:r>
            <a:endParaRPr kumimoji="1" lang="ja-JP" altLang="en-US" sz="3466" dirty="0">
              <a:solidFill>
                <a:schemeClr val="accent1"/>
              </a:solidFill>
              <a:latin typeface="Arial" panose="020B0604020202020204" pitchFamily="34" charset="0"/>
              <a:ea typeface="Spica Neue P" panose="02000503000000000000" pitchFamily="2" charset="-128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リーフォーム: 図形 3">
            <a:extLst>
              <a:ext uri="{FF2B5EF4-FFF2-40B4-BE49-F238E27FC236}">
                <a16:creationId xmlns:a16="http://schemas.microsoft.com/office/drawing/2014/main" id="{CC49D7D1-2FBC-43AC-AC9E-045DC2A5BB44}"/>
              </a:ext>
            </a:extLst>
          </p:cNvPr>
          <p:cNvSpPr/>
          <p:nvPr/>
        </p:nvSpPr>
        <p:spPr>
          <a:xfrm>
            <a:off x="5205193" y="2645422"/>
            <a:ext cx="2425728" cy="364291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055" h="7591">
                <a:moveTo>
                  <a:pt x="0" y="0"/>
                </a:moveTo>
                <a:lnTo>
                  <a:pt x="5016" y="0"/>
                </a:lnTo>
                <a:cubicBezTo>
                  <a:pt x="4363" y="1100"/>
                  <a:pt x="3996" y="2379"/>
                  <a:pt x="3996" y="3763"/>
                </a:cubicBezTo>
                <a:cubicBezTo>
                  <a:pt x="3996" y="5174"/>
                  <a:pt x="4377" y="6477"/>
                  <a:pt x="5055" y="7591"/>
                </a:cubicBezTo>
                <a:lnTo>
                  <a:pt x="882" y="7591"/>
                </a:lnTo>
                <a:close/>
              </a:path>
            </a:pathLst>
          </a:custGeom>
          <a:solidFill>
            <a:srgbClr val="99CCFF"/>
          </a:solidFill>
          <a:ln w="22225">
            <a:solidFill>
              <a:srgbClr val="000000"/>
            </a:solidFill>
            <a:prstDash val="solid"/>
          </a:ln>
        </p:spPr>
        <p:txBody>
          <a:bodyPr vert="horz" wrap="none" lIns="119991" tIns="59995" rIns="119991" bIns="59995" anchor="ctr" anchorCtr="0" compatLnSpc="0">
            <a:noAutofit/>
          </a:bodyPr>
          <a:lstStyle/>
          <a:p>
            <a:pPr hangingPunct="0"/>
            <a:endParaRPr lang="en-US" sz="2400">
              <a:latin typeface="Arial" panose="020B0604020202020204" pitchFamily="34" charset="0"/>
              <a:ea typeface="Takao Pゴシック" pitchFamily="2"/>
              <a:cs typeface="Arial" panose="020B0604020202020204" pitchFamily="34" charset="0"/>
            </a:endParaRPr>
          </a:p>
        </p:txBody>
      </p:sp>
      <p:sp>
        <p:nvSpPr>
          <p:cNvPr id="5" name="直線コネクタ 4">
            <a:extLst>
              <a:ext uri="{FF2B5EF4-FFF2-40B4-BE49-F238E27FC236}">
                <a16:creationId xmlns:a16="http://schemas.microsoft.com/office/drawing/2014/main" id="{B9D48552-CF98-4E50-AC50-9EF5B75F49DA}"/>
              </a:ext>
            </a:extLst>
          </p:cNvPr>
          <p:cNvSpPr/>
          <p:nvPr/>
        </p:nvSpPr>
        <p:spPr>
          <a:xfrm>
            <a:off x="7111600" y="4434723"/>
            <a:ext cx="2530841" cy="0"/>
          </a:xfrm>
          <a:prstGeom prst="line">
            <a:avLst/>
          </a:prstGeom>
          <a:noFill/>
          <a:ln w="22225">
            <a:solidFill>
              <a:srgbClr val="000000"/>
            </a:solidFill>
            <a:prstDash val="solid"/>
            <a:tailEnd type="arrow"/>
          </a:ln>
        </p:spPr>
        <p:txBody>
          <a:bodyPr vert="horz" wrap="none" lIns="119991" tIns="59995" rIns="119991" bIns="59995" anchor="ctr" anchorCtr="1" compatLnSpc="0"/>
          <a:lstStyle/>
          <a:p>
            <a:pPr hangingPunct="0"/>
            <a:endParaRPr lang="en-US" sz="2400">
              <a:latin typeface="Arial" panose="020B0604020202020204" pitchFamily="34" charset="0"/>
              <a:ea typeface="Takao Pゴシック" pitchFamily="2"/>
              <a:cs typeface="Arial" panose="020B0604020202020204" pitchFamily="34" charset="0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02E6198-D1BB-4E0C-A207-EAADF34E28DF}"/>
              </a:ext>
            </a:extLst>
          </p:cNvPr>
          <p:cNvSpPr txBox="1"/>
          <p:nvPr/>
        </p:nvSpPr>
        <p:spPr>
          <a:xfrm>
            <a:off x="8377264" y="3997957"/>
            <a:ext cx="1986970" cy="475041"/>
          </a:xfrm>
          <a:prstGeom prst="rect">
            <a:avLst/>
          </a:prstGeom>
          <a:noFill/>
          <a:ln>
            <a:noFill/>
          </a:ln>
        </p:spPr>
        <p:txBody>
          <a:bodyPr vert="horz" wrap="none" lIns="119991" tIns="59995" rIns="119991" bIns="59995" anchorCtr="0" compatLnSpc="0">
            <a:spAutoFit/>
          </a:bodyPr>
          <a:lstStyle/>
          <a:p>
            <a:pPr hangingPunct="0"/>
            <a:r>
              <a:rPr lang="en-US" sz="2400">
                <a:latin typeface="Arial" panose="020B0604020202020204" pitchFamily="34" charset="0"/>
                <a:ea typeface="Takao Pゴシック" pitchFamily="2"/>
                <a:cs typeface="Arial" panose="020B0604020202020204" pitchFamily="34" charset="0"/>
              </a:rPr>
              <a:t>normVectHR</a:t>
            </a:r>
          </a:p>
        </p:txBody>
      </p:sp>
      <p:sp>
        <p:nvSpPr>
          <p:cNvPr id="7" name="直線コネクタ 6">
            <a:extLst>
              <a:ext uri="{FF2B5EF4-FFF2-40B4-BE49-F238E27FC236}">
                <a16:creationId xmlns:a16="http://schemas.microsoft.com/office/drawing/2014/main" id="{381767A1-C6C8-4289-91F8-77FE8A654BDB}"/>
              </a:ext>
            </a:extLst>
          </p:cNvPr>
          <p:cNvSpPr/>
          <p:nvPr/>
        </p:nvSpPr>
        <p:spPr>
          <a:xfrm flipH="1">
            <a:off x="2988725" y="4456321"/>
            <a:ext cx="2443488" cy="326854"/>
          </a:xfrm>
          <a:prstGeom prst="line">
            <a:avLst/>
          </a:prstGeom>
          <a:noFill/>
          <a:ln w="15875">
            <a:solidFill>
              <a:srgbClr val="000000"/>
            </a:solidFill>
            <a:prstDash val="solid"/>
            <a:tailEnd type="arrow"/>
          </a:ln>
        </p:spPr>
        <p:txBody>
          <a:bodyPr vert="horz" wrap="none" lIns="119991" tIns="59995" rIns="119991" bIns="59995" anchor="ctr" anchorCtr="1" compatLnSpc="0"/>
          <a:lstStyle/>
          <a:p>
            <a:pPr hangingPunct="0"/>
            <a:endParaRPr lang="en-US" sz="2400">
              <a:latin typeface="Arial" panose="020B0604020202020204" pitchFamily="34" charset="0"/>
              <a:ea typeface="Takao Pゴシック" pitchFamily="2"/>
              <a:cs typeface="Arial" panose="020B0604020202020204" pitchFamily="34" charset="0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41028C4-86F5-47BE-A067-767182339834}"/>
              </a:ext>
            </a:extLst>
          </p:cNvPr>
          <p:cNvSpPr txBox="1"/>
          <p:nvPr/>
        </p:nvSpPr>
        <p:spPr>
          <a:xfrm>
            <a:off x="3125515" y="4859008"/>
            <a:ext cx="1970043" cy="475041"/>
          </a:xfrm>
          <a:prstGeom prst="rect">
            <a:avLst/>
          </a:prstGeom>
          <a:noFill/>
          <a:ln>
            <a:noFill/>
          </a:ln>
        </p:spPr>
        <p:txBody>
          <a:bodyPr vert="horz" wrap="none" lIns="119991" tIns="59995" rIns="119991" bIns="59995" anchorCtr="0" compatLnSpc="0">
            <a:spAutoFit/>
          </a:bodyPr>
          <a:lstStyle/>
          <a:p>
            <a:pPr hangingPunct="0"/>
            <a:r>
              <a:rPr lang="en-US" sz="2400">
                <a:latin typeface="Arial" panose="020B0604020202020204" pitchFamily="34" charset="0"/>
                <a:ea typeface="Takao Pゴシック" pitchFamily="2"/>
                <a:cs typeface="Arial" panose="020B0604020202020204" pitchFamily="34" charset="0"/>
              </a:rPr>
              <a:t>normVectAR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D0918A7-6698-4C72-8CD0-B1BEC509D610}"/>
              </a:ext>
            </a:extLst>
          </p:cNvPr>
          <p:cNvSpPr txBox="1"/>
          <p:nvPr/>
        </p:nvSpPr>
        <p:spPr>
          <a:xfrm>
            <a:off x="7373660" y="2034910"/>
            <a:ext cx="686806" cy="475041"/>
          </a:xfrm>
          <a:prstGeom prst="rect">
            <a:avLst/>
          </a:prstGeom>
          <a:noFill/>
          <a:ln>
            <a:noFill/>
          </a:ln>
        </p:spPr>
        <p:txBody>
          <a:bodyPr vert="horz" wrap="none" lIns="119991" tIns="59995" rIns="119991" bIns="59995" anchorCtr="0" compatLnSpc="0">
            <a:spAutoFit/>
          </a:bodyPr>
          <a:lstStyle/>
          <a:p>
            <a:pPr hangingPunct="0"/>
            <a:r>
              <a:rPr lang="en-US" sz="2400">
                <a:latin typeface="Arial" panose="020B0604020202020204" pitchFamily="34" charset="0"/>
                <a:ea typeface="Takao Pゴシック" pitchFamily="2"/>
                <a:cs typeface="Arial" panose="020B0604020202020204" pitchFamily="34" charset="0"/>
              </a:rPr>
              <a:t>HR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F7819C0-5D79-4121-86AF-3E80DE3B1034}"/>
              </a:ext>
            </a:extLst>
          </p:cNvPr>
          <p:cNvSpPr txBox="1"/>
          <p:nvPr/>
        </p:nvSpPr>
        <p:spPr>
          <a:xfrm>
            <a:off x="4821224" y="2110266"/>
            <a:ext cx="669879" cy="475041"/>
          </a:xfrm>
          <a:prstGeom prst="rect">
            <a:avLst/>
          </a:prstGeom>
          <a:noFill/>
          <a:ln>
            <a:noFill/>
          </a:ln>
        </p:spPr>
        <p:txBody>
          <a:bodyPr vert="horz" wrap="none" lIns="119991" tIns="59995" rIns="119991" bIns="59995" anchorCtr="0" compatLnSpc="0">
            <a:spAutoFit/>
          </a:bodyPr>
          <a:lstStyle/>
          <a:p>
            <a:pPr hangingPunct="0"/>
            <a:r>
              <a:rPr lang="en-US" sz="2400">
                <a:latin typeface="Arial" panose="020B0604020202020204" pitchFamily="34" charset="0"/>
                <a:ea typeface="Takao Pゴシック" pitchFamily="2"/>
                <a:cs typeface="Arial" panose="020B0604020202020204" pitchFamily="34" charset="0"/>
              </a:rPr>
              <a:t>AR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279346A8-3C5B-44F2-9D3D-D5BF5D62683D}"/>
              </a:ext>
            </a:extLst>
          </p:cNvPr>
          <p:cNvSpPr txBox="1"/>
          <p:nvPr/>
        </p:nvSpPr>
        <p:spPr>
          <a:xfrm>
            <a:off x="7940977" y="5525197"/>
            <a:ext cx="1542297" cy="475041"/>
          </a:xfrm>
          <a:prstGeom prst="rect">
            <a:avLst/>
          </a:prstGeom>
          <a:noFill/>
          <a:ln>
            <a:noFill/>
          </a:ln>
        </p:spPr>
        <p:txBody>
          <a:bodyPr vert="horz" wrap="none" lIns="119991" tIns="59995" rIns="119991" bIns="59995" anchorCtr="0" compatLnSpc="0">
            <a:spAutoFit/>
          </a:bodyPr>
          <a:lstStyle/>
          <a:p>
            <a:pPr hangingPunct="0"/>
            <a:r>
              <a:rPr lang="en-US" sz="2400">
                <a:latin typeface="Arial" panose="020B0604020202020204" pitchFamily="34" charset="0"/>
                <a:ea typeface="Takao Pゴシック" pitchFamily="2"/>
                <a:cs typeface="Arial" panose="020B0604020202020204" pitchFamily="34" charset="0"/>
              </a:rPr>
              <a:t>HRcenter</a:t>
            </a:r>
          </a:p>
        </p:txBody>
      </p:sp>
      <p:sp>
        <p:nvSpPr>
          <p:cNvPr id="12" name="直線コネクタ 11">
            <a:extLst>
              <a:ext uri="{FF2B5EF4-FFF2-40B4-BE49-F238E27FC236}">
                <a16:creationId xmlns:a16="http://schemas.microsoft.com/office/drawing/2014/main" id="{BBB0510C-2AA6-4CA3-88B7-17C905F2755A}"/>
              </a:ext>
            </a:extLst>
          </p:cNvPr>
          <p:cNvSpPr/>
          <p:nvPr/>
        </p:nvSpPr>
        <p:spPr>
          <a:xfrm flipH="1" flipV="1">
            <a:off x="7155277" y="4456321"/>
            <a:ext cx="982003" cy="1068876"/>
          </a:xfrm>
          <a:prstGeom prst="line">
            <a:avLst/>
          </a:prstGeom>
          <a:noFill/>
          <a:ln w="15875">
            <a:solidFill>
              <a:srgbClr val="000000"/>
            </a:solidFill>
            <a:prstDash val="solid"/>
            <a:tailEnd type="arrow"/>
          </a:ln>
        </p:spPr>
        <p:txBody>
          <a:bodyPr vert="horz" wrap="none" lIns="119991" tIns="59995" rIns="119991" bIns="59995" anchor="ctr" anchorCtr="1" compatLnSpc="0"/>
          <a:lstStyle/>
          <a:p>
            <a:pPr hangingPunct="0"/>
            <a:endParaRPr lang="en-US" sz="2400">
              <a:latin typeface="Arial" panose="020B0604020202020204" pitchFamily="34" charset="0"/>
              <a:ea typeface="Takao Pゴシック" pitchFamily="2"/>
              <a:cs typeface="Arial" panose="020B0604020202020204" pitchFamily="34" charset="0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A75193ED-CEC7-40FE-953C-E57F1D3B2062}"/>
              </a:ext>
            </a:extLst>
          </p:cNvPr>
          <p:cNvSpPr txBox="1"/>
          <p:nvPr/>
        </p:nvSpPr>
        <p:spPr>
          <a:xfrm>
            <a:off x="1221507" y="289293"/>
            <a:ext cx="3218333" cy="652076"/>
          </a:xfrm>
          <a:prstGeom prst="rect">
            <a:avLst/>
          </a:prstGeom>
          <a:noFill/>
          <a:ln>
            <a:noFill/>
          </a:ln>
        </p:spPr>
        <p:txBody>
          <a:bodyPr vert="horz" wrap="none" lIns="119991" tIns="59995" rIns="119991" bIns="59995" anchorCtr="0" compatLnSpc="0">
            <a:spAutoFit/>
          </a:bodyPr>
          <a:lstStyle/>
          <a:p>
            <a:pPr hangingPunct="0"/>
            <a:r>
              <a:rPr lang="en-US" sz="3600" dirty="0">
                <a:solidFill>
                  <a:schemeClr val="accent1"/>
                </a:solidFill>
                <a:latin typeface="Arial" panose="020B0604020202020204" pitchFamily="34" charset="0"/>
                <a:ea typeface="Takao Pゴシック" pitchFamily="2"/>
                <a:cs typeface="Arial" panose="020B0604020202020204" pitchFamily="34" charset="0"/>
              </a:rPr>
              <a:t>A mirror object</a:t>
            </a:r>
          </a:p>
        </p:txBody>
      </p:sp>
      <p:sp>
        <p:nvSpPr>
          <p:cNvPr id="14" name="直線コネクタ 13">
            <a:extLst>
              <a:ext uri="{FF2B5EF4-FFF2-40B4-BE49-F238E27FC236}">
                <a16:creationId xmlns:a16="http://schemas.microsoft.com/office/drawing/2014/main" id="{904B0898-26C7-4597-A1EC-2CE4763B75CF}"/>
              </a:ext>
            </a:extLst>
          </p:cNvPr>
          <p:cNvSpPr/>
          <p:nvPr/>
        </p:nvSpPr>
        <p:spPr>
          <a:xfrm>
            <a:off x="7613641" y="2645426"/>
            <a:ext cx="22078" cy="3621316"/>
          </a:xfrm>
          <a:prstGeom prst="line">
            <a:avLst/>
          </a:prstGeom>
          <a:noFill/>
          <a:ln w="19050">
            <a:solidFill>
              <a:srgbClr val="000000"/>
            </a:solidFill>
            <a:custDash>
              <a:ds d="144567" sp="144567"/>
              <a:ds d="144567" sp="144567"/>
            </a:custDash>
          </a:ln>
        </p:spPr>
        <p:txBody>
          <a:bodyPr vert="horz" wrap="none" lIns="119991" tIns="59995" rIns="119991" bIns="59995" anchor="ctr" anchorCtr="1" compatLnSpc="0"/>
          <a:lstStyle/>
          <a:p>
            <a:pPr hangingPunct="0"/>
            <a:endParaRPr lang="en-US" sz="2400">
              <a:latin typeface="Arial" panose="020B0604020202020204" pitchFamily="34" charset="0"/>
              <a:ea typeface="Takao Pゴシック" pitchFamily="2"/>
              <a:cs typeface="Arial" panose="020B0604020202020204" pitchFamily="34" charset="0"/>
            </a:endParaRPr>
          </a:p>
        </p:txBody>
      </p:sp>
      <p:sp>
        <p:nvSpPr>
          <p:cNvPr id="15" name="直線コネクタ 14">
            <a:extLst>
              <a:ext uri="{FF2B5EF4-FFF2-40B4-BE49-F238E27FC236}">
                <a16:creationId xmlns:a16="http://schemas.microsoft.com/office/drawing/2014/main" id="{006EE4FB-E134-443A-9878-E65A912A3639}"/>
              </a:ext>
            </a:extLst>
          </p:cNvPr>
          <p:cNvSpPr/>
          <p:nvPr/>
        </p:nvSpPr>
        <p:spPr>
          <a:xfrm flipH="1">
            <a:off x="7635719" y="2994356"/>
            <a:ext cx="1243582" cy="1439887"/>
          </a:xfrm>
          <a:prstGeom prst="line">
            <a:avLst/>
          </a:prstGeom>
          <a:noFill/>
          <a:ln w="15875">
            <a:solidFill>
              <a:srgbClr val="000000"/>
            </a:solidFill>
            <a:prstDash val="solid"/>
            <a:tailEnd type="arrow"/>
          </a:ln>
        </p:spPr>
        <p:txBody>
          <a:bodyPr vert="horz" wrap="none" lIns="119991" tIns="59995" rIns="119991" bIns="59995" anchor="ctr" anchorCtr="1" compatLnSpc="0"/>
          <a:lstStyle/>
          <a:p>
            <a:pPr hangingPunct="0"/>
            <a:endParaRPr lang="en-US" sz="2400">
              <a:latin typeface="Arial" panose="020B0604020202020204" pitchFamily="34" charset="0"/>
              <a:ea typeface="Takao Pゴシック" pitchFamily="2"/>
              <a:cs typeface="Arial" panose="020B0604020202020204" pitchFamily="34" charset="0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53B307CB-AE97-4768-BFF3-72129CA0C93C}"/>
              </a:ext>
            </a:extLst>
          </p:cNvPr>
          <p:cNvSpPr txBox="1"/>
          <p:nvPr/>
        </p:nvSpPr>
        <p:spPr>
          <a:xfrm>
            <a:off x="8988256" y="2710699"/>
            <a:ext cx="1764537" cy="475041"/>
          </a:xfrm>
          <a:prstGeom prst="rect">
            <a:avLst/>
          </a:prstGeom>
          <a:noFill/>
          <a:ln>
            <a:noFill/>
          </a:ln>
        </p:spPr>
        <p:txBody>
          <a:bodyPr vert="horz" wrap="none" lIns="119991" tIns="59995" rIns="119991" bIns="59995" anchorCtr="0" compatLnSpc="0">
            <a:spAutoFit/>
          </a:bodyPr>
          <a:lstStyle/>
          <a:p>
            <a:pPr hangingPunct="0"/>
            <a:r>
              <a:rPr lang="en-US" sz="2400">
                <a:latin typeface="Arial" panose="020B0604020202020204" pitchFamily="34" charset="0"/>
                <a:ea typeface="Takao Pゴシック" pitchFamily="2"/>
                <a:cs typeface="Arial" panose="020B0604020202020204" pitchFamily="34" charset="0"/>
              </a:rPr>
              <a:t>HRcenterC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F1DE899C-4098-407B-A704-6E34D825BB7C}"/>
              </a:ext>
            </a:extLst>
          </p:cNvPr>
          <p:cNvSpPr txBox="1"/>
          <p:nvPr/>
        </p:nvSpPr>
        <p:spPr>
          <a:xfrm>
            <a:off x="6330702" y="4172663"/>
            <a:ext cx="396214" cy="475041"/>
          </a:xfrm>
          <a:prstGeom prst="rect">
            <a:avLst/>
          </a:prstGeom>
          <a:noFill/>
          <a:ln>
            <a:noFill/>
          </a:ln>
        </p:spPr>
        <p:txBody>
          <a:bodyPr vert="horz" wrap="none" lIns="119991" tIns="59995" rIns="119991" bIns="59995" anchorCtr="0" compatLnSpc="0">
            <a:spAutoFit/>
          </a:bodyPr>
          <a:lstStyle/>
          <a:p>
            <a:pPr hangingPunct="0"/>
            <a:r>
              <a:rPr lang="en-US" sz="2400">
                <a:latin typeface="Arial" panose="020B0604020202020204" pitchFamily="34" charset="0"/>
                <a:ea typeface="Takao Pゴシック" pitchFamily="2"/>
                <a:cs typeface="Arial" panose="020B0604020202020204" pitchFamily="34" charset="0"/>
              </a:rPr>
              <a:t>x</a:t>
            </a:r>
          </a:p>
        </p:txBody>
      </p:sp>
      <p:sp>
        <p:nvSpPr>
          <p:cNvPr id="18" name="直線コネクタ 17">
            <a:extLst>
              <a:ext uri="{FF2B5EF4-FFF2-40B4-BE49-F238E27FC236}">
                <a16:creationId xmlns:a16="http://schemas.microsoft.com/office/drawing/2014/main" id="{10CD388B-02EA-4133-8E6F-F856FB506C99}"/>
              </a:ext>
            </a:extLst>
          </p:cNvPr>
          <p:cNvSpPr/>
          <p:nvPr/>
        </p:nvSpPr>
        <p:spPr>
          <a:xfrm flipV="1">
            <a:off x="5773942" y="4630546"/>
            <a:ext cx="683470" cy="2414813"/>
          </a:xfrm>
          <a:prstGeom prst="line">
            <a:avLst/>
          </a:prstGeom>
          <a:noFill/>
          <a:ln w="15875">
            <a:solidFill>
              <a:srgbClr val="000000"/>
            </a:solidFill>
            <a:prstDash val="solid"/>
            <a:tailEnd type="arrow"/>
          </a:ln>
        </p:spPr>
        <p:txBody>
          <a:bodyPr vert="horz" wrap="none" lIns="119991" tIns="59995" rIns="119991" bIns="59995" anchor="ctr" anchorCtr="1" compatLnSpc="0"/>
          <a:lstStyle/>
          <a:p>
            <a:pPr hangingPunct="0"/>
            <a:endParaRPr lang="en-US" sz="2400">
              <a:latin typeface="Arial" panose="020B0604020202020204" pitchFamily="34" charset="0"/>
              <a:ea typeface="Takao Pゴシック" pitchFamily="2"/>
              <a:cs typeface="Arial" panose="020B0604020202020204" pitchFamily="34" charset="0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E3EEB593-476B-4AF6-8F5A-55CC2A4AAB2E}"/>
              </a:ext>
            </a:extLst>
          </p:cNvPr>
          <p:cNvSpPr txBox="1"/>
          <p:nvPr/>
        </p:nvSpPr>
        <p:spPr>
          <a:xfrm>
            <a:off x="5019140" y="6870654"/>
            <a:ext cx="5254275" cy="475041"/>
          </a:xfrm>
          <a:prstGeom prst="rect">
            <a:avLst/>
          </a:prstGeom>
          <a:noFill/>
          <a:ln>
            <a:noFill/>
          </a:ln>
        </p:spPr>
        <p:txBody>
          <a:bodyPr vert="horz" wrap="none" lIns="119991" tIns="59995" rIns="119991" bIns="59995" anchorCtr="0" compatLnSpc="0">
            <a:spAutoFit/>
          </a:bodyPr>
          <a:lstStyle/>
          <a:p>
            <a:pPr hangingPunct="0"/>
            <a:r>
              <a:rPr lang="en-US" sz="2400" dirty="0">
                <a:latin typeface="Arial" panose="020B0604020202020204" pitchFamily="34" charset="0"/>
                <a:ea typeface="Takao Pゴシック" pitchFamily="2"/>
                <a:cs typeface="Arial" panose="020B0604020202020204" pitchFamily="34" charset="0"/>
              </a:rPr>
              <a:t>center (= (</a:t>
            </a:r>
            <a:r>
              <a:rPr lang="en-US" sz="2400" dirty="0" err="1">
                <a:latin typeface="Arial" panose="020B0604020202020204" pitchFamily="34" charset="0"/>
                <a:ea typeface="Takao Pゴシック" pitchFamily="2"/>
                <a:cs typeface="Arial" panose="020B0604020202020204" pitchFamily="34" charset="0"/>
              </a:rPr>
              <a:t>HRcenterC</a:t>
            </a:r>
            <a:r>
              <a:rPr lang="en-US" sz="2400" dirty="0">
                <a:latin typeface="Arial" panose="020B0604020202020204" pitchFamily="34" charset="0"/>
                <a:ea typeface="Takao Pゴシック" pitchFamily="2"/>
                <a:cs typeface="Arial" panose="020B0604020202020204" pitchFamily="34" charset="0"/>
              </a:rPr>
              <a:t> + </a:t>
            </a:r>
            <a:r>
              <a:rPr lang="en-US" sz="2400" dirty="0" err="1">
                <a:latin typeface="Arial" panose="020B0604020202020204" pitchFamily="34" charset="0"/>
                <a:ea typeface="Takao Pゴシック" pitchFamily="2"/>
                <a:cs typeface="Arial" panose="020B0604020202020204" pitchFamily="34" charset="0"/>
              </a:rPr>
              <a:t>ARcenter</a:t>
            </a:r>
            <a:r>
              <a:rPr lang="en-US" sz="2400" dirty="0">
                <a:latin typeface="Arial" panose="020B0604020202020204" pitchFamily="34" charset="0"/>
                <a:ea typeface="Takao Pゴシック" pitchFamily="2"/>
                <a:cs typeface="Arial" panose="020B0604020202020204" pitchFamily="34" charset="0"/>
              </a:rPr>
              <a:t>)/2)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CE93C1C4-40AE-4CA6-927E-1B2F9027D172}"/>
              </a:ext>
            </a:extLst>
          </p:cNvPr>
          <p:cNvSpPr txBox="1"/>
          <p:nvPr/>
        </p:nvSpPr>
        <p:spPr>
          <a:xfrm>
            <a:off x="937847" y="2427041"/>
            <a:ext cx="1525369" cy="475041"/>
          </a:xfrm>
          <a:prstGeom prst="rect">
            <a:avLst/>
          </a:prstGeom>
          <a:noFill/>
          <a:ln>
            <a:noFill/>
          </a:ln>
        </p:spPr>
        <p:txBody>
          <a:bodyPr vert="horz" wrap="none" lIns="119991" tIns="59995" rIns="119991" bIns="59995" anchorCtr="0" compatLnSpc="0">
            <a:spAutoFit/>
          </a:bodyPr>
          <a:lstStyle/>
          <a:p>
            <a:pPr hangingPunct="0"/>
            <a:r>
              <a:rPr lang="en-US" sz="2400">
                <a:latin typeface="Arial" panose="020B0604020202020204" pitchFamily="34" charset="0"/>
                <a:ea typeface="Takao Pゴシック" pitchFamily="2"/>
                <a:cs typeface="Arial" panose="020B0604020202020204" pitchFamily="34" charset="0"/>
              </a:rPr>
              <a:t>ARcenter</a:t>
            </a:r>
          </a:p>
        </p:txBody>
      </p:sp>
      <p:sp>
        <p:nvSpPr>
          <p:cNvPr id="21" name="直線コネクタ 20">
            <a:extLst>
              <a:ext uri="{FF2B5EF4-FFF2-40B4-BE49-F238E27FC236}">
                <a16:creationId xmlns:a16="http://schemas.microsoft.com/office/drawing/2014/main" id="{0F9AF931-E13C-4990-B414-E9C044D1D8C2}"/>
              </a:ext>
            </a:extLst>
          </p:cNvPr>
          <p:cNvSpPr/>
          <p:nvPr/>
        </p:nvSpPr>
        <p:spPr>
          <a:xfrm>
            <a:off x="2116157" y="2820130"/>
            <a:ext cx="3250303" cy="1592515"/>
          </a:xfrm>
          <a:prstGeom prst="line">
            <a:avLst/>
          </a:prstGeom>
          <a:noFill/>
          <a:ln w="15875">
            <a:solidFill>
              <a:srgbClr val="000000"/>
            </a:solidFill>
            <a:prstDash val="solid"/>
            <a:tailEnd type="arrow"/>
          </a:ln>
        </p:spPr>
        <p:txBody>
          <a:bodyPr vert="horz" wrap="none" lIns="119991" tIns="59995" rIns="119991" bIns="59995" anchor="ctr" anchorCtr="1" compatLnSpc="0"/>
          <a:lstStyle/>
          <a:p>
            <a:pPr hangingPunct="0"/>
            <a:endParaRPr lang="en-US" sz="2400">
              <a:latin typeface="Arial" panose="020B0604020202020204" pitchFamily="34" charset="0"/>
              <a:ea typeface="Takao Pゴシック" pitchFamily="2"/>
              <a:cs typeface="Arial" panose="020B0604020202020204" pitchFamily="34" charset="0"/>
            </a:endParaRPr>
          </a:p>
        </p:txBody>
      </p:sp>
      <p:sp>
        <p:nvSpPr>
          <p:cNvPr id="22" name="直線コネクタ 21">
            <a:extLst>
              <a:ext uri="{FF2B5EF4-FFF2-40B4-BE49-F238E27FC236}">
                <a16:creationId xmlns:a16="http://schemas.microsoft.com/office/drawing/2014/main" id="{9B0B48C2-72EF-4361-B11D-34BC6C4C4A23}"/>
              </a:ext>
            </a:extLst>
          </p:cNvPr>
          <p:cNvSpPr/>
          <p:nvPr/>
        </p:nvSpPr>
        <p:spPr>
          <a:xfrm flipH="1">
            <a:off x="2312460" y="4412645"/>
            <a:ext cx="4799623" cy="87353"/>
          </a:xfrm>
          <a:prstGeom prst="line">
            <a:avLst/>
          </a:prstGeom>
          <a:noFill/>
          <a:ln w="22225">
            <a:solidFill>
              <a:srgbClr val="000000"/>
            </a:solidFill>
            <a:custDash>
              <a:ds d="144567" sp="144567"/>
              <a:ds d="144567" sp="144567"/>
              <a:ds d="720000" sp="144567"/>
              <a:ds d="720000" sp="144567"/>
              <a:ds d="720000" sp="144567"/>
            </a:custDash>
          </a:ln>
        </p:spPr>
        <p:txBody>
          <a:bodyPr vert="horz" wrap="none" lIns="119991" tIns="59995" rIns="119991" bIns="59995" anchor="ctr" anchorCtr="1" compatLnSpc="0"/>
          <a:lstStyle/>
          <a:p>
            <a:pPr hangingPunct="0"/>
            <a:endParaRPr lang="en-US" sz="2400">
              <a:latin typeface="Arial" panose="020B0604020202020204" pitchFamily="34" charset="0"/>
              <a:ea typeface="Takao Pゴシック" pitchFamily="2"/>
              <a:cs typeface="Arial" panose="020B0604020202020204" pitchFamily="34" charset="0"/>
            </a:endParaRPr>
          </a:p>
        </p:txBody>
      </p:sp>
      <p:sp>
        <p:nvSpPr>
          <p:cNvPr id="23" name="フリーフォーム: 図形 22">
            <a:extLst>
              <a:ext uri="{FF2B5EF4-FFF2-40B4-BE49-F238E27FC236}">
                <a16:creationId xmlns:a16="http://schemas.microsoft.com/office/drawing/2014/main" id="{01E3B1C8-6F13-49ED-8501-ABD893BECB27}"/>
              </a:ext>
            </a:extLst>
          </p:cNvPr>
          <p:cNvSpPr/>
          <p:nvPr/>
        </p:nvSpPr>
        <p:spPr>
          <a:xfrm>
            <a:off x="3566119" y="2131864"/>
            <a:ext cx="4254385" cy="4254385"/>
          </a:xfrm>
          <a:custGeom>
            <a:avLst/>
            <a:gdLst>
              <a:gd name="stAng" fmla="val 10067400"/>
              <a:gd name="enAng" fmla="val 10445400"/>
              <a:gd name="sw1" fmla="+- enAng 0 stAng"/>
              <a:gd name="sw2" fmla="+- sw1 21600000 0"/>
              <a:gd name="swAng" fmla="?: sw1 sw1 sw2"/>
              <a:gd name="wt1" fmla="sin 10800 stAng"/>
              <a:gd name="ht1" fmla="cos 10800 stAng"/>
              <a:gd name="dx1" fmla="cat2 10800 ht1 wt1"/>
              <a:gd name="dy1" fmla="sat2 10800 ht1 wt1"/>
              <a:gd name="x1" fmla="+- 10800 dx1 0"/>
              <a:gd name="y1" fmla="+- 10800 dy1 0"/>
              <a:gd name="wt2" fmla="sin 10800 enAng"/>
              <a:gd name="ht2" fmla="cos 10800 enAng"/>
              <a:gd name="dx2" fmla="cat2 10800 ht2 wt2"/>
              <a:gd name="dy2" fmla="sat2 10800 ht2 wt2"/>
              <a:gd name="x2" fmla="+- 10800 dx2 0"/>
              <a:gd name="y2" fmla="+- 10800 dy2 0"/>
              <a:gd name="idx" fmla="cos 10800 2700000"/>
              <a:gd name="idy" fmla="sin 10800 2700000"/>
              <a:gd name="il" fmla="+- 10800 0 idx"/>
              <a:gd name="ir" fmla="+- 10800 idx 0"/>
              <a:gd name="it" fmla="+- 10800 0 idy"/>
              <a:gd name="ib" fmla="+- 10800 idy 0"/>
              <a:gd name="low" fmla="val 0"/>
              <a:gd name="mid" fmla="val 10800"/>
              <a:gd name="high" fmla="val 21600"/>
            </a:gdLst>
            <a:ahLst/>
            <a:cxnLst>
              <a:cxn ang="0">
                <a:pos x="high" y="mid"/>
              </a:cxn>
              <a:cxn ang="cd4">
                <a:pos x="mid" y="high"/>
              </a:cxn>
              <a:cxn ang="cd2">
                <a:pos x="low" y="mid"/>
              </a:cxn>
              <a:cxn ang="3cd4">
                <a:pos x="mid" y="low"/>
              </a:cxn>
            </a:cxnLst>
            <a:rect l="il" t="it" r="ir" b="ib"/>
            <a:pathLst>
              <a:path w="21600" h="21600" fill="none">
                <a:moveTo>
                  <a:pt x="x1" y="y1"/>
                </a:moveTo>
                <a:arcTo wR="mid" hR="mid" stAng="stAng" swAng="swAng"/>
              </a:path>
            </a:pathLst>
          </a:custGeom>
          <a:noFill/>
          <a:ln w="0">
            <a:solidFill>
              <a:srgbClr val="FF0000"/>
            </a:solidFill>
            <a:prstDash val="solid"/>
            <a:headEnd type="arrow"/>
          </a:ln>
        </p:spPr>
        <p:txBody>
          <a:bodyPr vert="horz" wrap="none" lIns="119991" tIns="59995" rIns="119991" bIns="59995" anchor="ctr" anchorCtr="1" compatLnSpc="0"/>
          <a:lstStyle/>
          <a:p>
            <a:pPr hangingPunct="0"/>
            <a:endParaRPr lang="en-US" sz="2400">
              <a:latin typeface="Arial" panose="020B0604020202020204" pitchFamily="34" charset="0"/>
              <a:ea typeface="Takao Pゴシック" pitchFamily="2"/>
              <a:cs typeface="Arial" panose="020B0604020202020204" pitchFamily="34" charset="0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8D39D9F9-14D6-4DCA-9B93-AC2167FB5722}"/>
              </a:ext>
            </a:extLst>
          </p:cNvPr>
          <p:cNvSpPr txBox="1"/>
          <p:nvPr/>
        </p:nvSpPr>
        <p:spPr>
          <a:xfrm>
            <a:off x="894170" y="3681181"/>
            <a:ext cx="1936636" cy="475041"/>
          </a:xfrm>
          <a:prstGeom prst="rect">
            <a:avLst/>
          </a:prstGeom>
          <a:noFill/>
          <a:ln>
            <a:noFill/>
          </a:ln>
        </p:spPr>
        <p:txBody>
          <a:bodyPr vert="horz" wrap="none" lIns="119991" tIns="59995" rIns="119991" bIns="59995" anchorCtr="0" compatLnSpc="0">
            <a:spAutoFit/>
          </a:bodyPr>
          <a:lstStyle/>
          <a:p>
            <a:pPr hangingPunct="0"/>
            <a:r>
              <a:rPr lang="en-US" sz="2400">
                <a:latin typeface="Arial" panose="020B0604020202020204" pitchFamily="34" charset="0"/>
                <a:ea typeface="Takao Pゴシック" pitchFamily="2"/>
                <a:cs typeface="Arial" panose="020B0604020202020204" pitchFamily="34" charset="0"/>
              </a:rPr>
              <a:t>wedgeAngle</a:t>
            </a:r>
          </a:p>
        </p:txBody>
      </p:sp>
      <p:sp>
        <p:nvSpPr>
          <p:cNvPr id="25" name="直線コネクタ 24">
            <a:extLst>
              <a:ext uri="{FF2B5EF4-FFF2-40B4-BE49-F238E27FC236}">
                <a16:creationId xmlns:a16="http://schemas.microsoft.com/office/drawing/2014/main" id="{FCF1DCF5-C297-43BC-BE39-7C173EB9767D}"/>
              </a:ext>
            </a:extLst>
          </p:cNvPr>
          <p:cNvSpPr/>
          <p:nvPr/>
        </p:nvSpPr>
        <p:spPr>
          <a:xfrm>
            <a:off x="1897771" y="4128989"/>
            <a:ext cx="1636191" cy="457885"/>
          </a:xfrm>
          <a:prstGeom prst="line">
            <a:avLst/>
          </a:prstGeom>
          <a:noFill/>
          <a:ln w="15875">
            <a:solidFill>
              <a:srgbClr val="000000"/>
            </a:solidFill>
            <a:prstDash val="solid"/>
            <a:tailEnd type="arrow"/>
          </a:ln>
        </p:spPr>
        <p:txBody>
          <a:bodyPr vert="horz" wrap="none" lIns="119991" tIns="59995" rIns="119991" bIns="59995" anchor="ctr" anchorCtr="1" compatLnSpc="0"/>
          <a:lstStyle/>
          <a:p>
            <a:pPr hangingPunct="0"/>
            <a:endParaRPr lang="en-US" sz="2400">
              <a:latin typeface="Arial" panose="020B0604020202020204" pitchFamily="34" charset="0"/>
              <a:ea typeface="Takao Pゴシック" pitchFamily="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C39B1447-485E-4DC6-BD97-13542701CBD3}"/>
              </a:ext>
            </a:extLst>
          </p:cNvPr>
          <p:cNvGrpSpPr/>
          <p:nvPr/>
        </p:nvGrpSpPr>
        <p:grpSpPr>
          <a:xfrm>
            <a:off x="6892695" y="350225"/>
            <a:ext cx="5039603" cy="6987285"/>
            <a:chOff x="6892695" y="350225"/>
            <a:chExt cx="5039603" cy="6987285"/>
          </a:xfrm>
        </p:grpSpPr>
        <p:sp>
          <p:nvSpPr>
            <p:cNvPr id="2" name="フリーフォーム: 図形 1">
              <a:extLst>
                <a:ext uri="{FF2B5EF4-FFF2-40B4-BE49-F238E27FC236}">
                  <a16:creationId xmlns:a16="http://schemas.microsoft.com/office/drawing/2014/main" id="{F56E6F59-CF5C-4D01-8CEB-B5FA49E83870}"/>
                </a:ext>
              </a:extLst>
            </p:cNvPr>
            <p:cNvSpPr/>
            <p:nvPr/>
          </p:nvSpPr>
          <p:spPr>
            <a:xfrm>
              <a:off x="6892695" y="2990017"/>
              <a:ext cx="5039603" cy="1701946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99CCFF"/>
            </a:solidFill>
            <a:ln w="0">
              <a:solidFill>
                <a:srgbClr val="000000"/>
              </a:solidFill>
              <a:prstDash val="solid"/>
            </a:ln>
          </p:spPr>
          <p:txBody>
            <a:bodyPr vert="horz" wrap="none" lIns="119991" tIns="59995" rIns="119991" bIns="59995" anchor="ctr" anchorCtr="0" compatLnSpc="0">
              <a:noAutofit/>
            </a:bodyPr>
            <a:lstStyle/>
            <a:p>
              <a:pPr hangingPunct="0"/>
              <a:endParaRPr lang="en-US" sz="2400">
                <a:latin typeface="Takao Pゴシック" pitchFamily="18"/>
                <a:ea typeface="Takao Pゴシック" pitchFamily="2"/>
                <a:cs typeface="Takao Pゴシック" pitchFamily="2"/>
              </a:endParaRPr>
            </a:p>
          </p:txBody>
        </p:sp>
        <p:sp>
          <p:nvSpPr>
            <p:cNvPr id="3" name="直線コネクタ 2">
              <a:extLst>
                <a:ext uri="{FF2B5EF4-FFF2-40B4-BE49-F238E27FC236}">
                  <a16:creationId xmlns:a16="http://schemas.microsoft.com/office/drawing/2014/main" id="{7BE6E05D-4780-47B8-8E98-FF68BC83381E}"/>
                </a:ext>
              </a:extLst>
            </p:cNvPr>
            <p:cNvSpPr/>
            <p:nvPr/>
          </p:nvSpPr>
          <p:spPr>
            <a:xfrm flipH="1">
              <a:off x="9957735" y="830186"/>
              <a:ext cx="872571" cy="213823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tailEnd type="triangle" w="lg" len="lg"/>
            </a:ln>
          </p:spPr>
          <p:txBody>
            <a:bodyPr vert="horz" wrap="none" lIns="119991" tIns="59995" rIns="119991" bIns="59995" anchor="ctr" anchorCtr="1" compatLnSpc="0"/>
            <a:lstStyle/>
            <a:p>
              <a:pPr hangingPunct="0"/>
              <a:endParaRPr lang="en-US" sz="2400">
                <a:latin typeface="Takao Pゴシック" pitchFamily="18"/>
                <a:ea typeface="Takao Pゴシック" pitchFamily="2"/>
                <a:cs typeface="Takao Pゴシック" pitchFamily="2"/>
              </a:endParaRPr>
            </a:p>
          </p:txBody>
        </p:sp>
        <p:sp>
          <p:nvSpPr>
            <p:cNvPr id="4" name="直線コネクタ 3">
              <a:extLst>
                <a:ext uri="{FF2B5EF4-FFF2-40B4-BE49-F238E27FC236}">
                  <a16:creationId xmlns:a16="http://schemas.microsoft.com/office/drawing/2014/main" id="{030D9E40-8D3F-466D-9C55-A6FAE05135CA}"/>
                </a:ext>
              </a:extLst>
            </p:cNvPr>
            <p:cNvSpPr/>
            <p:nvPr/>
          </p:nvSpPr>
          <p:spPr>
            <a:xfrm flipH="1">
              <a:off x="9772468" y="2990017"/>
              <a:ext cx="217903" cy="170194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tailEnd type="triangle" w="lg" len="lg"/>
            </a:ln>
          </p:spPr>
          <p:txBody>
            <a:bodyPr vert="horz" wrap="none" lIns="119991" tIns="59995" rIns="119991" bIns="59995" anchor="ctr" anchorCtr="1" compatLnSpc="0"/>
            <a:lstStyle/>
            <a:p>
              <a:pPr hangingPunct="0"/>
              <a:endParaRPr lang="en-US" sz="2400">
                <a:latin typeface="Takao Pゴシック" pitchFamily="18"/>
                <a:ea typeface="Takao Pゴシック" pitchFamily="2"/>
                <a:cs typeface="Takao Pゴシック" pitchFamily="2"/>
              </a:endParaRPr>
            </a:p>
          </p:txBody>
        </p:sp>
        <p:sp>
          <p:nvSpPr>
            <p:cNvPr id="5" name="直線コネクタ 4">
              <a:extLst>
                <a:ext uri="{FF2B5EF4-FFF2-40B4-BE49-F238E27FC236}">
                  <a16:creationId xmlns:a16="http://schemas.microsoft.com/office/drawing/2014/main" id="{8336E191-0D04-4009-9476-6A9CE5BB29D5}"/>
                </a:ext>
              </a:extLst>
            </p:cNvPr>
            <p:cNvSpPr/>
            <p:nvPr/>
          </p:nvSpPr>
          <p:spPr>
            <a:xfrm flipH="1">
              <a:off x="8888860" y="4691962"/>
              <a:ext cx="872573" cy="213823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tailEnd type="triangle" w="lg" len="lg"/>
            </a:ln>
          </p:spPr>
          <p:txBody>
            <a:bodyPr vert="horz" wrap="none" lIns="119991" tIns="59995" rIns="119991" bIns="59995" anchor="ctr" anchorCtr="1" compatLnSpc="0"/>
            <a:lstStyle/>
            <a:p>
              <a:pPr hangingPunct="0"/>
              <a:endParaRPr lang="en-US" sz="2400">
                <a:latin typeface="Takao Pゴシック" pitchFamily="18"/>
                <a:ea typeface="Takao Pゴシック" pitchFamily="2"/>
                <a:cs typeface="Takao Pゴシック" pitchFamily="2"/>
              </a:endParaRPr>
            </a:p>
          </p:txBody>
        </p:sp>
        <p:sp>
          <p:nvSpPr>
            <p:cNvPr id="6" name="直線コネクタ 5">
              <a:extLst>
                <a:ext uri="{FF2B5EF4-FFF2-40B4-BE49-F238E27FC236}">
                  <a16:creationId xmlns:a16="http://schemas.microsoft.com/office/drawing/2014/main" id="{10249C60-37DB-4317-8048-C74094B202CB}"/>
                </a:ext>
              </a:extLst>
            </p:cNvPr>
            <p:cNvSpPr/>
            <p:nvPr/>
          </p:nvSpPr>
          <p:spPr>
            <a:xfrm flipH="1" flipV="1">
              <a:off x="9434095" y="2968418"/>
              <a:ext cx="283658" cy="170146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tailEnd type="triangle" w="lg" len="lg"/>
            </a:ln>
          </p:spPr>
          <p:txBody>
            <a:bodyPr vert="horz" wrap="none" lIns="119991" tIns="59995" rIns="119991" bIns="59995" anchor="ctr" anchorCtr="1" compatLnSpc="0"/>
            <a:lstStyle/>
            <a:p>
              <a:pPr hangingPunct="0"/>
              <a:endParaRPr lang="en-US" sz="2400">
                <a:latin typeface="Takao Pゴシック" pitchFamily="18"/>
                <a:ea typeface="Takao Pゴシック" pitchFamily="2"/>
                <a:cs typeface="Takao Pゴシック" pitchFamily="2"/>
              </a:endParaRPr>
            </a:p>
          </p:txBody>
        </p:sp>
        <p:sp>
          <p:nvSpPr>
            <p:cNvPr id="7" name="直線コネクタ 6">
              <a:extLst>
                <a:ext uri="{FF2B5EF4-FFF2-40B4-BE49-F238E27FC236}">
                  <a16:creationId xmlns:a16="http://schemas.microsoft.com/office/drawing/2014/main" id="{889D3072-641B-4C51-8FC6-EB4FE7FE81EC}"/>
                </a:ext>
              </a:extLst>
            </p:cNvPr>
            <p:cNvSpPr/>
            <p:nvPr/>
          </p:nvSpPr>
          <p:spPr>
            <a:xfrm flipH="1">
              <a:off x="9194597" y="2990017"/>
              <a:ext cx="217904" cy="170194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tailEnd type="triangle" w="lg" len="lg"/>
            </a:ln>
          </p:spPr>
          <p:txBody>
            <a:bodyPr vert="horz" wrap="none" lIns="119991" tIns="59995" rIns="119991" bIns="59995" anchor="ctr" anchorCtr="1" compatLnSpc="0"/>
            <a:lstStyle/>
            <a:p>
              <a:pPr hangingPunct="0"/>
              <a:endParaRPr lang="en-US" sz="2400">
                <a:latin typeface="Takao Pゴシック" pitchFamily="18"/>
                <a:ea typeface="Takao Pゴシック" pitchFamily="2"/>
                <a:cs typeface="Takao Pゴシック" pitchFamily="2"/>
              </a:endParaRPr>
            </a:p>
          </p:txBody>
        </p:sp>
        <p:sp>
          <p:nvSpPr>
            <p:cNvPr id="8" name="直線コネクタ 7">
              <a:extLst>
                <a:ext uri="{FF2B5EF4-FFF2-40B4-BE49-F238E27FC236}">
                  <a16:creationId xmlns:a16="http://schemas.microsoft.com/office/drawing/2014/main" id="{E0BC39FD-3064-44B4-BF6E-361DB3DF23E3}"/>
                </a:ext>
              </a:extLst>
            </p:cNvPr>
            <p:cNvSpPr/>
            <p:nvPr/>
          </p:nvSpPr>
          <p:spPr>
            <a:xfrm flipH="1" flipV="1">
              <a:off x="9346745" y="830187"/>
              <a:ext cx="610993" cy="209455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tailEnd type="triangle" w="lg" len="lg"/>
            </a:ln>
          </p:spPr>
          <p:txBody>
            <a:bodyPr vert="horz" wrap="none" lIns="119991" tIns="59995" rIns="119991" bIns="59995" anchor="ctr" anchorCtr="1" compatLnSpc="0"/>
            <a:lstStyle/>
            <a:p>
              <a:pPr hangingPunct="0"/>
              <a:endParaRPr lang="en-US" sz="2400">
                <a:latin typeface="Takao Pゴシック" pitchFamily="18"/>
                <a:ea typeface="Takao Pゴシック" pitchFamily="2"/>
                <a:cs typeface="Takao Pゴシック" pitchFamily="2"/>
              </a:endParaRPr>
            </a:p>
          </p:txBody>
        </p:sp>
        <p:sp>
          <p:nvSpPr>
            <p:cNvPr id="9" name="直線コネクタ 8">
              <a:extLst>
                <a:ext uri="{FF2B5EF4-FFF2-40B4-BE49-F238E27FC236}">
                  <a16:creationId xmlns:a16="http://schemas.microsoft.com/office/drawing/2014/main" id="{5EDE8EC5-FE25-470B-9C35-3304D3FFF320}"/>
                </a:ext>
              </a:extLst>
            </p:cNvPr>
            <p:cNvSpPr/>
            <p:nvPr/>
          </p:nvSpPr>
          <p:spPr>
            <a:xfrm flipH="1" flipV="1">
              <a:off x="8801505" y="917540"/>
              <a:ext cx="610992" cy="209455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tailEnd type="triangle" w="lg" len="lg"/>
            </a:ln>
          </p:spPr>
          <p:txBody>
            <a:bodyPr vert="horz" wrap="none" lIns="119991" tIns="59995" rIns="119991" bIns="59995" anchor="ctr" anchorCtr="1" compatLnSpc="0"/>
            <a:lstStyle/>
            <a:p>
              <a:pPr hangingPunct="0"/>
              <a:endParaRPr lang="en-US" sz="2400">
                <a:latin typeface="Takao Pゴシック" pitchFamily="18"/>
                <a:ea typeface="Takao Pゴシック" pitchFamily="2"/>
                <a:cs typeface="Takao Pゴシック" pitchFamily="2"/>
              </a:endParaRPr>
            </a:p>
          </p:txBody>
        </p:sp>
        <p:sp>
          <p:nvSpPr>
            <p:cNvPr id="10" name="直線コネクタ 9">
              <a:extLst>
                <a:ext uri="{FF2B5EF4-FFF2-40B4-BE49-F238E27FC236}">
                  <a16:creationId xmlns:a16="http://schemas.microsoft.com/office/drawing/2014/main" id="{BC19B779-4CE2-407E-8294-67D02420F7AD}"/>
                </a:ext>
              </a:extLst>
            </p:cNvPr>
            <p:cNvSpPr/>
            <p:nvPr/>
          </p:nvSpPr>
          <p:spPr>
            <a:xfrm flipH="1">
              <a:off x="8321543" y="4669888"/>
              <a:ext cx="872571" cy="213823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olid"/>
              <a:tailEnd type="triangle" w="lg" len="lg"/>
            </a:ln>
          </p:spPr>
          <p:txBody>
            <a:bodyPr vert="horz" wrap="none" lIns="119991" tIns="59995" rIns="119991" bIns="59995" anchor="ctr" anchorCtr="1" compatLnSpc="0"/>
            <a:lstStyle/>
            <a:p>
              <a:pPr hangingPunct="0"/>
              <a:endParaRPr lang="en-US" sz="2400">
                <a:latin typeface="Takao Pゴシック" pitchFamily="18"/>
                <a:ea typeface="Takao Pゴシック" pitchFamily="2"/>
                <a:cs typeface="Takao Pゴシック" pitchFamily="2"/>
              </a:endParaRPr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D4CB309F-665D-4024-8C90-4AE384F39482}"/>
                </a:ext>
              </a:extLst>
            </p:cNvPr>
            <p:cNvSpPr txBox="1"/>
            <p:nvPr/>
          </p:nvSpPr>
          <p:spPr>
            <a:xfrm>
              <a:off x="10328747" y="350225"/>
              <a:ext cx="994904" cy="551472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119991" tIns="59995" rIns="119991" bIns="59995" anchorCtr="0" compatLnSpc="0">
              <a:spAutoFit/>
            </a:bodyPr>
            <a:lstStyle/>
            <a:p>
              <a:pPr hangingPunct="0"/>
              <a:r>
                <a:rPr lang="en-US" sz="2400">
                  <a:latin typeface="Takao Pゴシック" pitchFamily="18"/>
                  <a:ea typeface="Takao Pゴシック" pitchFamily="2"/>
                  <a:cs typeface="Takao Pゴシック" pitchFamily="2"/>
                </a:rPr>
                <a:t>input</a:t>
              </a:r>
            </a:p>
          </p:txBody>
        </p:sp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739383F8-66AE-4841-9E9E-10807C20C00D}"/>
                </a:ext>
              </a:extLst>
            </p:cNvPr>
            <p:cNvSpPr txBox="1"/>
            <p:nvPr/>
          </p:nvSpPr>
          <p:spPr>
            <a:xfrm>
              <a:off x="9128838" y="448137"/>
              <a:ext cx="550102" cy="551472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119991" tIns="59995" rIns="119991" bIns="59995" anchorCtr="0" compatLnSpc="0">
              <a:spAutoFit/>
            </a:bodyPr>
            <a:lstStyle/>
            <a:p>
              <a:pPr hangingPunct="0"/>
              <a:r>
                <a:rPr lang="en-US" sz="2400">
                  <a:latin typeface="Takao Pゴシック" pitchFamily="18"/>
                  <a:ea typeface="Takao Pゴシック" pitchFamily="2"/>
                  <a:cs typeface="Takao Pゴシック" pitchFamily="2"/>
                </a:rPr>
                <a:t>r1</a:t>
              </a:r>
            </a:p>
          </p:txBody>
        </p:sp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CAA88AA2-2B21-49F1-8A4A-3485CB0B1C27}"/>
                </a:ext>
              </a:extLst>
            </p:cNvPr>
            <p:cNvSpPr txBox="1"/>
            <p:nvPr/>
          </p:nvSpPr>
          <p:spPr>
            <a:xfrm>
              <a:off x="8496249" y="481254"/>
              <a:ext cx="550102" cy="551472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119991" tIns="59995" rIns="119991" bIns="59995" anchorCtr="0" compatLnSpc="0">
              <a:spAutoFit/>
            </a:bodyPr>
            <a:lstStyle/>
            <a:p>
              <a:pPr hangingPunct="0"/>
              <a:r>
                <a:rPr lang="en-US" sz="2400">
                  <a:latin typeface="Takao Pゴシック" pitchFamily="18"/>
                  <a:ea typeface="Takao Pゴシック" pitchFamily="2"/>
                  <a:cs typeface="Takao Pゴシック" pitchFamily="2"/>
                </a:rPr>
                <a:t>r2</a:t>
              </a:r>
            </a:p>
          </p:txBody>
        </p:sp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07D467CB-F4E7-4B2E-87AD-46F2D0F40486}"/>
                </a:ext>
              </a:extLst>
            </p:cNvPr>
            <p:cNvSpPr txBox="1"/>
            <p:nvPr/>
          </p:nvSpPr>
          <p:spPr>
            <a:xfrm>
              <a:off x="9761430" y="3655244"/>
              <a:ext cx="578315" cy="551472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119991" tIns="59995" rIns="119991" bIns="59995" anchorCtr="0" compatLnSpc="0">
              <a:spAutoFit/>
            </a:bodyPr>
            <a:lstStyle/>
            <a:p>
              <a:pPr hangingPunct="0"/>
              <a:r>
                <a:rPr lang="en-US" sz="2400">
                  <a:latin typeface="Takao Pゴシック" pitchFamily="18"/>
                  <a:ea typeface="Takao Pゴシック" pitchFamily="2"/>
                  <a:cs typeface="Takao Pゴシック" pitchFamily="2"/>
                </a:rPr>
                <a:t>s1</a:t>
              </a:r>
            </a:p>
          </p:txBody>
        </p:sp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6E3CF4F6-BDE4-47FE-866C-C9111EBDDB6D}"/>
                </a:ext>
              </a:extLst>
            </p:cNvPr>
            <p:cNvSpPr txBox="1"/>
            <p:nvPr/>
          </p:nvSpPr>
          <p:spPr>
            <a:xfrm>
              <a:off x="9303545" y="3601009"/>
              <a:ext cx="578315" cy="551472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119991" tIns="59995" rIns="119991" bIns="59995" anchorCtr="0" compatLnSpc="0">
              <a:spAutoFit/>
            </a:bodyPr>
            <a:lstStyle/>
            <a:p>
              <a:pPr hangingPunct="0"/>
              <a:r>
                <a:rPr lang="en-US" sz="2400">
                  <a:latin typeface="Takao Pゴシック" pitchFamily="18"/>
                  <a:ea typeface="Takao Pゴシック" pitchFamily="2"/>
                  <a:cs typeface="Takao Pゴシック" pitchFamily="2"/>
                </a:rPr>
                <a:t>s2</a:t>
              </a:r>
            </a:p>
          </p:txBody>
        </p:sp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FB0FF8D4-B92A-4C4F-9B23-F176602FF475}"/>
                </a:ext>
              </a:extLst>
            </p:cNvPr>
            <p:cNvSpPr txBox="1"/>
            <p:nvPr/>
          </p:nvSpPr>
          <p:spPr>
            <a:xfrm>
              <a:off x="8988691" y="3819390"/>
              <a:ext cx="578315" cy="551472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119991" tIns="59995" rIns="119991" bIns="59995" anchorCtr="0" compatLnSpc="0">
              <a:spAutoFit/>
            </a:bodyPr>
            <a:lstStyle/>
            <a:p>
              <a:pPr hangingPunct="0"/>
              <a:r>
                <a:rPr lang="en-US" sz="2400">
                  <a:latin typeface="Takao Pゴシック" pitchFamily="18"/>
                  <a:ea typeface="Takao Pゴシック" pitchFamily="2"/>
                  <a:cs typeface="Takao Pゴシック" pitchFamily="2"/>
                </a:rPr>
                <a:t>s3</a:t>
              </a:r>
            </a:p>
          </p:txBody>
        </p:sp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9390F5C7-0FDB-4B9A-8615-FF5DA002E755}"/>
                </a:ext>
              </a:extLst>
            </p:cNvPr>
            <p:cNvSpPr txBox="1"/>
            <p:nvPr/>
          </p:nvSpPr>
          <p:spPr>
            <a:xfrm>
              <a:off x="8678636" y="6774999"/>
              <a:ext cx="542729" cy="551472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119991" tIns="59995" rIns="119991" bIns="59995" anchorCtr="0" compatLnSpc="0">
              <a:spAutoFit/>
            </a:bodyPr>
            <a:lstStyle/>
            <a:p>
              <a:pPr hangingPunct="0"/>
              <a:r>
                <a:rPr lang="en-US" sz="2400">
                  <a:latin typeface="Takao Pゴシック" pitchFamily="18"/>
                  <a:ea typeface="Takao Pゴシック" pitchFamily="2"/>
                  <a:cs typeface="Takao Pゴシック" pitchFamily="2"/>
                </a:rPr>
                <a:t>t1</a:t>
              </a:r>
            </a:p>
          </p:txBody>
        </p:sp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5F83D1BE-0AA5-4996-B1B5-47DA97A6CE86}"/>
                </a:ext>
              </a:extLst>
            </p:cNvPr>
            <p:cNvSpPr txBox="1"/>
            <p:nvPr/>
          </p:nvSpPr>
          <p:spPr>
            <a:xfrm>
              <a:off x="8059964" y="6786038"/>
              <a:ext cx="542729" cy="551472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119991" tIns="59995" rIns="119991" bIns="59995" anchorCtr="0" compatLnSpc="0">
              <a:spAutoFit/>
            </a:bodyPr>
            <a:lstStyle/>
            <a:p>
              <a:pPr hangingPunct="0"/>
              <a:r>
                <a:rPr lang="en-US" sz="2400">
                  <a:latin typeface="Takao Pゴシック" pitchFamily="18"/>
                  <a:ea typeface="Takao Pゴシック" pitchFamily="2"/>
                  <a:cs typeface="Takao Pゴシック" pitchFamily="2"/>
                </a:rPr>
                <a:t>t2</a:t>
              </a:r>
            </a:p>
          </p:txBody>
        </p: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701FB11A-E1B0-41F0-805C-4B9C3626605A}"/>
                </a:ext>
              </a:extLst>
            </p:cNvPr>
            <p:cNvSpPr txBox="1"/>
            <p:nvPr/>
          </p:nvSpPr>
          <p:spPr>
            <a:xfrm>
              <a:off x="8169875" y="3502136"/>
              <a:ext cx="981246" cy="551472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119991" tIns="59995" rIns="119991" bIns="59995" anchorCtr="0" compatLnSpc="0">
              <a:spAutoFit/>
            </a:bodyPr>
            <a:lstStyle/>
            <a:p>
              <a:pPr hangingPunct="0"/>
              <a:r>
                <a:rPr lang="en-US" sz="2400">
                  <a:latin typeface="Takao Pゴシック" pitchFamily="18"/>
                  <a:ea typeface="Takao Pゴシック" pitchFamily="2"/>
                  <a:cs typeface="Takao Pゴシック" pitchFamily="2"/>
                </a:rPr>
                <a:t>. . . . .</a:t>
              </a:r>
            </a:p>
          </p:txBody>
        </p:sp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id="{015480FE-8A07-44C9-A4E7-E4BBE2D19E74}"/>
                </a:ext>
              </a:extLst>
            </p:cNvPr>
            <p:cNvSpPr txBox="1"/>
            <p:nvPr/>
          </p:nvSpPr>
          <p:spPr>
            <a:xfrm>
              <a:off x="8037886" y="1659560"/>
              <a:ext cx="981246" cy="551472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119991" tIns="59995" rIns="119991" bIns="59995" anchorCtr="0" compatLnSpc="0">
              <a:spAutoFit/>
            </a:bodyPr>
            <a:lstStyle/>
            <a:p>
              <a:pPr hangingPunct="0"/>
              <a:r>
                <a:rPr lang="en-US" sz="2400">
                  <a:latin typeface="Takao Pゴシック" pitchFamily="18"/>
                  <a:ea typeface="Takao Pゴシック" pitchFamily="2"/>
                  <a:cs typeface="Takao Pゴシック" pitchFamily="2"/>
                </a:rPr>
                <a:t>. . . . .</a:t>
              </a:r>
            </a:p>
          </p:txBody>
        </p:sp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38396284-4911-4DD0-A6B6-819893BAC7FA}"/>
                </a:ext>
              </a:extLst>
            </p:cNvPr>
            <p:cNvSpPr txBox="1"/>
            <p:nvPr/>
          </p:nvSpPr>
          <p:spPr>
            <a:xfrm>
              <a:off x="7732630" y="5259277"/>
              <a:ext cx="981246" cy="551472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none" lIns="119991" tIns="59995" rIns="119991" bIns="59995" anchorCtr="0" compatLnSpc="0">
              <a:spAutoFit/>
            </a:bodyPr>
            <a:lstStyle/>
            <a:p>
              <a:pPr hangingPunct="0"/>
              <a:r>
                <a:rPr lang="en-US" sz="2400">
                  <a:latin typeface="Takao Pゴシック" pitchFamily="18"/>
                  <a:ea typeface="Takao Pゴシック" pitchFamily="2"/>
                  <a:cs typeface="Takao Pゴシック" pitchFamily="2"/>
                </a:rPr>
                <a:t>. . . . .</a:t>
              </a:r>
            </a:p>
          </p:txBody>
        </p:sp>
      </p:grp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CDC4B46D-E143-4F32-AB91-87B7A8233320}"/>
              </a:ext>
            </a:extLst>
          </p:cNvPr>
          <p:cNvSpPr txBox="1"/>
          <p:nvPr/>
        </p:nvSpPr>
        <p:spPr>
          <a:xfrm>
            <a:off x="206768" y="201399"/>
            <a:ext cx="7246807" cy="652076"/>
          </a:xfrm>
          <a:prstGeom prst="rect">
            <a:avLst/>
          </a:prstGeom>
          <a:noFill/>
          <a:ln>
            <a:noFill/>
          </a:ln>
        </p:spPr>
        <p:txBody>
          <a:bodyPr vert="horz" wrap="none" lIns="119991" tIns="59995" rIns="119991" bIns="59995" anchorCtr="0" compatLnSpc="0">
            <a:spAutoFit/>
          </a:bodyPr>
          <a:lstStyle/>
          <a:p>
            <a:pPr hangingPunct="0"/>
            <a:r>
              <a:rPr lang="en-US" sz="3600" dirty="0">
                <a:solidFill>
                  <a:schemeClr val="accent1"/>
                </a:solidFill>
                <a:latin typeface="Arial" panose="020B0604020202020204" pitchFamily="34" charset="0"/>
                <a:ea typeface="Takao Pゴシック" pitchFamily="2"/>
                <a:cs typeface="Arial" panose="020B0604020202020204" pitchFamily="34" charset="0"/>
              </a:rPr>
              <a:t>Interaction of a beam with a mirror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5D32E59-FD94-475C-8082-2A5A6913AAFE}"/>
              </a:ext>
            </a:extLst>
          </p:cNvPr>
          <p:cNvSpPr txBox="1"/>
          <p:nvPr/>
        </p:nvSpPr>
        <p:spPr>
          <a:xfrm>
            <a:off x="496117" y="294401"/>
            <a:ext cx="4603904" cy="652076"/>
          </a:xfrm>
          <a:prstGeom prst="rect">
            <a:avLst/>
          </a:prstGeom>
          <a:noFill/>
          <a:ln>
            <a:noFill/>
          </a:ln>
        </p:spPr>
        <p:txBody>
          <a:bodyPr vert="horz" wrap="none" lIns="119991" tIns="59995" rIns="119991" bIns="59995" anchorCtr="0" compatLnSpc="0">
            <a:spAutoFit/>
          </a:bodyPr>
          <a:lstStyle/>
          <a:p>
            <a:pPr hangingPunct="0"/>
            <a:r>
              <a:rPr lang="en-US" sz="3600" dirty="0">
                <a:solidFill>
                  <a:schemeClr val="accent1"/>
                </a:solidFill>
                <a:latin typeface="Arial" panose="020B0604020202020204" pitchFamily="34" charset="0"/>
                <a:ea typeface="Takao Pゴシック" pitchFamily="2"/>
                <a:cs typeface="Arial" panose="020B0604020202020204" pitchFamily="34" charset="0"/>
              </a:rPr>
              <a:t>ABCD transformation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B63D9097-33BF-43AB-91B1-9260C1DD7BEE}"/>
                  </a:ext>
                </a:extLst>
              </p:cNvPr>
              <p:cNvSpPr txBox="1"/>
              <p:nvPr/>
            </p:nvSpPr>
            <p:spPr>
              <a:xfrm>
                <a:off x="6636461" y="1931683"/>
                <a:ext cx="3149468" cy="125519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wrap="none" lIns="119991" tIns="59995" rIns="119991" bIns="59995" rtlCol="0" anchorCtr="0" compatLnSpc="0">
                <a:spAutoFit/>
              </a:bodyPr>
              <a:lstStyle/>
              <a:p>
                <a:pPr algn="l" hangingPunc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  <a:ea typeface="Spica Neue P" panose="02000503000000000000" pitchFamily="2" charset="-128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  <a:ea typeface="Spica Neue P" panose="02000503000000000000" pitchFamily="2" charset="-128"/>
                              <a:cs typeface="Arial" panose="020B0604020202020204" pitchFamily="34" charset="0"/>
                            </a:rPr>
                            <m:t>𝑞</m:t>
                          </m:r>
                        </m:e>
                        <m:sub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  <a:ea typeface="Spica Neue P" panose="02000503000000000000" pitchFamily="2" charset="-128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  <a:ea typeface="Spica Neue P" panose="02000503000000000000" pitchFamily="2" charset="-128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  <a:ea typeface="Spica Neue P" panose="02000503000000000000" pitchFamily="2" charset="-128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  <a:ea typeface="Spica Neue P" panose="02000503000000000000" pitchFamily="2" charset="-128"/>
                              <a:cs typeface="Arial" panose="020B0604020202020204" pitchFamily="34" charset="0"/>
                            </a:rPr>
                            <m:t>𝐴</m:t>
                          </m:r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  <a:ea typeface="Spica Neue P" panose="02000503000000000000" pitchFamily="2" charset="-128"/>
                              <a:cs typeface="Arial" panose="020B0604020202020204" pitchFamily="34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  <a:ea typeface="Spica Neue P" panose="02000503000000000000" pitchFamily="2" charset="-128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  <a:ea typeface="Spica Neue P" panose="02000503000000000000" pitchFamily="2" charset="-128"/>
                                  <a:cs typeface="Arial" panose="020B0604020202020204" pitchFamily="34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  <a:ea typeface="Spica Neue P" panose="02000503000000000000" pitchFamily="2" charset="-128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  <a:ea typeface="Spica Neue P" panose="02000503000000000000" pitchFamily="2" charset="-128"/>
                              <a:cs typeface="Arial" panose="020B0604020202020204" pitchFamily="34" charset="0"/>
                            </a:rPr>
                            <m:t>+</m:t>
                          </m:r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  <a:ea typeface="Spica Neue P" panose="02000503000000000000" pitchFamily="2" charset="-128"/>
                              <a:cs typeface="Arial" panose="020B0604020202020204" pitchFamily="34" charset="0"/>
                            </a:rPr>
                            <m:t>𝐵</m:t>
                          </m:r>
                        </m:num>
                        <m:den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  <a:ea typeface="Spica Neue P" panose="02000503000000000000" pitchFamily="2" charset="-128"/>
                              <a:cs typeface="Arial" panose="020B0604020202020204" pitchFamily="34" charset="0"/>
                            </a:rPr>
                            <m:t>𝐶</m:t>
                          </m:r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  <a:ea typeface="Spica Neue P" panose="02000503000000000000" pitchFamily="2" charset="-128"/>
                              <a:cs typeface="Arial" panose="020B0604020202020204" pitchFamily="34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  <a:ea typeface="Spica Neue P" panose="02000503000000000000" pitchFamily="2" charset="-128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  <a:ea typeface="Spica Neue P" panose="02000503000000000000" pitchFamily="2" charset="-128"/>
                                  <a:cs typeface="Arial" panose="020B0604020202020204" pitchFamily="34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  <a:ea typeface="Spica Neue P" panose="02000503000000000000" pitchFamily="2" charset="-128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  <a:ea typeface="Spica Neue P" panose="02000503000000000000" pitchFamily="2" charset="-128"/>
                              <a:cs typeface="Arial" panose="020B0604020202020204" pitchFamily="34" charset="0"/>
                            </a:rPr>
                            <m:t>+</m:t>
                          </m:r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  <a:ea typeface="Spica Neue P" panose="02000503000000000000" pitchFamily="2" charset="-128"/>
                              <a:cs typeface="Arial" panose="020B0604020202020204" pitchFamily="34" charset="0"/>
                            </a:rPr>
                            <m:t>𝐷</m:t>
                          </m:r>
                        </m:den>
                      </m:f>
                    </m:oMath>
                  </m:oMathPara>
                </a14:m>
                <a:endParaRPr kumimoji="1" lang="ja-JP" altLang="en-US" sz="3600" dirty="0">
                  <a:latin typeface="Arial" panose="020B0604020202020204" pitchFamily="34" charset="0"/>
                  <a:ea typeface="Spica Neue P" panose="02000503000000000000" pitchFamily="2" charset="-128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B63D9097-33BF-43AB-91B1-9260C1DD7B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6461" y="1931683"/>
                <a:ext cx="3149468" cy="125519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F18AE25-984B-4E14-BE0B-A5BEFDBA5CCA}"/>
              </a:ext>
            </a:extLst>
          </p:cNvPr>
          <p:cNvSpPr txBox="1"/>
          <p:nvPr/>
        </p:nvSpPr>
        <p:spPr>
          <a:xfrm>
            <a:off x="444429" y="3585718"/>
            <a:ext cx="2577837" cy="652076"/>
          </a:xfrm>
          <a:prstGeom prst="rect">
            <a:avLst/>
          </a:prstGeom>
          <a:noFill/>
          <a:ln>
            <a:noFill/>
          </a:ln>
        </p:spPr>
        <p:txBody>
          <a:bodyPr vert="horz" wrap="none" lIns="119991" tIns="59995" rIns="119991" bIns="59995" rtlCol="0" anchorCtr="0" compatLnSpc="0">
            <a:spAutoFit/>
          </a:bodyPr>
          <a:lstStyle/>
          <a:p>
            <a:pPr algn="l" hangingPunct="0"/>
            <a:r>
              <a:rPr kumimoji="1" lang="en-US" altLang="ja-JP" sz="36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ea typeface="Spica Neue P" panose="02000503000000000000" pitchFamily="2" charset="-128"/>
                <a:cs typeface="Arial" panose="020B0604020202020204" pitchFamily="34" charset="0"/>
              </a:rPr>
              <a:t>Eigenmode</a:t>
            </a:r>
            <a:endParaRPr kumimoji="1" lang="ja-JP" altLang="en-US" sz="3600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ea typeface="Spica Neue P" panose="02000503000000000000" pitchFamily="2" charset="-128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C5B42CEF-F096-4982-9CD4-25B3A0EAAFAE}"/>
                  </a:ext>
                </a:extLst>
              </p:cNvPr>
              <p:cNvSpPr txBox="1"/>
              <p:nvPr/>
            </p:nvSpPr>
            <p:spPr>
              <a:xfrm>
                <a:off x="229025" y="4535388"/>
                <a:ext cx="4170644" cy="1381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wrap="none" lIns="119991" tIns="59995" rIns="119991" bIns="59995" rtlCol="0" anchorCtr="0" compatLnSpc="0">
                <a:spAutoFit/>
              </a:bodyPr>
              <a:lstStyle/>
              <a:p>
                <a:pPr algn="l" hangingPunc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4000" b="0" i="1" smtClean="0">
                              <a:latin typeface="Cambria Math" panose="02040503050406030204" pitchFamily="18" charset="0"/>
                              <a:ea typeface="Spica Neue P" panose="02000503000000000000" pitchFamily="2" charset="-128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  <a:ea typeface="Spica Neue P" panose="02000503000000000000" pitchFamily="2" charset="-128"/>
                              <a:cs typeface="Arial" panose="020B0604020202020204" pitchFamily="34" charset="0"/>
                            </a:rPr>
                            <m:t>𝑞</m:t>
                          </m:r>
                        </m:e>
                        <m:sub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  <a:ea typeface="Spica Neue P" panose="02000503000000000000" pitchFamily="2" charset="-128"/>
                              <a:cs typeface="Arial" panose="020B0604020202020204" pitchFamily="34" charset="0"/>
                            </a:rPr>
                            <m:t>𝑒𝑚</m:t>
                          </m:r>
                        </m:sub>
                      </m:sSub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  <a:ea typeface="Spica Neue P" panose="02000503000000000000" pitchFamily="2" charset="-128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4000" b="0" i="1" smtClean="0">
                              <a:latin typeface="Cambria Math" panose="02040503050406030204" pitchFamily="18" charset="0"/>
                              <a:ea typeface="Spica Neue P" panose="02000503000000000000" pitchFamily="2" charset="-128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  <a:ea typeface="Spica Neue P" panose="02000503000000000000" pitchFamily="2" charset="-128"/>
                              <a:cs typeface="Arial" panose="020B0604020202020204" pitchFamily="34" charset="0"/>
                            </a:rPr>
                            <m:t>𝐴</m:t>
                          </m:r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  <a:ea typeface="Spica Neue P" panose="02000503000000000000" pitchFamily="2" charset="-128"/>
                              <a:cs typeface="Arial" panose="020B0604020202020204" pitchFamily="34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kumimoji="1" lang="en-US" altLang="ja-JP" sz="4000" b="0" i="1" smtClean="0">
                                  <a:latin typeface="Cambria Math" panose="02040503050406030204" pitchFamily="18" charset="0"/>
                                  <a:ea typeface="Spica Neue P" panose="02000503000000000000" pitchFamily="2" charset="-128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4000" b="0" i="1" smtClean="0">
                                  <a:latin typeface="Cambria Math" panose="02040503050406030204" pitchFamily="18" charset="0"/>
                                  <a:ea typeface="Spica Neue P" panose="02000503000000000000" pitchFamily="2" charset="-128"/>
                                  <a:cs typeface="Arial" panose="020B0604020202020204" pitchFamily="34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kumimoji="1" lang="en-US" altLang="ja-JP" sz="4000" b="0" i="1" smtClean="0">
                                  <a:latin typeface="Cambria Math" panose="02040503050406030204" pitchFamily="18" charset="0"/>
                                  <a:ea typeface="Spica Neue P" panose="02000503000000000000" pitchFamily="2" charset="-128"/>
                                  <a:cs typeface="Arial" panose="020B0604020202020204" pitchFamily="34" charset="0"/>
                                </a:rPr>
                                <m:t>𝑒𝑚</m:t>
                              </m:r>
                            </m:sub>
                          </m:sSub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  <a:ea typeface="Spica Neue P" panose="02000503000000000000" pitchFamily="2" charset="-128"/>
                              <a:cs typeface="Arial" panose="020B0604020202020204" pitchFamily="34" charset="0"/>
                            </a:rPr>
                            <m:t>+</m:t>
                          </m:r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  <a:ea typeface="Spica Neue P" panose="02000503000000000000" pitchFamily="2" charset="-128"/>
                              <a:cs typeface="Arial" panose="020B0604020202020204" pitchFamily="34" charset="0"/>
                            </a:rPr>
                            <m:t>𝐵</m:t>
                          </m:r>
                        </m:num>
                        <m:den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  <a:ea typeface="Spica Neue P" panose="02000503000000000000" pitchFamily="2" charset="-128"/>
                              <a:cs typeface="Arial" panose="020B0604020202020204" pitchFamily="34" charset="0"/>
                            </a:rPr>
                            <m:t>𝐶</m:t>
                          </m:r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  <a:ea typeface="Spica Neue P" panose="02000503000000000000" pitchFamily="2" charset="-128"/>
                              <a:cs typeface="Arial" panose="020B0604020202020204" pitchFamily="34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kumimoji="1" lang="en-US" altLang="ja-JP" sz="4000" b="0" i="1" smtClean="0">
                                  <a:latin typeface="Cambria Math" panose="02040503050406030204" pitchFamily="18" charset="0"/>
                                  <a:ea typeface="Spica Neue P" panose="02000503000000000000" pitchFamily="2" charset="-128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4000" b="0" i="1" smtClean="0">
                                  <a:latin typeface="Cambria Math" panose="02040503050406030204" pitchFamily="18" charset="0"/>
                                  <a:ea typeface="Spica Neue P" panose="02000503000000000000" pitchFamily="2" charset="-128"/>
                                  <a:cs typeface="Arial" panose="020B0604020202020204" pitchFamily="34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kumimoji="1" lang="en-US" altLang="ja-JP" sz="4000" b="0" i="1" smtClean="0">
                                  <a:latin typeface="Cambria Math" panose="02040503050406030204" pitchFamily="18" charset="0"/>
                                  <a:ea typeface="Spica Neue P" panose="02000503000000000000" pitchFamily="2" charset="-128"/>
                                  <a:cs typeface="Arial" panose="020B0604020202020204" pitchFamily="34" charset="0"/>
                                </a:rPr>
                                <m:t>𝑒𝑚</m:t>
                              </m:r>
                            </m:sub>
                          </m:sSub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  <a:ea typeface="Spica Neue P" panose="02000503000000000000" pitchFamily="2" charset="-128"/>
                              <a:cs typeface="Arial" panose="020B0604020202020204" pitchFamily="34" charset="0"/>
                            </a:rPr>
                            <m:t>+</m:t>
                          </m:r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  <a:ea typeface="Spica Neue P" panose="02000503000000000000" pitchFamily="2" charset="-128"/>
                              <a:cs typeface="Arial" panose="020B0604020202020204" pitchFamily="34" charset="0"/>
                            </a:rPr>
                            <m:t>𝐷</m:t>
                          </m:r>
                        </m:den>
                      </m:f>
                    </m:oMath>
                  </m:oMathPara>
                </a14:m>
                <a:endParaRPr kumimoji="1" lang="ja-JP" altLang="en-US" sz="4000" dirty="0">
                  <a:latin typeface="Arial" panose="020B0604020202020204" pitchFamily="34" charset="0"/>
                  <a:ea typeface="Spica Neue P" panose="02000503000000000000" pitchFamily="2" charset="-128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C5B42CEF-F096-4982-9CD4-25B3A0EAAF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025" y="4535388"/>
                <a:ext cx="4170644" cy="13817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AF9E7FF5-F182-45B3-8969-463D3419E077}"/>
                  </a:ext>
                </a:extLst>
              </p:cNvPr>
              <p:cNvSpPr txBox="1"/>
              <p:nvPr/>
            </p:nvSpPr>
            <p:spPr>
              <a:xfrm>
                <a:off x="4849663" y="5533979"/>
                <a:ext cx="8361087" cy="14256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wrap="none" lIns="119991" tIns="59995" rIns="119991" bIns="59995" rtlCol="0" anchorCtr="0" compatLnSpc="0">
                <a:spAutoFit/>
              </a:bodyPr>
              <a:lstStyle/>
              <a:p>
                <a:pPr algn="l" hangingPunc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  <a:ea typeface="Spica Neue P" panose="02000503000000000000" pitchFamily="2" charset="-128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  <a:ea typeface="Spica Neue P" panose="02000503000000000000" pitchFamily="2" charset="-128"/>
                              <a:cs typeface="Arial" panose="020B0604020202020204" pitchFamily="34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  <a:ea typeface="Spica Neue P" panose="02000503000000000000" pitchFamily="2" charset="-128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  <a:ea typeface="Spica Neue P" panose="02000503000000000000" pitchFamily="2" charset="-128"/>
                                  <a:cs typeface="Arial" panose="020B0604020202020204" pitchFamily="34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  <a:ea typeface="Spica Neue P" panose="02000503000000000000" pitchFamily="2" charset="-128"/>
                                  <a:cs typeface="Arial" panose="020B0604020202020204" pitchFamily="34" charset="0"/>
                                </a:rPr>
                                <m:t>𝑒𝑚</m:t>
                              </m:r>
                            </m:sub>
                          </m:sSub>
                        </m:den>
                      </m:f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  <a:ea typeface="Spica Neue P" panose="02000503000000000000" pitchFamily="2" charset="-128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  <a:ea typeface="Spica Neue P" panose="02000503000000000000" pitchFamily="2" charset="-128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  <a:ea typeface="Spica Neue P" panose="02000503000000000000" pitchFamily="2" charset="-128"/>
                              <a:cs typeface="Arial" panose="020B0604020202020204" pitchFamily="34" charset="0"/>
                            </a:rPr>
                            <m:t>𝐷</m:t>
                          </m:r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  <a:ea typeface="Spica Neue P" panose="02000503000000000000" pitchFamily="2" charset="-128"/>
                              <a:cs typeface="Arial" panose="020B0604020202020204" pitchFamily="34" charset="0"/>
                            </a:rPr>
                            <m:t>−</m:t>
                          </m:r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  <a:ea typeface="Spica Neue P" panose="02000503000000000000" pitchFamily="2" charset="-128"/>
                              <a:cs typeface="Arial" panose="020B0604020202020204" pitchFamily="34" charset="0"/>
                            </a:rPr>
                            <m:t>𝐴</m:t>
                          </m:r>
                        </m:num>
                        <m:den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  <a:ea typeface="Spica Neue P" panose="02000503000000000000" pitchFamily="2" charset="-128"/>
                              <a:cs typeface="Arial" panose="020B0604020202020204" pitchFamily="34" charset="0"/>
                            </a:rPr>
                            <m:t>2</m:t>
                          </m:r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  <a:ea typeface="Spica Neue P" panose="02000503000000000000" pitchFamily="2" charset="-128"/>
                              <a:cs typeface="Arial" panose="020B0604020202020204" pitchFamily="34" charset="0"/>
                            </a:rPr>
                            <m:t>𝐵</m:t>
                          </m:r>
                        </m:den>
                      </m:f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  <a:ea typeface="Spica Neue P" panose="02000503000000000000" pitchFamily="2" charset="-128"/>
                          <a:cs typeface="Arial" panose="020B0604020202020204" pitchFamily="34" charset="0"/>
                        </a:rPr>
                        <m:t> −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  <a:ea typeface="Spica Neue P" panose="02000503000000000000" pitchFamily="2" charset="-128"/>
                          <a:cs typeface="Arial" panose="020B0604020202020204" pitchFamily="34" charset="0"/>
                        </a:rPr>
                        <m:t>𝑖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  <a:ea typeface="Spica Neue P" panose="02000503000000000000" pitchFamily="2" charset="-128"/>
                          <a:cs typeface="Arial" panose="020B0604020202020204" pitchFamily="34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1" lang="en-US" altLang="ja-JP" sz="3600" b="0" i="0" smtClean="0">
                          <a:latin typeface="Cambria Math" panose="02040503050406030204" pitchFamily="18" charset="0"/>
                          <a:ea typeface="Spica Neue P" panose="02000503000000000000" pitchFamily="2" charset="-128"/>
                          <a:cs typeface="Arial" panose="020B0604020202020204" pitchFamily="34" charset="0"/>
                        </a:rPr>
                        <m:t>sgn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  <a:ea typeface="Spica Neue P" panose="02000503000000000000" pitchFamily="2" charset="-128"/>
                          <a:cs typeface="Arial" panose="020B0604020202020204" pitchFamily="34" charset="0"/>
                        </a:rPr>
                        <m:t>⁡(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  <a:ea typeface="Spica Neue P" panose="02000503000000000000" pitchFamily="2" charset="-128"/>
                          <a:cs typeface="Arial" panose="020B0604020202020204" pitchFamily="34" charset="0"/>
                        </a:rPr>
                        <m:t>𝐵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  <a:ea typeface="Spica Neue P" panose="02000503000000000000" pitchFamily="2" charset="-128"/>
                          <a:cs typeface="Arial" panose="020B0604020202020204" pitchFamily="34" charset="0"/>
                        </a:rPr>
                        <m:t>)</m:t>
                      </m:r>
                      <m:f>
                        <m:f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  <a:ea typeface="Spica Neue P" panose="02000503000000000000" pitchFamily="2" charset="-128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  <a:ea typeface="Spica Neue P" panose="02000503000000000000" pitchFamily="2" charset="-128"/>
                                  <a:cs typeface="Arial" panose="020B0604020202020204" pitchFamily="34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  <a:ea typeface="Spica Neue P" panose="02000503000000000000" pitchFamily="2" charset="-128"/>
                                  <a:cs typeface="Arial" panose="020B0604020202020204" pitchFamily="34" charset="0"/>
                                </a:rPr>
                                <m:t>4−</m:t>
                              </m:r>
                              <m:sSup>
                                <m:sSupPr>
                                  <m:ctrlPr>
                                    <a:rPr kumimoji="1" lang="en-US" altLang="ja-JP" sz="3600" b="0" i="1" smtClean="0">
                                      <a:latin typeface="Cambria Math" panose="02040503050406030204" pitchFamily="18" charset="0"/>
                                      <a:ea typeface="Spica Neue P" panose="02000503000000000000" pitchFamily="2" charset="-128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kumimoji="1" lang="en-US" altLang="ja-JP" sz="3600" b="0" i="1" smtClean="0">
                                          <a:latin typeface="Cambria Math" panose="02040503050406030204" pitchFamily="18" charset="0"/>
                                          <a:ea typeface="Spica Neue P" panose="02000503000000000000" pitchFamily="2" charset="-128"/>
                                          <a:cs typeface="Arial" panose="020B0604020202020204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ja-JP" sz="3600" b="0" i="1" smtClean="0">
                                          <a:latin typeface="Cambria Math" panose="02040503050406030204" pitchFamily="18" charset="0"/>
                                          <a:ea typeface="Spica Neue P" panose="02000503000000000000" pitchFamily="2" charset="-128"/>
                                          <a:cs typeface="Arial" panose="020B0604020202020204" pitchFamily="34" charset="0"/>
                                        </a:rPr>
                                        <m:t>𝐴</m:t>
                                      </m:r>
                                      <m:r>
                                        <a:rPr kumimoji="1" lang="en-US" altLang="ja-JP" sz="3600" b="0" i="1" smtClean="0">
                                          <a:latin typeface="Cambria Math" panose="02040503050406030204" pitchFamily="18" charset="0"/>
                                          <a:ea typeface="Spica Neue P" panose="02000503000000000000" pitchFamily="2" charset="-128"/>
                                          <a:cs typeface="Arial" panose="020B0604020202020204" pitchFamily="34" charset="0"/>
                                        </a:rPr>
                                        <m:t>+</m:t>
                                      </m:r>
                                      <m:r>
                                        <a:rPr kumimoji="1" lang="en-US" altLang="ja-JP" sz="3600" b="0" i="1" smtClean="0">
                                          <a:latin typeface="Cambria Math" panose="02040503050406030204" pitchFamily="18" charset="0"/>
                                          <a:ea typeface="Spica Neue P" panose="02000503000000000000" pitchFamily="2" charset="-128"/>
                                          <a:cs typeface="Arial" panose="020B0604020202020204" pitchFamily="34" charset="0"/>
                                        </a:rPr>
                                        <m:t>𝐷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kumimoji="1" lang="en-US" altLang="ja-JP" sz="3600" b="0" i="1" smtClean="0">
                                      <a:latin typeface="Cambria Math" panose="02040503050406030204" pitchFamily="18" charset="0"/>
                                      <a:ea typeface="Spica Neue P" panose="02000503000000000000" pitchFamily="2" charset="-128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num>
                        <m:den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  <a:ea typeface="Spica Neue P" panose="02000503000000000000" pitchFamily="2" charset="-128"/>
                              <a:cs typeface="Arial" panose="020B0604020202020204" pitchFamily="34" charset="0"/>
                            </a:rPr>
                            <m:t>2</m:t>
                          </m:r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  <a:ea typeface="Spica Neue P" panose="02000503000000000000" pitchFamily="2" charset="-128"/>
                              <a:cs typeface="Arial" panose="020B0604020202020204" pitchFamily="34" charset="0"/>
                            </a:rPr>
                            <m:t>𝐵</m:t>
                          </m:r>
                        </m:den>
                      </m:f>
                    </m:oMath>
                  </m:oMathPara>
                </a14:m>
                <a:endParaRPr kumimoji="1" lang="ja-JP" altLang="en-US" sz="3600" dirty="0">
                  <a:latin typeface="Arial" panose="020B0604020202020204" pitchFamily="34" charset="0"/>
                  <a:ea typeface="Spica Neue P" panose="02000503000000000000" pitchFamily="2" charset="-128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AF9E7FF5-F182-45B3-8969-463D3419E0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9663" y="5533979"/>
                <a:ext cx="8361087" cy="14256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矢印: 右 6">
            <a:extLst>
              <a:ext uri="{FF2B5EF4-FFF2-40B4-BE49-F238E27FC236}">
                <a16:creationId xmlns:a16="http://schemas.microsoft.com/office/drawing/2014/main" id="{F12C526B-50D9-4CC0-B19A-B316AE9F661F}"/>
              </a:ext>
            </a:extLst>
          </p:cNvPr>
          <p:cNvSpPr/>
          <p:nvPr/>
        </p:nvSpPr>
        <p:spPr>
          <a:xfrm>
            <a:off x="3250512" y="6214682"/>
            <a:ext cx="1374154" cy="332044"/>
          </a:xfrm>
          <a:prstGeom prst="rightArrow">
            <a:avLst>
              <a:gd name="adj1" fmla="val 50000"/>
              <a:gd name="adj2" fmla="val 1023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A9A6FFE-9702-4950-BFE7-3A4BFA68C71D}"/>
              </a:ext>
            </a:extLst>
          </p:cNvPr>
          <p:cNvSpPr txBox="1"/>
          <p:nvPr/>
        </p:nvSpPr>
        <p:spPr>
          <a:xfrm>
            <a:off x="496117" y="1312854"/>
            <a:ext cx="3294892" cy="534095"/>
          </a:xfrm>
          <a:prstGeom prst="rect">
            <a:avLst/>
          </a:prstGeom>
          <a:noFill/>
          <a:ln>
            <a:noFill/>
          </a:ln>
        </p:spPr>
        <p:txBody>
          <a:bodyPr vert="horz" wrap="none" lIns="119991" tIns="59995" rIns="119991" bIns="59995" rtlCol="0" anchorCtr="0" compatLnSpc="0">
            <a:spAutoFit/>
          </a:bodyPr>
          <a:lstStyle/>
          <a:p>
            <a:pPr algn="l" hangingPunct="0"/>
            <a:r>
              <a:rPr kumimoji="1" lang="en-US" altLang="ja-JP" sz="2800" dirty="0">
                <a:latin typeface="Arial" panose="020B0604020202020204" pitchFamily="34" charset="0"/>
                <a:ea typeface="Spica Neue P" panose="02000503000000000000" pitchFamily="2" charset="-128"/>
                <a:cs typeface="Arial" panose="020B0604020202020204" pitchFamily="34" charset="0"/>
              </a:rPr>
              <a:t>Ray-transfer matrix</a:t>
            </a:r>
            <a:endParaRPr kumimoji="1" lang="ja-JP" altLang="en-US" sz="2800" dirty="0">
              <a:latin typeface="Arial" panose="020B0604020202020204" pitchFamily="34" charset="0"/>
              <a:ea typeface="Spica Neue P" panose="02000503000000000000" pitchFamily="2" charset="-128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68A4AF9F-CD9D-4AF7-ADC3-A5515B97EFD4}"/>
                  </a:ext>
                </a:extLst>
              </p:cNvPr>
              <p:cNvSpPr txBox="1"/>
              <p:nvPr/>
            </p:nvSpPr>
            <p:spPr>
              <a:xfrm>
                <a:off x="577247" y="1931683"/>
                <a:ext cx="2924150" cy="11008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wrap="none" lIns="119991" tIns="59995" rIns="119991" bIns="59995" rtlCol="0" anchorCtr="0" compatLnSpc="0">
                <a:spAutoFit/>
              </a:bodyPr>
              <a:lstStyle/>
              <a:p>
                <a:pPr algn="l" hangingPunc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  <a:ea typeface="Spica Neue P" panose="02000503000000000000" pitchFamily="2" charset="-128"/>
                          <a:cs typeface="Arial" panose="020B0604020202020204" pitchFamily="34" charset="0"/>
                        </a:rPr>
                        <m:t>𝑀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  <a:ea typeface="Spica Neue P" panose="02000503000000000000" pitchFamily="2" charset="-128"/>
                          <a:cs typeface="Arial" panose="020B0604020202020204" pitchFamily="34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  <a:ea typeface="Spica Neue P" panose="02000503000000000000" pitchFamily="2" charset="-128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  <a:ea typeface="Spica Neue P" panose="02000503000000000000" pitchFamily="2" charset="-128"/>
                                  <a:cs typeface="Arial" panose="020B060402020202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ja-JP" sz="3600" b="0" i="1" smtClean="0">
                                    <a:latin typeface="Cambria Math" panose="02040503050406030204" pitchFamily="18" charset="0"/>
                                    <a:ea typeface="Spica Neue P" panose="02000503000000000000" pitchFamily="2" charset="-128"/>
                                    <a:cs typeface="Arial" panose="020B0604020202020204" pitchFamily="34" charset="0"/>
                                  </a:rPr>
                                  <m:t>𝐴</m:t>
                                </m:r>
                              </m:e>
                              <m:e>
                                <m:r>
                                  <a:rPr kumimoji="1" lang="en-US" altLang="ja-JP" sz="3600" b="0" i="1" smtClean="0">
                                    <a:latin typeface="Cambria Math" panose="02040503050406030204" pitchFamily="18" charset="0"/>
                                    <a:ea typeface="Spica Neue P" panose="02000503000000000000" pitchFamily="2" charset="-128"/>
                                    <a:cs typeface="Arial" panose="020B0604020202020204" pitchFamily="34" charset="0"/>
                                  </a:rPr>
                                  <m:t>𝐵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ja-JP" sz="3600" b="0" i="1" smtClean="0">
                                    <a:latin typeface="Cambria Math" panose="02040503050406030204" pitchFamily="18" charset="0"/>
                                    <a:ea typeface="Spica Neue P" panose="02000503000000000000" pitchFamily="2" charset="-128"/>
                                    <a:cs typeface="Arial" panose="020B0604020202020204" pitchFamily="34" charset="0"/>
                                  </a:rPr>
                                  <m:t>𝐶</m:t>
                                </m:r>
                              </m:e>
                              <m:e>
                                <m:r>
                                  <a:rPr kumimoji="1" lang="en-US" altLang="ja-JP" sz="3600" b="0" i="1" smtClean="0">
                                    <a:latin typeface="Cambria Math" panose="02040503050406030204" pitchFamily="18" charset="0"/>
                                    <a:ea typeface="Spica Neue P" panose="02000503000000000000" pitchFamily="2" charset="-128"/>
                                    <a:cs typeface="Arial" panose="020B0604020202020204" pitchFamily="34" charset="0"/>
                                  </a:rPr>
                                  <m:t>𝐷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ja-JP" altLang="en-US" sz="3600" dirty="0">
                  <a:latin typeface="Arial" panose="020B0604020202020204" pitchFamily="34" charset="0"/>
                  <a:ea typeface="Spica Neue P" panose="02000503000000000000" pitchFamily="2" charset="-128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68A4AF9F-CD9D-4AF7-ADC3-A5515B97EF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247" y="1931683"/>
                <a:ext cx="2924150" cy="11008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BBC8341-F6DF-4EF6-9324-0259813D5E10}"/>
              </a:ext>
            </a:extLst>
          </p:cNvPr>
          <p:cNvSpPr txBox="1"/>
          <p:nvPr/>
        </p:nvSpPr>
        <p:spPr>
          <a:xfrm>
            <a:off x="5833522" y="1312853"/>
            <a:ext cx="5098142" cy="534095"/>
          </a:xfrm>
          <a:prstGeom prst="rect">
            <a:avLst/>
          </a:prstGeom>
          <a:noFill/>
          <a:ln>
            <a:noFill/>
          </a:ln>
        </p:spPr>
        <p:txBody>
          <a:bodyPr vert="horz" wrap="none" lIns="119991" tIns="59995" rIns="119991" bIns="59995" rtlCol="0" anchorCtr="0" compatLnSpc="0">
            <a:spAutoFit/>
          </a:bodyPr>
          <a:lstStyle/>
          <a:p>
            <a:pPr algn="l" hangingPunct="0"/>
            <a:r>
              <a:rPr kumimoji="1" lang="en-US" altLang="ja-JP" sz="2800" dirty="0">
                <a:latin typeface="Arial" panose="020B0604020202020204" pitchFamily="34" charset="0"/>
                <a:ea typeface="Spica Neue P" panose="02000503000000000000" pitchFamily="2" charset="-128"/>
                <a:cs typeface="Arial" panose="020B0604020202020204" pitchFamily="34" charset="0"/>
              </a:rPr>
              <a:t>Transformation of q-parameter</a:t>
            </a:r>
            <a:endParaRPr kumimoji="1" lang="ja-JP" altLang="en-US" sz="2800" dirty="0">
              <a:latin typeface="Arial" panose="020B0604020202020204" pitchFamily="34" charset="0"/>
              <a:ea typeface="Spica Neue P" panose="02000503000000000000" pitchFamily="2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83960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FC53640-D386-44C1-AACA-0E3D8B19F165}"/>
              </a:ext>
            </a:extLst>
          </p:cNvPr>
          <p:cNvSpPr txBox="1"/>
          <p:nvPr/>
        </p:nvSpPr>
        <p:spPr>
          <a:xfrm>
            <a:off x="618114" y="234986"/>
            <a:ext cx="2449340" cy="652076"/>
          </a:xfrm>
          <a:prstGeom prst="rect">
            <a:avLst/>
          </a:prstGeom>
          <a:noFill/>
          <a:ln>
            <a:noFill/>
          </a:ln>
        </p:spPr>
        <p:txBody>
          <a:bodyPr vert="horz" wrap="none" lIns="119991" tIns="59995" rIns="119991" bIns="59995" rtlCol="0" anchorCtr="0" compatLnSpc="0">
            <a:spAutoFit/>
          </a:bodyPr>
          <a:lstStyle/>
          <a:p>
            <a:pPr algn="l" hangingPunct="0"/>
            <a:r>
              <a:rPr kumimoji="1" lang="en-US" altLang="ja-JP" sz="3600" dirty="0">
                <a:solidFill>
                  <a:schemeClr val="accent1"/>
                </a:solidFill>
                <a:latin typeface="Arial" panose="020B0604020202020204" pitchFamily="34" charset="0"/>
                <a:ea typeface="Spica Neue P" panose="02000503000000000000" pitchFamily="2" charset="-128"/>
                <a:cs typeface="Arial" panose="020B0604020202020204" pitchFamily="34" charset="0"/>
              </a:rPr>
              <a:t>Installation</a:t>
            </a:r>
            <a:endParaRPr kumimoji="1" lang="ja-JP" altLang="en-US" sz="3600" dirty="0">
              <a:solidFill>
                <a:schemeClr val="accent1"/>
              </a:solidFill>
              <a:latin typeface="Arial" panose="020B0604020202020204" pitchFamily="34" charset="0"/>
              <a:ea typeface="Spica Neue P" panose="02000503000000000000" pitchFamily="2" charset="-128"/>
              <a:cs typeface="Arial" panose="020B0604020202020204" pitchFamily="34" charset="0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2BDEF35-388F-4C3F-8770-D76221CD483B}"/>
              </a:ext>
            </a:extLst>
          </p:cNvPr>
          <p:cNvSpPr txBox="1"/>
          <p:nvPr/>
        </p:nvSpPr>
        <p:spPr>
          <a:xfrm>
            <a:off x="618114" y="1068383"/>
            <a:ext cx="4998051" cy="2293551"/>
          </a:xfrm>
          <a:prstGeom prst="rect">
            <a:avLst/>
          </a:prstGeom>
          <a:noFill/>
          <a:ln>
            <a:noFill/>
          </a:ln>
        </p:spPr>
        <p:txBody>
          <a:bodyPr vert="horz" wrap="none" lIns="119991" tIns="59995" rIns="119991" bIns="59995" rtlCol="0" anchorCtr="0" compatLnSpc="0">
            <a:spAutoFit/>
          </a:bodyPr>
          <a:lstStyle/>
          <a:p>
            <a:pPr algn="l" hangingPunct="0"/>
            <a:r>
              <a:rPr kumimoji="1" lang="en-US" altLang="ja-JP" sz="2800" dirty="0">
                <a:latin typeface="Arial" panose="020B0604020202020204" pitchFamily="34" charset="0"/>
                <a:ea typeface="Spica Neue P" panose="02000503000000000000" pitchFamily="2" charset="-128"/>
                <a:cs typeface="Arial" panose="020B0604020202020204" pitchFamily="34" charset="0"/>
              </a:rPr>
              <a:t>Installation of </a:t>
            </a:r>
            <a:r>
              <a:rPr kumimoji="1" lang="en-US" altLang="ja-JP" sz="2800" dirty="0" err="1">
                <a:latin typeface="Arial" panose="020B0604020202020204" pitchFamily="34" charset="0"/>
                <a:ea typeface="Spica Neue P" panose="02000503000000000000" pitchFamily="2" charset="-128"/>
                <a:cs typeface="Arial" panose="020B0604020202020204" pitchFamily="34" charset="0"/>
              </a:rPr>
              <a:t>gtrace</a:t>
            </a:r>
            <a:r>
              <a:rPr kumimoji="1" lang="en-US" altLang="ja-JP" sz="2800" dirty="0">
                <a:latin typeface="Arial" panose="020B0604020202020204" pitchFamily="34" charset="0"/>
                <a:ea typeface="Spica Neue P" panose="02000503000000000000" pitchFamily="2" charset="-128"/>
                <a:cs typeface="Arial" panose="020B0604020202020204" pitchFamily="34" charset="0"/>
              </a:rPr>
              <a:t> package</a:t>
            </a:r>
          </a:p>
          <a:p>
            <a:pPr algn="l" hangingPunct="0"/>
            <a:r>
              <a:rPr kumimoji="1" lang="en-US" altLang="ja-JP" sz="2800" dirty="0">
                <a:latin typeface="Cica" panose="020B0409020203020207" pitchFamily="49" charset="-128"/>
                <a:ea typeface="Cica" panose="020B0409020203020207" pitchFamily="49" charset="-128"/>
                <a:cs typeface="Courier New" panose="02070309020205020404" pitchFamily="49" charset="0"/>
              </a:rPr>
              <a:t>&gt;pip install </a:t>
            </a:r>
            <a:r>
              <a:rPr kumimoji="1" lang="en-US" altLang="ja-JP" sz="2800" dirty="0" err="1">
                <a:latin typeface="Cica" panose="020B0409020203020207" pitchFamily="49" charset="-128"/>
                <a:ea typeface="Cica" panose="020B0409020203020207" pitchFamily="49" charset="-128"/>
                <a:cs typeface="Courier New" panose="02070309020205020404" pitchFamily="49" charset="0"/>
              </a:rPr>
              <a:t>gtrace</a:t>
            </a:r>
            <a:endParaRPr kumimoji="1" lang="en-US" altLang="ja-JP" sz="2800" dirty="0">
              <a:latin typeface="Cica" panose="020B0409020203020207" pitchFamily="49" charset="-128"/>
              <a:ea typeface="Cica" panose="020B0409020203020207" pitchFamily="49" charset="-128"/>
              <a:cs typeface="Courier New" panose="02070309020205020404" pitchFamily="49" charset="0"/>
            </a:endParaRPr>
          </a:p>
          <a:p>
            <a:pPr algn="l" hangingPunct="0"/>
            <a:endParaRPr kumimoji="1" lang="en-US" altLang="ja-JP" sz="2800" dirty="0">
              <a:latin typeface="Cica" panose="020B0409020203020207" pitchFamily="49" charset="-128"/>
              <a:ea typeface="Cica" panose="020B0409020203020207" pitchFamily="49" charset="-128"/>
              <a:cs typeface="Courier New" panose="02070309020205020404" pitchFamily="49" charset="0"/>
            </a:endParaRPr>
          </a:p>
          <a:p>
            <a:pPr algn="l" hangingPunct="0"/>
            <a:r>
              <a:rPr kumimoji="1" lang="en-US" altLang="ja-JP" sz="2800" dirty="0">
                <a:latin typeface="Arial" panose="020B0604020202020204" pitchFamily="34" charset="0"/>
                <a:ea typeface="Cica" panose="020B0409020203020207" pitchFamily="49" charset="-128"/>
                <a:cs typeface="Arial" panose="020B0604020202020204" pitchFamily="34" charset="0"/>
              </a:rPr>
              <a:t>Dependencies</a:t>
            </a:r>
          </a:p>
          <a:p>
            <a:pPr algn="l" hangingPunct="0"/>
            <a:r>
              <a:rPr kumimoji="1" lang="en-US" altLang="ja-JP" sz="2800" dirty="0" err="1">
                <a:latin typeface="Arial" panose="020B0604020202020204" pitchFamily="34" charset="0"/>
                <a:ea typeface="Cica" panose="020B0409020203020207" pitchFamily="49" charset="-128"/>
                <a:cs typeface="Arial" panose="020B0604020202020204" pitchFamily="34" charset="0"/>
              </a:rPr>
              <a:t>numpy</a:t>
            </a:r>
            <a:r>
              <a:rPr kumimoji="1" lang="en-US" altLang="ja-JP" sz="2800" dirty="0">
                <a:latin typeface="Arial" panose="020B0604020202020204" pitchFamily="34" charset="0"/>
                <a:ea typeface="Cica" panose="020B0409020203020207" pitchFamily="49" charset="-128"/>
                <a:cs typeface="Arial" panose="020B0604020202020204" pitchFamily="34" charset="0"/>
              </a:rPr>
              <a:t>, </a:t>
            </a:r>
            <a:r>
              <a:rPr kumimoji="1" lang="en-US" altLang="ja-JP" sz="2800" dirty="0" err="1">
                <a:latin typeface="Arial" panose="020B0604020202020204" pitchFamily="34" charset="0"/>
                <a:ea typeface="Cica" panose="020B0409020203020207" pitchFamily="49" charset="-128"/>
                <a:cs typeface="Arial" panose="020B0604020202020204" pitchFamily="34" charset="0"/>
              </a:rPr>
              <a:t>scipy</a:t>
            </a:r>
            <a:r>
              <a:rPr kumimoji="1" lang="en-US" altLang="ja-JP" sz="2800" dirty="0">
                <a:latin typeface="Arial" panose="020B0604020202020204" pitchFamily="34" charset="0"/>
                <a:ea typeface="Cica" panose="020B0409020203020207" pitchFamily="49" charset="-128"/>
                <a:cs typeface="Arial" panose="020B0604020202020204" pitchFamily="34" charset="0"/>
              </a:rPr>
              <a:t>, matplotlib, traits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026717B-CEF3-420D-ABBD-90DEBBF3937B}"/>
              </a:ext>
            </a:extLst>
          </p:cNvPr>
          <p:cNvSpPr txBox="1"/>
          <p:nvPr/>
        </p:nvSpPr>
        <p:spPr>
          <a:xfrm>
            <a:off x="618114" y="3779837"/>
            <a:ext cx="3092208" cy="1359962"/>
          </a:xfrm>
          <a:prstGeom prst="rect">
            <a:avLst/>
          </a:prstGeom>
          <a:noFill/>
          <a:ln>
            <a:noFill/>
          </a:ln>
        </p:spPr>
        <p:txBody>
          <a:bodyPr vert="horz" wrap="none" lIns="119991" tIns="59995" rIns="119991" bIns="59995" rtlCol="0" anchorCtr="0" compatLnSpc="0">
            <a:spAutoFit/>
          </a:bodyPr>
          <a:lstStyle/>
          <a:p>
            <a:pPr algn="l" hangingPunct="0"/>
            <a:r>
              <a:rPr kumimoji="1" lang="en-US" altLang="ja-JP" sz="2800" dirty="0">
                <a:latin typeface="Arial" panose="020B0604020202020204" pitchFamily="34" charset="0"/>
                <a:ea typeface="Spica Neue P" panose="02000503000000000000" pitchFamily="2" charset="-128"/>
                <a:cs typeface="Arial" panose="020B0604020202020204" pitchFamily="34" charset="0"/>
              </a:rPr>
              <a:t>Recommended</a:t>
            </a:r>
          </a:p>
          <a:p>
            <a:pPr marL="457200" indent="-457200" algn="l" hangingPunct="0">
              <a:buFont typeface="Arial" panose="020B0604020202020204" pitchFamily="34" charset="0"/>
              <a:buChar char="•"/>
            </a:pPr>
            <a:r>
              <a:rPr kumimoji="1" lang="en-US" altLang="ja-JP" sz="2800" dirty="0" err="1">
                <a:latin typeface="Arial" panose="020B0604020202020204" pitchFamily="34" charset="0"/>
                <a:ea typeface="Spica Neue P" panose="02000503000000000000" pitchFamily="2" charset="-128"/>
                <a:cs typeface="Arial" panose="020B0604020202020204" pitchFamily="34" charset="0"/>
              </a:rPr>
              <a:t>Jupyter</a:t>
            </a:r>
            <a:r>
              <a:rPr kumimoji="1" lang="en-US" altLang="ja-JP" sz="2800" dirty="0">
                <a:latin typeface="Arial" panose="020B0604020202020204" pitchFamily="34" charset="0"/>
                <a:ea typeface="Spica Neue P" panose="02000503000000000000" pitchFamily="2" charset="-128"/>
                <a:cs typeface="Arial" panose="020B0604020202020204" pitchFamily="34" charset="0"/>
              </a:rPr>
              <a:t> Lab</a:t>
            </a:r>
          </a:p>
          <a:p>
            <a:pPr marL="457200" indent="-457200" algn="l" hangingPunct="0">
              <a:buFont typeface="Arial" panose="020B0604020202020204" pitchFamily="34" charset="0"/>
              <a:buChar char="•"/>
            </a:pPr>
            <a:r>
              <a:rPr kumimoji="1" lang="en-US" altLang="ja-JP" sz="2800" dirty="0">
                <a:latin typeface="Arial" panose="020B0604020202020204" pitchFamily="34" charset="0"/>
                <a:ea typeface="Spica Neue P" panose="02000503000000000000" pitchFamily="2" charset="-128"/>
                <a:cs typeface="Arial" panose="020B0604020202020204" pitchFamily="34" charset="0"/>
              </a:rPr>
              <a:t>TOC extension</a:t>
            </a:r>
            <a:endParaRPr kumimoji="1" lang="ja-JP" altLang="en-US" sz="2800" dirty="0">
              <a:latin typeface="Arial" panose="020B0604020202020204" pitchFamily="34" charset="0"/>
              <a:ea typeface="Spica Neue P" panose="02000503000000000000" pitchFamily="2" charset="-128"/>
              <a:cs typeface="Arial" panose="020B0604020202020204" pitchFamily="34" charset="0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20F7D28-6F77-4314-AC4E-15284DA32DA4}"/>
              </a:ext>
            </a:extLst>
          </p:cNvPr>
          <p:cNvSpPr txBox="1"/>
          <p:nvPr/>
        </p:nvSpPr>
        <p:spPr>
          <a:xfrm>
            <a:off x="6638049" y="4636256"/>
            <a:ext cx="6329890" cy="2598763"/>
          </a:xfrm>
          <a:prstGeom prst="rect">
            <a:avLst/>
          </a:prstGeom>
          <a:noFill/>
          <a:ln>
            <a:noFill/>
          </a:ln>
        </p:spPr>
        <p:txBody>
          <a:bodyPr vert="horz" wrap="none" lIns="119991" tIns="59995" rIns="119991" bIns="59995" rtlCol="0" anchorCtr="0" compatLnSpc="0">
            <a:spAutoFit/>
          </a:bodyPr>
          <a:lstStyle/>
          <a:p>
            <a:pPr algn="l" hangingPunct="0"/>
            <a:r>
              <a:rPr kumimoji="1" lang="en-US" altLang="ja-JP" sz="2800" dirty="0">
                <a:latin typeface="Arial" panose="020B0604020202020204" pitchFamily="34" charset="0"/>
                <a:ea typeface="Spica Neue P" panose="02000503000000000000" pitchFamily="2" charset="-128"/>
                <a:cs typeface="Arial" panose="020B0604020202020204" pitchFamily="34" charset="0"/>
              </a:rPr>
              <a:t>Source</a:t>
            </a:r>
          </a:p>
          <a:p>
            <a:pPr algn="l" hangingPunct="0"/>
            <a:r>
              <a:rPr kumimoji="1" lang="en-US" altLang="ja-JP" sz="2800" dirty="0">
                <a:latin typeface="Arial" panose="020B0604020202020204" pitchFamily="34" charset="0"/>
                <a:ea typeface="Spica Neue P" panose="02000503000000000000" pitchFamily="2" charset="-128"/>
                <a:cs typeface="Arial" panose="020B0604020202020204" pitchFamily="34" charset="0"/>
                <a:hlinkClick r:id="rId2"/>
              </a:rPr>
              <a:t>https://github.com/asoy01/gtrace</a:t>
            </a:r>
            <a:endParaRPr kumimoji="1" lang="en-US" altLang="ja-JP" sz="2800" dirty="0">
              <a:latin typeface="Arial" panose="020B0604020202020204" pitchFamily="34" charset="0"/>
              <a:ea typeface="Spica Neue P" panose="02000503000000000000" pitchFamily="2" charset="-128"/>
              <a:cs typeface="Arial" panose="020B0604020202020204" pitchFamily="34" charset="0"/>
            </a:endParaRPr>
          </a:p>
          <a:p>
            <a:pPr algn="l" hangingPunct="0"/>
            <a:endParaRPr kumimoji="1" lang="en-US" altLang="ja-JP" sz="2800" dirty="0">
              <a:latin typeface="Arial" panose="020B0604020202020204" pitchFamily="34" charset="0"/>
              <a:ea typeface="Spica Neue P" panose="02000503000000000000" pitchFamily="2" charset="-128"/>
              <a:cs typeface="Arial" panose="020B0604020202020204" pitchFamily="34" charset="0"/>
            </a:endParaRPr>
          </a:p>
          <a:p>
            <a:pPr algn="l" hangingPunct="0"/>
            <a:r>
              <a:rPr kumimoji="1" lang="en-US" altLang="ja-JP" sz="2800" dirty="0">
                <a:latin typeface="Arial" panose="020B0604020202020204" pitchFamily="34" charset="0"/>
                <a:ea typeface="Spica Neue P" panose="02000503000000000000" pitchFamily="2" charset="-128"/>
                <a:cs typeface="Arial" panose="020B0604020202020204" pitchFamily="34" charset="0"/>
              </a:rPr>
              <a:t>Documentation</a:t>
            </a:r>
          </a:p>
          <a:p>
            <a:pPr algn="l" hangingPunct="0"/>
            <a:r>
              <a:rPr kumimoji="1" lang="en-US" altLang="ja-JP" sz="2800" dirty="0">
                <a:latin typeface="Arial" panose="020B0604020202020204" pitchFamily="34" charset="0"/>
                <a:ea typeface="Spica Neue P" panose="02000503000000000000" pitchFamily="2" charset="-128"/>
                <a:cs typeface="Arial" panose="020B0604020202020204" pitchFamily="34" charset="0"/>
                <a:hlinkClick r:id="rId3"/>
              </a:rPr>
              <a:t>https://gtrace.readthedocs.io/en/latest/</a:t>
            </a:r>
            <a:endParaRPr kumimoji="1" lang="en-US" altLang="ja-JP" sz="2800" dirty="0">
              <a:latin typeface="Arial" panose="020B0604020202020204" pitchFamily="34" charset="0"/>
              <a:ea typeface="Spica Neue P" panose="02000503000000000000" pitchFamily="2" charset="-128"/>
              <a:cs typeface="Arial" panose="020B0604020202020204" pitchFamily="34" charset="0"/>
            </a:endParaRPr>
          </a:p>
          <a:p>
            <a:pPr algn="l" hangingPunct="0"/>
            <a:endParaRPr kumimoji="1" lang="ja-JP" altLang="en-US" sz="2800" dirty="0">
              <a:latin typeface="Arial" panose="020B0604020202020204" pitchFamily="34" charset="0"/>
              <a:ea typeface="Spica Neue P" panose="02000503000000000000" pitchFamily="2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01636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82B639DF-D5E6-4340-AE12-2337D88B2DDA}"/>
              </a:ext>
            </a:extLst>
          </p:cNvPr>
          <p:cNvSpPr txBox="1"/>
          <p:nvPr/>
        </p:nvSpPr>
        <p:spPr>
          <a:xfrm>
            <a:off x="860031" y="301505"/>
            <a:ext cx="2448955" cy="652076"/>
          </a:xfrm>
          <a:prstGeom prst="rect">
            <a:avLst/>
          </a:prstGeom>
          <a:noFill/>
          <a:ln>
            <a:noFill/>
          </a:ln>
        </p:spPr>
        <p:txBody>
          <a:bodyPr vert="horz" wrap="none" lIns="119991" tIns="59995" rIns="119991" bIns="59995" rtlCol="0" anchorCtr="0" compatLnSpc="0">
            <a:spAutoFit/>
          </a:bodyPr>
          <a:lstStyle/>
          <a:p>
            <a:pPr algn="l" hangingPunct="0"/>
            <a:r>
              <a:rPr kumimoji="1" lang="en-US" altLang="ja-JP" sz="3600" dirty="0">
                <a:solidFill>
                  <a:schemeClr val="accent1"/>
                </a:solidFill>
                <a:latin typeface="Arial" panose="020B0604020202020204" pitchFamily="34" charset="0"/>
                <a:ea typeface="Spica Neue P" panose="02000503000000000000" pitchFamily="2" charset="-128"/>
                <a:cs typeface="Arial" panose="020B0604020202020204" pitchFamily="34" charset="0"/>
              </a:rPr>
              <a:t>Limitations</a:t>
            </a:r>
            <a:endParaRPr kumimoji="1" lang="ja-JP" altLang="en-US" sz="3600" dirty="0">
              <a:solidFill>
                <a:schemeClr val="accent1"/>
              </a:solidFill>
              <a:latin typeface="Arial" panose="020B0604020202020204" pitchFamily="34" charset="0"/>
              <a:ea typeface="Spica Neue P" panose="02000503000000000000" pitchFamily="2" charset="-128"/>
              <a:cs typeface="Arial" panose="020B0604020202020204" pitchFamily="34" charset="0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89D546A-F23D-4DA4-8373-F0816B65F2EA}"/>
              </a:ext>
            </a:extLst>
          </p:cNvPr>
          <p:cNvSpPr txBox="1"/>
          <p:nvPr/>
        </p:nvSpPr>
        <p:spPr>
          <a:xfrm>
            <a:off x="805661" y="1339472"/>
            <a:ext cx="6850930" cy="1359962"/>
          </a:xfrm>
          <a:prstGeom prst="rect">
            <a:avLst/>
          </a:prstGeom>
          <a:noFill/>
          <a:ln>
            <a:noFill/>
          </a:ln>
        </p:spPr>
        <p:txBody>
          <a:bodyPr vert="horz" wrap="none" lIns="119991" tIns="59995" rIns="119991" bIns="59995" rtlCol="0" anchorCtr="0" compatLnSpc="0">
            <a:spAutoFit/>
          </a:bodyPr>
          <a:lstStyle/>
          <a:p>
            <a:pPr marL="457200" indent="-457200" algn="l" hangingPunct="0">
              <a:buFont typeface="Arial" panose="020B0604020202020204" pitchFamily="34" charset="0"/>
              <a:buChar char="•"/>
            </a:pPr>
            <a:r>
              <a:rPr kumimoji="1" lang="en-US" altLang="ja-JP" sz="2800" dirty="0">
                <a:latin typeface="Arial" panose="020B0604020202020204" pitchFamily="34" charset="0"/>
                <a:ea typeface="Spica Neue P" panose="02000503000000000000" pitchFamily="2" charset="-128"/>
                <a:cs typeface="Arial" panose="020B0604020202020204" pitchFamily="34" charset="0"/>
              </a:rPr>
              <a:t>Non-spherical surface is not supported</a:t>
            </a:r>
          </a:p>
          <a:p>
            <a:pPr marL="457200" indent="-457200" algn="l" hangingPunct="0">
              <a:buFont typeface="Arial" panose="020B0604020202020204" pitchFamily="34" charset="0"/>
              <a:buChar char="•"/>
            </a:pPr>
            <a:r>
              <a:rPr kumimoji="1" lang="en-US" altLang="ja-JP" sz="2800" dirty="0">
                <a:latin typeface="Arial" panose="020B0604020202020204" pitchFamily="34" charset="0"/>
                <a:ea typeface="Spica Neue P" panose="02000503000000000000" pitchFamily="2" charset="-128"/>
                <a:cs typeface="Arial" panose="020B0604020202020204" pitchFamily="34" charset="0"/>
              </a:rPr>
              <a:t>Beam clipping is ignored</a:t>
            </a:r>
          </a:p>
          <a:p>
            <a:pPr marL="457200" indent="-457200" algn="l" hangingPunct="0">
              <a:buFont typeface="Arial" panose="020B0604020202020204" pitchFamily="34" charset="0"/>
              <a:buChar char="•"/>
            </a:pPr>
            <a:r>
              <a:rPr kumimoji="1" lang="en-US" altLang="ja-JP" sz="2800" dirty="0">
                <a:latin typeface="Arial" panose="020B0604020202020204" pitchFamily="34" charset="0"/>
                <a:ea typeface="Spica Neue P" panose="02000503000000000000" pitchFamily="2" charset="-128"/>
                <a:cs typeface="Arial" panose="020B0604020202020204" pitchFamily="34" charset="0"/>
              </a:rPr>
              <a:t>Only 2D</a:t>
            </a:r>
            <a:endParaRPr kumimoji="1" lang="ja-JP" altLang="en-US" sz="2800" dirty="0">
              <a:latin typeface="Arial" panose="020B0604020202020204" pitchFamily="34" charset="0"/>
              <a:ea typeface="Spica Neue P" panose="02000503000000000000" pitchFamily="2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1837509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  <a:ln>
          <a:noFill/>
        </a:ln>
      </a:spPr>
      <a:bodyPr vert="horz" wrap="none" lIns="119991" tIns="59995" rIns="119991" bIns="59995" rtlCol="0" anchorCtr="0" compatLnSpc="0">
        <a:spAutoFit/>
      </a:bodyPr>
      <a:lstStyle>
        <a:defPPr algn="l" hangingPunct="0">
          <a:defRPr kumimoji="1" sz="2800" dirty="0" smtClean="0">
            <a:latin typeface="Arial" panose="020B0604020202020204" pitchFamily="34" charset="0"/>
            <a:ea typeface="Spica Neue P" panose="02000503000000000000" pitchFamily="2" charset="-128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6592</TotalTime>
  <Words>307</Words>
  <Application>Microsoft Office PowerPoint</Application>
  <PresentationFormat>ユーザー設定</PresentationFormat>
  <Paragraphs>108</Paragraphs>
  <Slides>10</Slides>
  <Notes>4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9" baseType="lpstr">
      <vt:lpstr>Cica</vt:lpstr>
      <vt:lpstr>Takao Pゴシック</vt:lpstr>
      <vt:lpstr>Takao P明朝</vt:lpstr>
      <vt:lpstr>游ゴシック</vt:lpstr>
      <vt:lpstr>Arial</vt:lpstr>
      <vt:lpstr>Calibri</vt:lpstr>
      <vt:lpstr>Calibri Light</vt:lpstr>
      <vt:lpstr>Cambria Math</vt:lpstr>
      <vt:lpstr>Default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Yoichi Aso</dc:creator>
  <cp:lastModifiedBy>Aso Yoichi</cp:lastModifiedBy>
  <cp:revision>53</cp:revision>
  <dcterms:created xsi:type="dcterms:W3CDTF">2010-08-15T03:17:08Z</dcterms:created>
  <dcterms:modified xsi:type="dcterms:W3CDTF">2022-09-09T02:52:21Z</dcterms:modified>
</cp:coreProperties>
</file>