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2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07543.2020.1735666" TargetMode="External"/><Relationship Id="rId2" Type="http://schemas.openxmlformats.org/officeDocument/2006/relationships/hyperlink" Target="https://research.bangor.ac.uk/portal/en/researchoutputs/deep-learning-with-long-shortterm-memory-networks-and-random-forests-for-demand-forecasting-in-multichannel-retail(f7c9b5e7-88f2-4640-9957-bcc45dd9ee95)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ats.stackexchange.com/questions/22955/outliers-spotting-in-time-series-analysis-should-i-pre-process-data-or-n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S0969-6989(00)00011-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3.1205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608CA-54C0-40C5-9820-73D38C9A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4164" y="845088"/>
            <a:ext cx="5825448" cy="153616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D3B45"/>
                </a:solidFill>
                <a:effectLst/>
                <a:latin typeface="Lato Extended"/>
              </a:rPr>
              <a:t>Store Item Demand Forecasting using Deep Learning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3DF4-00DA-438A-B15D-9FF17F02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824" y="2912744"/>
            <a:ext cx="6694128" cy="2689861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343536"/>
                </a:solidFill>
                <a:effectLst/>
                <a:latin typeface="Ubuntu"/>
              </a:rPr>
              <a:t>Punia</a:t>
            </a:r>
            <a:r>
              <a:rPr lang="en-US" b="0" i="0" dirty="0">
                <a:solidFill>
                  <a:srgbClr val="343536"/>
                </a:solidFill>
                <a:effectLst/>
                <a:latin typeface="Ubuntu"/>
              </a:rPr>
              <a:t>, Sushil et al. </a:t>
            </a:r>
            <a:r>
              <a:rPr lang="en-US" b="0" i="0" dirty="0">
                <a:effectLst/>
                <a:latin typeface="Ubuntu"/>
                <a:hlinkClick r:id="rId2"/>
              </a:rPr>
              <a:t>"Deep learning with long short-term memory networks and random forests for demand forecasting in multi-channel retail"</a:t>
            </a:r>
            <a:r>
              <a:rPr lang="en-US" b="0" i="0" dirty="0">
                <a:solidFill>
                  <a:srgbClr val="343536"/>
                </a:solidFill>
                <a:effectLst/>
                <a:latin typeface="Ubuntu"/>
              </a:rPr>
              <a:t>. </a:t>
            </a:r>
            <a:r>
              <a:rPr lang="en-US" b="0" i="1" dirty="0">
                <a:solidFill>
                  <a:srgbClr val="343536"/>
                </a:solidFill>
                <a:effectLst/>
                <a:latin typeface="Ubuntu"/>
              </a:rPr>
              <a:t>International Journal of Production Research</a:t>
            </a:r>
            <a:r>
              <a:rPr lang="en-US" b="0" i="0" dirty="0">
                <a:solidFill>
                  <a:srgbClr val="343536"/>
                </a:solidFill>
                <a:effectLst/>
                <a:latin typeface="Ubuntu"/>
              </a:rPr>
              <a:t>. 2020, 58(16). 4964-4979. </a:t>
            </a:r>
            <a:r>
              <a:rPr lang="en-US" b="0" i="0" dirty="0">
                <a:effectLst/>
                <a:latin typeface="Ubuntu"/>
                <a:hlinkClick r:id="rId3"/>
              </a:rPr>
              <a:t>https://doi.org/10.1080/00207543.2020.1735666</a:t>
            </a:r>
            <a:endParaRPr lang="en-US" b="0" i="0" dirty="0">
              <a:effectLst/>
              <a:latin typeface="Ubuntu"/>
            </a:endParaRPr>
          </a:p>
          <a:p>
            <a:endParaRPr lang="en-US" b="0" i="0" dirty="0">
              <a:effectLst/>
              <a:latin typeface="Ubuntu"/>
            </a:endParaRPr>
          </a:p>
          <a:p>
            <a:r>
              <a:rPr lang="en-US" dirty="0"/>
              <a:t>Presented by – Akash Savaliya</a:t>
            </a:r>
          </a:p>
        </p:txBody>
      </p:sp>
      <p:pic>
        <p:nvPicPr>
          <p:cNvPr id="15" name="Picture 3" descr="Black pencil fence with one yellow pencil under a lightbulb">
            <a:extLst>
              <a:ext uri="{FF2B5EF4-FFF2-40B4-BE49-F238E27FC236}">
                <a16:creationId xmlns:a16="http://schemas.microsoft.com/office/drawing/2014/main" id="{314F8AE2-AEBE-439D-B174-51DA9C56F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79" r="23955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most manufacturing businesses, knowing the market demand ahead of time is critical for planning resources and expenses to keep the business running smoothly.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Demand forecasting is the term used to describe the difficulty of projecting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Demand forecasting not only eliminates demand uncertainty, but it also provides insight into customer or client purchasing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Retail is one of the industries that contributes significantly to the manufacturing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Demand forecasting for retail industry will make their supply and demand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39143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data is published on UCI Machine Learning Repository on this link </a:t>
            </a:r>
            <a:r>
              <a:rPr lang="en-US" sz="2200" dirty="0">
                <a:hlinkClick r:id="rId2"/>
              </a:rPr>
              <a:t>https://archive.ics.uci.edu/ml/datasets/online+retail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data consists day on day transactions of an online retail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features in this data includes </a:t>
            </a:r>
            <a:r>
              <a:rPr lang="en-US" sz="2200" dirty="0" err="1"/>
              <a:t>InvoiceNo</a:t>
            </a:r>
            <a:r>
              <a:rPr lang="en-US" sz="2200" dirty="0"/>
              <a:t>,</a:t>
            </a:r>
            <a:r>
              <a:rPr lang="en-US" sz="2400" dirty="0"/>
              <a:t> </a:t>
            </a:r>
            <a:r>
              <a:rPr lang="en-US" sz="2200" dirty="0" err="1"/>
              <a:t>StockCode</a:t>
            </a:r>
            <a:r>
              <a:rPr lang="en-US" sz="2200" dirty="0"/>
              <a:t>,</a:t>
            </a:r>
            <a:r>
              <a:rPr lang="en-US" sz="2400" dirty="0"/>
              <a:t> </a:t>
            </a:r>
            <a:r>
              <a:rPr lang="en-US" sz="2200" dirty="0"/>
              <a:t>Description,</a:t>
            </a:r>
            <a:r>
              <a:rPr lang="en-US" sz="2400" dirty="0"/>
              <a:t> </a:t>
            </a:r>
            <a:r>
              <a:rPr lang="en-US" sz="2200" dirty="0"/>
              <a:t>Quantity,</a:t>
            </a:r>
            <a:r>
              <a:rPr lang="en-US" sz="2400" dirty="0"/>
              <a:t> </a:t>
            </a:r>
            <a:r>
              <a:rPr lang="en-US" sz="2200" dirty="0" err="1"/>
              <a:t>InvoiceDate</a:t>
            </a:r>
            <a:r>
              <a:rPr lang="en-US" sz="2200" dirty="0"/>
              <a:t>,</a:t>
            </a:r>
            <a:r>
              <a:rPr lang="en-US" sz="2400" dirty="0"/>
              <a:t> </a:t>
            </a:r>
            <a:r>
              <a:rPr lang="en-US" sz="2200" dirty="0" err="1"/>
              <a:t>UnitPrice</a:t>
            </a:r>
            <a:r>
              <a:rPr lang="en-US" sz="2200" dirty="0"/>
              <a:t>,</a:t>
            </a:r>
            <a:r>
              <a:rPr lang="en-US" sz="2400" dirty="0"/>
              <a:t> </a:t>
            </a:r>
            <a:r>
              <a:rPr lang="en-US" sz="2200" dirty="0" err="1"/>
              <a:t>CustomerID</a:t>
            </a:r>
            <a:r>
              <a:rPr lang="en-US" sz="2200" dirty="0"/>
              <a:t> and</a:t>
            </a:r>
            <a:r>
              <a:rPr lang="en-US" sz="2400" dirty="0"/>
              <a:t> </a:t>
            </a:r>
            <a:r>
              <a:rPr lang="en-US" sz="2200" dirty="0"/>
              <a:t>Country</a:t>
            </a:r>
            <a:r>
              <a:rPr lang="en-US" sz="2400" dirty="0"/>
              <a:t> 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C5B60-855B-41C1-9D72-304DA84D1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0037" y="4038600"/>
            <a:ext cx="3395663" cy="201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37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Solving demand forecast problem helps in building marketing strategies and portrays a paradigm shift in consumer behavior and risk mitigation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Demand forecasting makes a future estimate of the uncertain situations based on the past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Such solution can be very useful in not only manufacturing or retail industry but in the financial market as well to forecast stock prices to gain huge profits.</a:t>
            </a:r>
          </a:p>
        </p:txBody>
      </p:sp>
    </p:spTree>
    <p:extLst>
      <p:ext uri="{BB962C8B-B14F-4D97-AF65-F5344CB8AC3E}">
        <p14:creationId xmlns:p14="http://schemas.microsoft.com/office/powerpoint/2010/main" val="30900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D3B45"/>
                </a:solidFill>
                <a:effectLst/>
                <a:latin typeface="Lato Extended"/>
              </a:rPr>
              <a:t>Survey on Related Work</a:t>
            </a:r>
            <a:endParaRPr lang="en-US" sz="4400" dirty="0"/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Ilan</a:t>
            </a:r>
            <a:r>
              <a:rPr lang="en-US" sz="2200" dirty="0"/>
              <a:t> </a:t>
            </a:r>
            <a:r>
              <a:rPr lang="en-US" sz="2200" dirty="0" err="1"/>
              <a:t>Alon,et</a:t>
            </a:r>
            <a:r>
              <a:rPr lang="en-US" sz="2200" dirty="0"/>
              <a:t> </a:t>
            </a:r>
            <a:r>
              <a:rPr lang="en-US" sz="2200" dirty="0" err="1"/>
              <a:t>al."Forecasting</a:t>
            </a:r>
            <a:r>
              <a:rPr lang="en-US" sz="2200" dirty="0"/>
              <a:t> aggregate retail sales:: a comparison of artificial neural networks and traditional methods" Journal of Retailing and Consumer Services. 2001,8(3). 0969-6989. </a:t>
            </a:r>
            <a:r>
              <a:rPr lang="en-US" sz="2200" dirty="0">
                <a:hlinkClick r:id="rId2"/>
              </a:rPr>
              <a:t>https://doi.org/10.1016/S0969-6989(00)00011-4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paper gives a comparison between the artificial neural network and traditional methods used for forecasting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Based on the work mentioned in the paper it concludes that the ANN works efficiently than the traditional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934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D3B45"/>
                </a:solidFill>
                <a:effectLst/>
                <a:latin typeface="Lato Extended"/>
              </a:rPr>
              <a:t>Survey on Related Work</a:t>
            </a:r>
            <a:endParaRPr lang="en-US" sz="4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Pedro Lara-Benítez, Manuel Carranza-García, José C. Riquelme</a:t>
            </a:r>
            <a:r>
              <a:rPr lang="en-US" sz="2200" dirty="0"/>
              <a:t>."An Experimental Review on Deep Learning Architectures for Time Series Forecasting" International Journal of Neural Systems. 2021,31(3). 2130 - 0011. </a:t>
            </a:r>
            <a:r>
              <a:rPr lang="en-US" sz="2200" dirty="0">
                <a:hlinkClick r:id="rId2"/>
              </a:rPr>
              <a:t>https://arxiv.org/abs/2103.12057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paper gives a comparison of performance of multiple deep learning models to solve the forecasting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paper concludes that LSTM works the best among the deep learning models for forecasting problem.</a:t>
            </a:r>
          </a:p>
        </p:txBody>
      </p:sp>
    </p:spTree>
    <p:extLst>
      <p:ext uri="{BB962C8B-B14F-4D97-AF65-F5344CB8AC3E}">
        <p14:creationId xmlns:p14="http://schemas.microsoft.com/office/powerpoint/2010/main" val="36074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Method Summary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implementation of this paper uses two models LSTM and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model takes in the time series and other transactional data. The time series data is then fed to the LSTM and outputs the forecast.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residuals from this forecasted data is then fed to the random forest along with the transactional data to predict the residuals.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final output of the complete model is the combination of forecast value from LSTM and the residuals from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approach of combining two different model results leads to better results and less error.</a:t>
            </a:r>
          </a:p>
        </p:txBody>
      </p:sp>
    </p:spTree>
    <p:extLst>
      <p:ext uri="{BB962C8B-B14F-4D97-AF65-F5344CB8AC3E}">
        <p14:creationId xmlns:p14="http://schemas.microsoft.com/office/powerpoint/2010/main" val="328684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D5237F-5383-4DB1-89FB-8F7F0C32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43504"/>
              </p:ext>
            </p:extLst>
          </p:nvPr>
        </p:nvGraphicFramePr>
        <p:xfrm>
          <a:off x="781050" y="2240461"/>
          <a:ext cx="10687050" cy="192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38">
                  <a:extLst>
                    <a:ext uri="{9D8B030D-6E8A-4147-A177-3AD203B41FA5}">
                      <a16:colId xmlns:a16="http://schemas.microsoft.com/office/drawing/2014/main" val="3617985350"/>
                    </a:ext>
                  </a:extLst>
                </a:gridCol>
                <a:gridCol w="8587212">
                  <a:extLst>
                    <a:ext uri="{9D8B030D-6E8A-4147-A177-3AD203B41FA5}">
                      <a16:colId xmlns:a16="http://schemas.microsoft.com/office/drawing/2014/main" val="2208866201"/>
                    </a:ext>
                  </a:extLst>
                </a:gridCol>
              </a:tblGrid>
              <a:tr h="320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40448"/>
                  </a:ext>
                </a:extLst>
              </a:tr>
              <a:tr h="320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Cleaning and Data 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363682"/>
                  </a:ext>
                </a:extLst>
              </a:tr>
              <a:tr h="320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Preprocessing and Data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40171"/>
                  </a:ext>
                </a:extLst>
              </a:tr>
              <a:tr h="320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Preparation and Initial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5281"/>
                  </a:ext>
                </a:extLst>
              </a:tr>
              <a:tr h="4596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Model Performance(hyperparameter tuning, feature removal,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97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6FAD7-A281-4B5E-9180-1AC62CC59201}"/>
              </a:ext>
            </a:extLst>
          </p:cNvPr>
          <p:cNvSpPr txBox="1"/>
          <p:nvPr/>
        </p:nvSpPr>
        <p:spPr>
          <a:xfrm>
            <a:off x="781050" y="11811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You!!!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920801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B1C32"/>
      </a:dk2>
      <a:lt2>
        <a:srgbClr val="F0F1F3"/>
      </a:lt2>
      <a:accent1>
        <a:srgbClr val="CC9824"/>
      </a:accent1>
      <a:accent2>
        <a:srgbClr val="D54C17"/>
      </a:accent2>
      <a:accent3>
        <a:srgbClr val="E72944"/>
      </a:accent3>
      <a:accent4>
        <a:srgbClr val="D51781"/>
      </a:accent4>
      <a:accent5>
        <a:srgbClr val="E729E2"/>
      </a:accent5>
      <a:accent6>
        <a:srgbClr val="8B17D5"/>
      </a:accent6>
      <a:hlink>
        <a:srgbClr val="446AC0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60E72BCE6BE46A2D62B41E3FA3CF2" ma:contentTypeVersion="2" ma:contentTypeDescription="Create a new document." ma:contentTypeScope="" ma:versionID="ddb1225414cb59808cbe507dd536a84f">
  <xsd:schema xmlns:xsd="http://www.w3.org/2001/XMLSchema" xmlns:xs="http://www.w3.org/2001/XMLSchema" xmlns:p="http://schemas.microsoft.com/office/2006/metadata/properties" xmlns:ns3="d69962ad-70d5-4a78-992a-a8c8972b4bab" targetNamespace="http://schemas.microsoft.com/office/2006/metadata/properties" ma:root="true" ma:fieldsID="6c01dda21d529c4001f237e38a759c09" ns3:_="">
    <xsd:import namespace="d69962ad-70d5-4a78-992a-a8c8972b4b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962ad-70d5-4a78-992a-a8c8972b4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EB3D3-9ECC-41C1-85FF-56683B604D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3F4C45-E7B5-4EF2-B435-630C834E1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962ad-70d5-4a78-992a-a8c8972b4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B07F6-0025-4219-8E72-EC761FF3E77A}">
  <ds:schemaRefs>
    <ds:schemaRef ds:uri="http://www.w3.org/XML/1998/namespace"/>
    <ds:schemaRef ds:uri="http://schemas.microsoft.com/office/2006/metadata/properties"/>
    <ds:schemaRef ds:uri="d69962ad-70d5-4a78-992a-a8c8972b4bab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Calisto MT</vt:lpstr>
      <vt:lpstr>Lato Extended</vt:lpstr>
      <vt:lpstr>Ubuntu</vt:lpstr>
      <vt:lpstr>Univers Condensed</vt:lpstr>
      <vt:lpstr>ChronicleVTI</vt:lpstr>
      <vt:lpstr>Store Item Demand Forecasting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Item Demand Forecasting using Deep Learning</dc:title>
  <dc:creator>Akash Pravin Savaliya</dc:creator>
  <cp:lastModifiedBy>Akash Pravin Savaliya</cp:lastModifiedBy>
  <cp:revision>1</cp:revision>
  <dcterms:created xsi:type="dcterms:W3CDTF">2022-01-30T00:37:32Z</dcterms:created>
  <dcterms:modified xsi:type="dcterms:W3CDTF">2022-02-23T21:12:26Z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0x01010061560E72BCE6BE46A2D62B41E3FA3CF2</vt:lpwstr>
  </property>
</Properties>
</file>