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Nunito Sans Condensed Bold" charset="1" panose="00000000000000000000"/>
      <p:regular r:id="rId18"/>
    </p:embeddedFont>
    <p:embeddedFont>
      <p:font typeface="Nunito Sans Condensed" charset="1" panose="00000000000000000000"/>
      <p:regular r:id="rId19"/>
    </p:embeddedFont>
    <p:embeddedFont>
      <p:font typeface="Times New Roman" charset="1" panose="020305020704050203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879400" y="2188449"/>
            <a:ext cx="16834000" cy="4021851"/>
            <a:chOff x="0" y="0"/>
            <a:chExt cx="4433646" cy="1059253"/>
          </a:xfrm>
        </p:grpSpPr>
        <p:sp>
          <p:nvSpPr>
            <p:cNvPr name="Freeform 3" id="3"/>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87A3C4"/>
            </a:solidFill>
          </p:spPr>
        </p:sp>
        <p:sp>
          <p:nvSpPr>
            <p:cNvPr name="TextBox 4" id="4"/>
            <p:cNvSpPr txBox="true"/>
            <p:nvPr/>
          </p:nvSpPr>
          <p:spPr>
            <a:xfrm>
              <a:off x="0" y="-19050"/>
              <a:ext cx="4433646" cy="1078303"/>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727000" y="2036049"/>
            <a:ext cx="16834000" cy="4021851"/>
            <a:chOff x="0" y="0"/>
            <a:chExt cx="4433646" cy="1059253"/>
          </a:xfrm>
        </p:grpSpPr>
        <p:sp>
          <p:nvSpPr>
            <p:cNvPr name="Freeform 6" id="6"/>
            <p:cNvSpPr/>
            <p:nvPr/>
          </p:nvSpPr>
          <p:spPr>
            <a:xfrm flipH="false" flipV="false" rot="0">
              <a:off x="0" y="0"/>
              <a:ext cx="4433646" cy="1059253"/>
            </a:xfrm>
            <a:custGeom>
              <a:avLst/>
              <a:gdLst/>
              <a:ahLst/>
              <a:cxnLst/>
              <a:rect r="r" b="b" t="t" l="l"/>
              <a:pathLst>
                <a:path h="1059253" w="4433646">
                  <a:moveTo>
                    <a:pt x="0" y="0"/>
                  </a:moveTo>
                  <a:lnTo>
                    <a:pt x="4433646" y="0"/>
                  </a:lnTo>
                  <a:lnTo>
                    <a:pt x="4433646" y="1059253"/>
                  </a:lnTo>
                  <a:lnTo>
                    <a:pt x="0" y="1059253"/>
                  </a:lnTo>
                  <a:close/>
                </a:path>
              </a:pathLst>
            </a:custGeom>
            <a:solidFill>
              <a:srgbClr val="B7CADB"/>
            </a:solidFill>
          </p:spPr>
        </p:sp>
        <p:sp>
          <p:nvSpPr>
            <p:cNvPr name="TextBox 7" id="7"/>
            <p:cNvSpPr txBox="true"/>
            <p:nvPr/>
          </p:nvSpPr>
          <p:spPr>
            <a:xfrm>
              <a:off x="0" y="-19050"/>
              <a:ext cx="4433646" cy="1078303"/>
            </a:xfrm>
            <a:prstGeom prst="rect">
              <a:avLst/>
            </a:prstGeom>
          </p:spPr>
          <p:txBody>
            <a:bodyPr anchor="ctr" rtlCol="false" tIns="50800" lIns="50800" bIns="50800" rIns="50800"/>
            <a:lstStyle/>
            <a:p>
              <a:pPr algn="ctr">
                <a:lnSpc>
                  <a:spcPts val="3100"/>
                </a:lnSpc>
              </a:pPr>
            </a:p>
          </p:txBody>
        </p:sp>
      </p:grpSp>
      <p:grpSp>
        <p:nvGrpSpPr>
          <p:cNvPr name="Group 8" id="8"/>
          <p:cNvGrpSpPr/>
          <p:nvPr/>
        </p:nvGrpSpPr>
        <p:grpSpPr>
          <a:xfrm rot="0">
            <a:off x="5001247" y="4905506"/>
            <a:ext cx="8285506" cy="596900"/>
            <a:chOff x="0" y="0"/>
            <a:chExt cx="2182191" cy="157208"/>
          </a:xfrm>
        </p:grpSpPr>
        <p:sp>
          <p:nvSpPr>
            <p:cNvPr name="Freeform 9" id="9"/>
            <p:cNvSpPr/>
            <p:nvPr/>
          </p:nvSpPr>
          <p:spPr>
            <a:xfrm flipH="false" flipV="false" rot="0">
              <a:off x="0" y="0"/>
              <a:ext cx="2182191" cy="157208"/>
            </a:xfrm>
            <a:custGeom>
              <a:avLst/>
              <a:gdLst/>
              <a:ahLst/>
              <a:cxnLst/>
              <a:rect r="r" b="b" t="t" l="l"/>
              <a:pathLst>
                <a:path h="157208" w="2182191">
                  <a:moveTo>
                    <a:pt x="0" y="0"/>
                  </a:moveTo>
                  <a:lnTo>
                    <a:pt x="2182191" y="0"/>
                  </a:lnTo>
                  <a:lnTo>
                    <a:pt x="2182191" y="157208"/>
                  </a:lnTo>
                  <a:lnTo>
                    <a:pt x="0" y="157208"/>
                  </a:lnTo>
                  <a:close/>
                </a:path>
              </a:pathLst>
            </a:custGeom>
            <a:solidFill>
              <a:srgbClr val="EFEFEF"/>
            </a:solidFill>
          </p:spPr>
        </p:sp>
        <p:sp>
          <p:nvSpPr>
            <p:cNvPr name="TextBox 10" id="10"/>
            <p:cNvSpPr txBox="true"/>
            <p:nvPr/>
          </p:nvSpPr>
          <p:spPr>
            <a:xfrm>
              <a:off x="0" y="-38100"/>
              <a:ext cx="2182191" cy="19530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3280416" y="3188014"/>
            <a:ext cx="11727169" cy="596900"/>
            <a:chOff x="0" y="0"/>
            <a:chExt cx="3088637" cy="157208"/>
          </a:xfrm>
        </p:grpSpPr>
        <p:sp>
          <p:nvSpPr>
            <p:cNvPr name="Freeform 12" id="12"/>
            <p:cNvSpPr/>
            <p:nvPr/>
          </p:nvSpPr>
          <p:spPr>
            <a:xfrm flipH="false" flipV="false" rot="0">
              <a:off x="0" y="0"/>
              <a:ext cx="3088637" cy="157208"/>
            </a:xfrm>
            <a:custGeom>
              <a:avLst/>
              <a:gdLst/>
              <a:ahLst/>
              <a:cxnLst/>
              <a:rect r="r" b="b" t="t" l="l"/>
              <a:pathLst>
                <a:path h="157208" w="3088637">
                  <a:moveTo>
                    <a:pt x="0" y="0"/>
                  </a:moveTo>
                  <a:lnTo>
                    <a:pt x="3088637" y="0"/>
                  </a:lnTo>
                  <a:lnTo>
                    <a:pt x="3088637" y="157208"/>
                  </a:lnTo>
                  <a:lnTo>
                    <a:pt x="0" y="157208"/>
                  </a:lnTo>
                  <a:close/>
                </a:path>
              </a:pathLst>
            </a:custGeom>
            <a:solidFill>
              <a:srgbClr val="EFEFEF"/>
            </a:solidFill>
          </p:spPr>
        </p:sp>
        <p:sp>
          <p:nvSpPr>
            <p:cNvPr name="TextBox 13" id="13"/>
            <p:cNvSpPr txBox="true"/>
            <p:nvPr/>
          </p:nvSpPr>
          <p:spPr>
            <a:xfrm>
              <a:off x="0" y="-38100"/>
              <a:ext cx="3088637" cy="19530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709620" y="2381685"/>
            <a:ext cx="12868761" cy="3143250"/>
          </a:xfrm>
          <a:prstGeom prst="rect">
            <a:avLst/>
          </a:prstGeom>
        </p:spPr>
        <p:txBody>
          <a:bodyPr anchor="t" rtlCol="false" tIns="0" lIns="0" bIns="0" rIns="0">
            <a:spAutoFit/>
          </a:bodyPr>
          <a:lstStyle/>
          <a:p>
            <a:pPr algn="ctr">
              <a:lnSpc>
                <a:spcPts val="12599"/>
              </a:lnSpc>
            </a:pPr>
            <a:r>
              <a:rPr lang="en-US" b="true" sz="9000">
                <a:solidFill>
                  <a:srgbClr val="000000"/>
                </a:solidFill>
                <a:latin typeface="Nunito Sans Condensed Bold"/>
                <a:ea typeface="Nunito Sans Condensed Bold"/>
                <a:cs typeface="Nunito Sans Condensed Bold"/>
                <a:sym typeface="Nunito Sans Condensed Bold"/>
              </a:rPr>
              <a:t>SISTEM OTOMATISASI</a:t>
            </a:r>
          </a:p>
          <a:p>
            <a:pPr algn="ctr">
              <a:lnSpc>
                <a:spcPts val="12599"/>
              </a:lnSpc>
            </a:pPr>
            <a:r>
              <a:rPr lang="en-US" b="true" sz="9000">
                <a:solidFill>
                  <a:srgbClr val="000000"/>
                </a:solidFill>
                <a:latin typeface="Nunito Sans Condensed Bold"/>
                <a:ea typeface="Nunito Sans Condensed Bold"/>
                <a:cs typeface="Nunito Sans Condensed Bold"/>
                <a:sym typeface="Nunito Sans Condensed Bold"/>
              </a:rPr>
              <a:t>RUMAH SEDERHANA</a:t>
            </a:r>
          </a:p>
        </p:txBody>
      </p:sp>
      <p:sp>
        <p:nvSpPr>
          <p:cNvPr name="Freeform 15" id="15"/>
          <p:cNvSpPr/>
          <p:nvPr/>
        </p:nvSpPr>
        <p:spPr>
          <a:xfrm flipH="false" flipV="false" rot="0">
            <a:off x="15784806" y="4051737"/>
            <a:ext cx="4538797" cy="4538797"/>
          </a:xfrm>
          <a:custGeom>
            <a:avLst/>
            <a:gdLst/>
            <a:ahLst/>
            <a:cxnLst/>
            <a:rect r="r" b="b" t="t" l="l"/>
            <a:pathLst>
              <a:path h="4538797" w="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427502" y="8889689"/>
            <a:ext cx="1427502" cy="1397311"/>
          </a:xfrm>
          <a:custGeom>
            <a:avLst/>
            <a:gdLst/>
            <a:ahLst/>
            <a:cxnLst/>
            <a:rect r="r" b="b" t="t" l="l"/>
            <a:pathLst>
              <a:path h="1397311" w="1427502">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Freeform 17" id="17"/>
          <p:cNvSpPr/>
          <p:nvPr/>
        </p:nvSpPr>
        <p:spPr>
          <a:xfrm flipH="false" flipV="false" rot="0">
            <a:off x="0" y="7492379"/>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sp>
        <p:nvSpPr>
          <p:cNvPr name="TextBox 18" id="18"/>
          <p:cNvSpPr txBox="true"/>
          <p:nvPr/>
        </p:nvSpPr>
        <p:spPr>
          <a:xfrm rot="0">
            <a:off x="4371759" y="7178675"/>
            <a:ext cx="10329453" cy="2079625"/>
          </a:xfrm>
          <a:prstGeom prst="rect">
            <a:avLst/>
          </a:prstGeom>
        </p:spPr>
        <p:txBody>
          <a:bodyPr anchor="t" rtlCol="false" tIns="0" lIns="0" bIns="0" rIns="0">
            <a:spAutoFit/>
          </a:bodyPr>
          <a:lstStyle/>
          <a:p>
            <a:pPr algn="ctr">
              <a:lnSpc>
                <a:spcPts val="5599"/>
              </a:lnSpc>
            </a:pPr>
            <a:r>
              <a:rPr lang="en-US" sz="3999" b="true">
                <a:solidFill>
                  <a:srgbClr val="000000"/>
                </a:solidFill>
                <a:latin typeface="Nunito Sans Condensed Bold"/>
                <a:ea typeface="Nunito Sans Condensed Bold"/>
                <a:cs typeface="Nunito Sans Condensed Bold"/>
                <a:sym typeface="Nunito Sans Condensed Bold"/>
              </a:rPr>
              <a:t>Ketua : A</a:t>
            </a:r>
            <a:r>
              <a:rPr lang="en-US" sz="3999" b="true">
                <a:solidFill>
                  <a:srgbClr val="000000"/>
                </a:solidFill>
                <a:latin typeface="Nunito Sans Condensed Bold"/>
                <a:ea typeface="Nunito Sans Condensed Bold"/>
                <a:cs typeface="Nunito Sans Condensed Bold"/>
                <a:sym typeface="Nunito Sans Condensed Bold"/>
              </a:rPr>
              <a:t>ndi Sugara Putra - 22552011093</a:t>
            </a:r>
          </a:p>
          <a:p>
            <a:pPr algn="ctr">
              <a:lnSpc>
                <a:spcPts val="5599"/>
              </a:lnSpc>
            </a:pPr>
            <a:r>
              <a:rPr lang="en-US" sz="3999" b="true">
                <a:solidFill>
                  <a:srgbClr val="000000"/>
                </a:solidFill>
                <a:latin typeface="Nunito Sans Condensed Bold"/>
                <a:ea typeface="Nunito Sans Condensed Bold"/>
                <a:cs typeface="Nunito Sans Condensed Bold"/>
                <a:sym typeface="Nunito Sans Condensed Bold"/>
              </a:rPr>
              <a:t>Anggota : 1. Siti Hajar Azhari - 22552011158</a:t>
            </a:r>
          </a:p>
          <a:p>
            <a:pPr algn="ctr">
              <a:lnSpc>
                <a:spcPts val="5599"/>
              </a:lnSpc>
            </a:pPr>
            <a:r>
              <a:rPr lang="en-US" sz="3999" b="true">
                <a:solidFill>
                  <a:srgbClr val="000000"/>
                </a:solidFill>
                <a:latin typeface="Nunito Sans Condensed Bold"/>
                <a:ea typeface="Nunito Sans Condensed Bold"/>
                <a:cs typeface="Nunito Sans Condensed Bold"/>
                <a:sym typeface="Nunito Sans Condensed Bold"/>
              </a:rPr>
              <a:t>                  2. Yoga Fajar Aulia - 22552011108</a:t>
            </a:r>
          </a:p>
        </p:txBody>
      </p:sp>
      <p:sp>
        <p:nvSpPr>
          <p:cNvPr name="TextBox 19" id="19"/>
          <p:cNvSpPr txBox="true"/>
          <p:nvPr/>
        </p:nvSpPr>
        <p:spPr>
          <a:xfrm rot="0">
            <a:off x="5455353" y="6254460"/>
            <a:ext cx="7377295" cy="669925"/>
          </a:xfrm>
          <a:prstGeom prst="rect">
            <a:avLst/>
          </a:prstGeom>
        </p:spPr>
        <p:txBody>
          <a:bodyPr anchor="t" rtlCol="false" tIns="0" lIns="0" bIns="0" rIns="0">
            <a:spAutoFit/>
          </a:bodyPr>
          <a:lstStyle/>
          <a:p>
            <a:pPr algn="ctr">
              <a:lnSpc>
                <a:spcPts val="5599"/>
              </a:lnSpc>
            </a:pPr>
            <a:r>
              <a:rPr lang="en-US" sz="3999" b="true">
                <a:solidFill>
                  <a:srgbClr val="000000"/>
                </a:solidFill>
                <a:latin typeface="Nunito Sans Condensed Bold"/>
                <a:ea typeface="Nunito Sans Condensed Bold"/>
                <a:cs typeface="Nunito Sans Condensed Bold"/>
                <a:sym typeface="Nunito Sans Condensed Bold"/>
              </a:rPr>
              <a:t>Kelompok 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7383274" y="941959"/>
            <a:ext cx="11223216" cy="8305180"/>
          </a:xfrm>
          <a:custGeom>
            <a:avLst/>
            <a:gdLst/>
            <a:ahLst/>
            <a:cxnLst/>
            <a:rect r="r" b="b" t="t" l="l"/>
            <a:pathLst>
              <a:path h="8305180" w="11223216">
                <a:moveTo>
                  <a:pt x="0" y="0"/>
                </a:moveTo>
                <a:lnTo>
                  <a:pt x="11223216" y="0"/>
                </a:lnTo>
                <a:lnTo>
                  <a:pt x="11223216" y="8305180"/>
                </a:lnTo>
                <a:lnTo>
                  <a:pt x="0" y="8305180"/>
                </a:lnTo>
                <a:lnTo>
                  <a:pt x="0" y="0"/>
                </a:lnTo>
                <a:close/>
              </a:path>
            </a:pathLst>
          </a:custGeom>
          <a:blipFill>
            <a:blip r:embed="rId4"/>
            <a:stretch>
              <a:fillRect l="0" t="0" r="0" b="0"/>
            </a:stretch>
          </a:blipFill>
        </p:spPr>
      </p:sp>
      <p:sp>
        <p:nvSpPr>
          <p:cNvPr name="TextBox 11" id="11"/>
          <p:cNvSpPr txBox="true"/>
          <p:nvPr/>
        </p:nvSpPr>
        <p:spPr>
          <a:xfrm rot="0">
            <a:off x="1735759" y="3266042"/>
            <a:ext cx="4228053" cy="9144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Diagram</a:t>
            </a:r>
          </a:p>
        </p:txBody>
      </p:sp>
      <p:sp>
        <p:nvSpPr>
          <p:cNvPr name="TextBox 12" id="12"/>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7155679" y="426703"/>
            <a:ext cx="10755266" cy="9007761"/>
          </a:xfrm>
          <a:custGeom>
            <a:avLst/>
            <a:gdLst/>
            <a:ahLst/>
            <a:cxnLst/>
            <a:rect r="r" b="b" t="t" l="l"/>
            <a:pathLst>
              <a:path h="9007761" w="10755266">
                <a:moveTo>
                  <a:pt x="0" y="0"/>
                </a:moveTo>
                <a:lnTo>
                  <a:pt x="10755266" y="0"/>
                </a:lnTo>
                <a:lnTo>
                  <a:pt x="10755266" y="9007761"/>
                </a:lnTo>
                <a:lnTo>
                  <a:pt x="0" y="9007761"/>
                </a:lnTo>
                <a:lnTo>
                  <a:pt x="0" y="0"/>
                </a:lnTo>
                <a:close/>
              </a:path>
            </a:pathLst>
          </a:custGeom>
          <a:blipFill>
            <a:blip r:embed="rId4"/>
            <a:stretch>
              <a:fillRect l="0" t="0" r="0" b="0"/>
            </a:stretch>
          </a:blipFill>
        </p:spPr>
      </p:sp>
      <p:sp>
        <p:nvSpPr>
          <p:cNvPr name="TextBox 11" id="11"/>
          <p:cNvSpPr txBox="true"/>
          <p:nvPr/>
        </p:nvSpPr>
        <p:spPr>
          <a:xfrm rot="0">
            <a:off x="1735759" y="3266042"/>
            <a:ext cx="4228053" cy="9144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Diagram</a:t>
            </a:r>
          </a:p>
        </p:txBody>
      </p:sp>
      <p:sp>
        <p:nvSpPr>
          <p:cNvPr name="TextBox 12" id="12"/>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182A8"/>
        </a:solidFill>
      </p:bgPr>
    </p:bg>
    <p:spTree>
      <p:nvGrpSpPr>
        <p:cNvPr id="1" name=""/>
        <p:cNvGrpSpPr/>
        <p:nvPr/>
      </p:nvGrpSpPr>
      <p:grpSpPr>
        <a:xfrm>
          <a:off x="0" y="0"/>
          <a:ext cx="0" cy="0"/>
          <a:chOff x="0" y="0"/>
          <a:chExt cx="0" cy="0"/>
        </a:xfrm>
      </p:grpSpPr>
      <p:grpSp>
        <p:nvGrpSpPr>
          <p:cNvPr name="Group 2" id="2"/>
          <p:cNvGrpSpPr/>
          <p:nvPr/>
        </p:nvGrpSpPr>
        <p:grpSpPr>
          <a:xfrm rot="0">
            <a:off x="1423620" y="1387095"/>
            <a:ext cx="15440761" cy="7512811"/>
            <a:chOff x="0" y="0"/>
            <a:chExt cx="4066702" cy="1978683"/>
          </a:xfrm>
        </p:grpSpPr>
        <p:sp>
          <p:nvSpPr>
            <p:cNvPr name="Freeform 3" id="3"/>
            <p:cNvSpPr/>
            <p:nvPr/>
          </p:nvSpPr>
          <p:spPr>
            <a:xfrm flipH="false" flipV="false" rot="0">
              <a:off x="0" y="0"/>
              <a:ext cx="4066703" cy="1978683"/>
            </a:xfrm>
            <a:custGeom>
              <a:avLst/>
              <a:gdLst/>
              <a:ahLst/>
              <a:cxnLst/>
              <a:rect r="r" b="b" t="t" l="l"/>
              <a:pathLst>
                <a:path h="1978683" w="4066703">
                  <a:moveTo>
                    <a:pt x="0" y="0"/>
                  </a:moveTo>
                  <a:lnTo>
                    <a:pt x="4066703" y="0"/>
                  </a:lnTo>
                  <a:lnTo>
                    <a:pt x="4066703" y="1978683"/>
                  </a:lnTo>
                  <a:lnTo>
                    <a:pt x="0" y="1978683"/>
                  </a:lnTo>
                  <a:close/>
                </a:path>
              </a:pathLst>
            </a:custGeom>
            <a:solidFill>
              <a:srgbClr val="EFEFEF"/>
            </a:solidFill>
          </p:spPr>
        </p:sp>
        <p:sp>
          <p:nvSpPr>
            <p:cNvPr name="TextBox 4" id="4"/>
            <p:cNvSpPr txBox="true"/>
            <p:nvPr/>
          </p:nvSpPr>
          <p:spPr>
            <a:xfrm>
              <a:off x="0" y="-19050"/>
              <a:ext cx="4066702" cy="1997733"/>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4521154" y="4834458"/>
            <a:ext cx="9245692" cy="520931"/>
            <a:chOff x="0" y="0"/>
            <a:chExt cx="2435079" cy="137200"/>
          </a:xfrm>
        </p:grpSpPr>
        <p:sp>
          <p:nvSpPr>
            <p:cNvPr name="Freeform 6" id="6"/>
            <p:cNvSpPr/>
            <p:nvPr/>
          </p:nvSpPr>
          <p:spPr>
            <a:xfrm flipH="false" flipV="false" rot="0">
              <a:off x="0" y="0"/>
              <a:ext cx="2435079" cy="137200"/>
            </a:xfrm>
            <a:custGeom>
              <a:avLst/>
              <a:gdLst/>
              <a:ahLst/>
              <a:cxnLst/>
              <a:rect r="r" b="b" t="t" l="l"/>
              <a:pathLst>
                <a:path h="137200" w="2435079">
                  <a:moveTo>
                    <a:pt x="0" y="0"/>
                  </a:moveTo>
                  <a:lnTo>
                    <a:pt x="2435079" y="0"/>
                  </a:lnTo>
                  <a:lnTo>
                    <a:pt x="2435079" y="137200"/>
                  </a:lnTo>
                  <a:lnTo>
                    <a:pt x="0" y="137200"/>
                  </a:lnTo>
                  <a:close/>
                </a:path>
              </a:pathLst>
            </a:custGeom>
            <a:solidFill>
              <a:srgbClr val="B7CADB"/>
            </a:solidFill>
          </p:spPr>
        </p:sp>
        <p:sp>
          <p:nvSpPr>
            <p:cNvPr name="TextBox 7" id="7"/>
            <p:cNvSpPr txBox="true"/>
            <p:nvPr/>
          </p:nvSpPr>
          <p:spPr>
            <a:xfrm>
              <a:off x="0" y="-19050"/>
              <a:ext cx="2435079" cy="156250"/>
            </a:xfrm>
            <a:prstGeom prst="rect">
              <a:avLst/>
            </a:prstGeom>
          </p:spPr>
          <p:txBody>
            <a:bodyPr anchor="ctr" rtlCol="false" tIns="50800" lIns="50800" bIns="50800" rIns="50800"/>
            <a:lstStyle/>
            <a:p>
              <a:pPr algn="ctr">
                <a:lnSpc>
                  <a:spcPts val="3100"/>
                </a:lnSpc>
              </a:pPr>
            </a:p>
          </p:txBody>
        </p:sp>
      </p:grpSp>
      <p:sp>
        <p:nvSpPr>
          <p:cNvPr name="TextBox 8" id="8"/>
          <p:cNvSpPr txBox="true"/>
          <p:nvPr/>
        </p:nvSpPr>
        <p:spPr>
          <a:xfrm rot="0">
            <a:off x="3868184" y="3848616"/>
            <a:ext cx="10551632" cy="1781185"/>
          </a:xfrm>
          <a:prstGeom prst="rect">
            <a:avLst/>
          </a:prstGeom>
        </p:spPr>
        <p:txBody>
          <a:bodyPr anchor="t" rtlCol="false" tIns="0" lIns="0" bIns="0" rIns="0">
            <a:spAutoFit/>
          </a:bodyPr>
          <a:lstStyle/>
          <a:p>
            <a:pPr algn="ctr">
              <a:lnSpc>
                <a:spcPts val="14699"/>
              </a:lnSpc>
            </a:pPr>
            <a:r>
              <a:rPr lang="en-US" sz="10499">
                <a:solidFill>
                  <a:srgbClr val="000000"/>
                </a:solidFill>
                <a:latin typeface="Nunito Sans Condensed"/>
                <a:ea typeface="Nunito Sans Condensed"/>
                <a:cs typeface="Nunito Sans Condensed"/>
                <a:sym typeface="Nunito Sans Condensed"/>
              </a:rPr>
              <a:t>Terima Kasih</a:t>
            </a:r>
          </a:p>
        </p:txBody>
      </p:sp>
      <p:sp>
        <p:nvSpPr>
          <p:cNvPr name="Freeform 9" id="9"/>
          <p:cNvSpPr/>
          <p:nvPr/>
        </p:nvSpPr>
        <p:spPr>
          <a:xfrm flipH="true" flipV="false" rot="0">
            <a:off x="14619841" y="503457"/>
            <a:ext cx="3964881" cy="3964881"/>
          </a:xfrm>
          <a:custGeom>
            <a:avLst/>
            <a:gdLst/>
            <a:ahLst/>
            <a:cxnLst/>
            <a:rect r="r" b="b" t="t" l="l"/>
            <a:pathLst>
              <a:path h="3964881" w="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266174" y="8027264"/>
            <a:ext cx="4234221" cy="1397311"/>
          </a:xfrm>
          <a:custGeom>
            <a:avLst/>
            <a:gdLst/>
            <a:ahLst/>
            <a:cxnLst/>
            <a:rect r="r" b="b" t="t" l="l"/>
            <a:pathLst>
              <a:path h="1397311" w="423422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38672" y="662995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t="0" r="0" b="0"/>
            </a:stretch>
          </a:blipFill>
        </p:spPr>
      </p:sp>
      <p:grpSp>
        <p:nvGrpSpPr>
          <p:cNvPr name="Group 12" id="12"/>
          <p:cNvGrpSpPr/>
          <p:nvPr/>
        </p:nvGrpSpPr>
        <p:grpSpPr>
          <a:xfrm rot="0">
            <a:off x="583495" y="503457"/>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6182A8"/>
            </a:solidFill>
          </p:spPr>
        </p:sp>
        <p:sp>
          <p:nvSpPr>
            <p:cNvPr name="TextBox 14" id="14"/>
            <p:cNvSpPr txBox="true"/>
            <p:nvPr/>
          </p:nvSpPr>
          <p:spPr>
            <a:xfrm>
              <a:off x="0" y="-19050"/>
              <a:ext cx="812800" cy="831850"/>
            </a:xfrm>
            <a:prstGeom prst="rect">
              <a:avLst/>
            </a:prstGeom>
          </p:spPr>
          <p:txBody>
            <a:bodyPr anchor="ctr" rtlCol="false" tIns="50800" lIns="50800" bIns="50800" rIns="50800"/>
            <a:lstStyle/>
            <a:p>
              <a:pPr algn="ctr">
                <a:lnSpc>
                  <a:spcPts val="3100"/>
                </a:lnSpc>
              </a:pPr>
            </a:p>
          </p:txBody>
        </p:sp>
      </p:grpSp>
      <p:grpSp>
        <p:nvGrpSpPr>
          <p:cNvPr name="Group 15" id="15"/>
          <p:cNvGrpSpPr/>
          <p:nvPr/>
        </p:nvGrpSpPr>
        <p:grpSpPr>
          <a:xfrm rot="0">
            <a:off x="1168329" y="1205636"/>
            <a:ext cx="2195690" cy="2035614"/>
            <a:chOff x="0" y="0"/>
            <a:chExt cx="578289" cy="536129"/>
          </a:xfrm>
        </p:grpSpPr>
        <p:sp>
          <p:nvSpPr>
            <p:cNvPr name="Freeform 16" id="16"/>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B7CADB"/>
            </a:solidFill>
          </p:spPr>
        </p:sp>
        <p:sp>
          <p:nvSpPr>
            <p:cNvPr name="TextBox 17" id="17"/>
            <p:cNvSpPr txBox="true"/>
            <p:nvPr/>
          </p:nvSpPr>
          <p:spPr>
            <a:xfrm>
              <a:off x="0" y="-19050"/>
              <a:ext cx="578289" cy="555179"/>
            </a:xfrm>
            <a:prstGeom prst="rect">
              <a:avLst/>
            </a:prstGeom>
          </p:spPr>
          <p:txBody>
            <a:bodyPr anchor="ctr" rtlCol="false" tIns="50800" lIns="50800" bIns="50800" rIns="50800"/>
            <a:lstStyle/>
            <a:p>
              <a:pPr algn="ctr">
                <a:lnSpc>
                  <a:spcPts val="3100"/>
                </a:lnSpc>
              </a:pPr>
            </a:p>
          </p:txBody>
        </p:sp>
      </p:grpSp>
      <p:grpSp>
        <p:nvGrpSpPr>
          <p:cNvPr name="Group 18" id="18"/>
          <p:cNvGrpSpPr/>
          <p:nvPr/>
        </p:nvGrpSpPr>
        <p:grpSpPr>
          <a:xfrm rot="0">
            <a:off x="10998186" y="7930899"/>
            <a:ext cx="6261114" cy="1493676"/>
            <a:chOff x="0" y="0"/>
            <a:chExt cx="1649018" cy="393396"/>
          </a:xfrm>
        </p:grpSpPr>
        <p:sp>
          <p:nvSpPr>
            <p:cNvPr name="Freeform 19" id="19"/>
            <p:cNvSpPr/>
            <p:nvPr/>
          </p:nvSpPr>
          <p:spPr>
            <a:xfrm flipH="false" flipV="false" rot="0">
              <a:off x="0" y="0"/>
              <a:ext cx="1649018" cy="393396"/>
            </a:xfrm>
            <a:custGeom>
              <a:avLst/>
              <a:gdLst/>
              <a:ahLst/>
              <a:cxnLst/>
              <a:rect r="r" b="b" t="t" l="l"/>
              <a:pathLst>
                <a:path h="393396" w="1649018">
                  <a:moveTo>
                    <a:pt x="0" y="0"/>
                  </a:moveTo>
                  <a:lnTo>
                    <a:pt x="1649018" y="0"/>
                  </a:lnTo>
                  <a:lnTo>
                    <a:pt x="1649018" y="393396"/>
                  </a:lnTo>
                  <a:lnTo>
                    <a:pt x="0" y="393396"/>
                  </a:lnTo>
                  <a:close/>
                </a:path>
              </a:pathLst>
            </a:custGeom>
            <a:solidFill>
              <a:srgbClr val="6182A8"/>
            </a:solidFill>
          </p:spPr>
        </p:sp>
        <p:sp>
          <p:nvSpPr>
            <p:cNvPr name="TextBox 20" id="20"/>
            <p:cNvSpPr txBox="true"/>
            <p:nvPr/>
          </p:nvSpPr>
          <p:spPr>
            <a:xfrm>
              <a:off x="0" y="-19050"/>
              <a:ext cx="1649018" cy="412446"/>
            </a:xfrm>
            <a:prstGeom prst="rect">
              <a:avLst/>
            </a:prstGeom>
          </p:spPr>
          <p:txBody>
            <a:bodyPr anchor="ctr" rtlCol="false" tIns="50800" lIns="50800" bIns="50800" rIns="50800"/>
            <a:lstStyle/>
            <a:p>
              <a:pPr algn="ctr">
                <a:lnSpc>
                  <a:spcPts val="3100"/>
                </a:lnSpc>
              </a:pPr>
            </a:p>
          </p:txBody>
        </p:sp>
      </p:grpSp>
      <p:grpSp>
        <p:nvGrpSpPr>
          <p:cNvPr name="Group 21" id="21"/>
          <p:cNvGrpSpPr/>
          <p:nvPr/>
        </p:nvGrpSpPr>
        <p:grpSpPr>
          <a:xfrm rot="0">
            <a:off x="11297208" y="8217016"/>
            <a:ext cx="6051824" cy="1017807"/>
            <a:chOff x="0" y="0"/>
            <a:chExt cx="1593896" cy="268064"/>
          </a:xfrm>
        </p:grpSpPr>
        <p:sp>
          <p:nvSpPr>
            <p:cNvPr name="Freeform 22" id="22"/>
            <p:cNvSpPr/>
            <p:nvPr/>
          </p:nvSpPr>
          <p:spPr>
            <a:xfrm flipH="false" flipV="false" rot="0">
              <a:off x="0" y="0"/>
              <a:ext cx="1593896" cy="268064"/>
            </a:xfrm>
            <a:custGeom>
              <a:avLst/>
              <a:gdLst/>
              <a:ahLst/>
              <a:cxnLst/>
              <a:rect r="r" b="b" t="t" l="l"/>
              <a:pathLst>
                <a:path h="268064" w="1593896">
                  <a:moveTo>
                    <a:pt x="0" y="0"/>
                  </a:moveTo>
                  <a:lnTo>
                    <a:pt x="1593896" y="0"/>
                  </a:lnTo>
                  <a:lnTo>
                    <a:pt x="1593896" y="268064"/>
                  </a:lnTo>
                  <a:lnTo>
                    <a:pt x="0" y="268064"/>
                  </a:lnTo>
                  <a:close/>
                </a:path>
              </a:pathLst>
            </a:custGeom>
            <a:solidFill>
              <a:srgbClr val="87A3C4"/>
            </a:solidFill>
          </p:spPr>
        </p:sp>
        <p:sp>
          <p:nvSpPr>
            <p:cNvPr name="TextBox 23" id="23"/>
            <p:cNvSpPr txBox="true"/>
            <p:nvPr/>
          </p:nvSpPr>
          <p:spPr>
            <a:xfrm>
              <a:off x="0" y="-19050"/>
              <a:ext cx="1593896" cy="287114"/>
            </a:xfrm>
            <a:prstGeom prst="rect">
              <a:avLst/>
            </a:prstGeom>
          </p:spPr>
          <p:txBody>
            <a:bodyPr anchor="ctr" rtlCol="false" tIns="50800" lIns="50800" bIns="50800" rIns="50800"/>
            <a:lstStyle/>
            <a:p>
              <a:pPr algn="ctr">
                <a:lnSpc>
                  <a:spcPts val="3100"/>
                </a:lnSpc>
              </a:pPr>
            </a:p>
          </p:txBody>
        </p:sp>
      </p:grpSp>
      <p:grpSp>
        <p:nvGrpSpPr>
          <p:cNvPr name="Group 24" id="24"/>
          <p:cNvGrpSpPr/>
          <p:nvPr/>
        </p:nvGrpSpPr>
        <p:grpSpPr>
          <a:xfrm rot="0">
            <a:off x="12243489" y="5943307"/>
            <a:ext cx="328528" cy="304577"/>
            <a:chOff x="0" y="0"/>
            <a:chExt cx="578289" cy="536129"/>
          </a:xfrm>
        </p:grpSpPr>
        <p:sp>
          <p:nvSpPr>
            <p:cNvPr name="Freeform 25" id="25"/>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6" id="26"/>
            <p:cNvSpPr txBox="true"/>
            <p:nvPr/>
          </p:nvSpPr>
          <p:spPr>
            <a:xfrm>
              <a:off x="0" y="-19050"/>
              <a:ext cx="578289" cy="555179"/>
            </a:xfrm>
            <a:prstGeom prst="rect">
              <a:avLst/>
            </a:prstGeom>
          </p:spPr>
          <p:txBody>
            <a:bodyPr anchor="ctr" rtlCol="false" tIns="50800" lIns="50800" bIns="50800" rIns="50800"/>
            <a:lstStyle/>
            <a:p>
              <a:pPr algn="ctr">
                <a:lnSpc>
                  <a:spcPts val="3100"/>
                </a:lnSpc>
              </a:pPr>
            </a:p>
          </p:txBody>
        </p:sp>
      </p:grpSp>
      <p:grpSp>
        <p:nvGrpSpPr>
          <p:cNvPr name="Group 27" id="27"/>
          <p:cNvGrpSpPr/>
          <p:nvPr/>
        </p:nvGrpSpPr>
        <p:grpSpPr>
          <a:xfrm rot="0">
            <a:off x="12840903" y="5943307"/>
            <a:ext cx="328528" cy="304577"/>
            <a:chOff x="0" y="0"/>
            <a:chExt cx="578289" cy="536129"/>
          </a:xfrm>
        </p:grpSpPr>
        <p:sp>
          <p:nvSpPr>
            <p:cNvPr name="Freeform 28" id="28"/>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29" id="29"/>
            <p:cNvSpPr txBox="true"/>
            <p:nvPr/>
          </p:nvSpPr>
          <p:spPr>
            <a:xfrm>
              <a:off x="0" y="-19050"/>
              <a:ext cx="578289" cy="555179"/>
            </a:xfrm>
            <a:prstGeom prst="rect">
              <a:avLst/>
            </a:prstGeom>
          </p:spPr>
          <p:txBody>
            <a:bodyPr anchor="ctr" rtlCol="false" tIns="50800" lIns="50800" bIns="50800" rIns="50800"/>
            <a:lstStyle/>
            <a:p>
              <a:pPr algn="ctr">
                <a:lnSpc>
                  <a:spcPts val="3100"/>
                </a:lnSpc>
              </a:pPr>
            </a:p>
          </p:txBody>
        </p:sp>
      </p:grpSp>
      <p:grpSp>
        <p:nvGrpSpPr>
          <p:cNvPr name="Group 30" id="30"/>
          <p:cNvGrpSpPr/>
          <p:nvPr/>
        </p:nvGrpSpPr>
        <p:grpSpPr>
          <a:xfrm rot="0">
            <a:off x="13438318" y="5943307"/>
            <a:ext cx="328528" cy="304577"/>
            <a:chOff x="0" y="0"/>
            <a:chExt cx="578289" cy="536129"/>
          </a:xfrm>
        </p:grpSpPr>
        <p:sp>
          <p:nvSpPr>
            <p:cNvPr name="Freeform 31" id="31"/>
            <p:cNvSpPr/>
            <p:nvPr/>
          </p:nvSpPr>
          <p:spPr>
            <a:xfrm flipH="false" flipV="false" rot="0">
              <a:off x="0" y="0"/>
              <a:ext cx="578289" cy="536129"/>
            </a:xfrm>
            <a:custGeom>
              <a:avLst/>
              <a:gdLst/>
              <a:ahLst/>
              <a:cxnLst/>
              <a:rect r="r" b="b" t="t" l="l"/>
              <a:pathLst>
                <a:path h="536129" w="578289">
                  <a:moveTo>
                    <a:pt x="0" y="0"/>
                  </a:moveTo>
                  <a:lnTo>
                    <a:pt x="578289" y="0"/>
                  </a:lnTo>
                  <a:lnTo>
                    <a:pt x="578289" y="536129"/>
                  </a:lnTo>
                  <a:lnTo>
                    <a:pt x="0" y="536129"/>
                  </a:lnTo>
                  <a:close/>
                </a:path>
              </a:pathLst>
            </a:custGeom>
            <a:solidFill>
              <a:srgbClr val="6182A8"/>
            </a:solidFill>
          </p:spPr>
        </p:sp>
        <p:sp>
          <p:nvSpPr>
            <p:cNvPr name="TextBox 32" id="32"/>
            <p:cNvSpPr txBox="true"/>
            <p:nvPr/>
          </p:nvSpPr>
          <p:spPr>
            <a:xfrm>
              <a:off x="0" y="-19050"/>
              <a:ext cx="578289" cy="555179"/>
            </a:xfrm>
            <a:prstGeom prst="rect">
              <a:avLst/>
            </a:prstGeom>
          </p:spPr>
          <p:txBody>
            <a:bodyPr anchor="ctr" rtlCol="false" tIns="50800" lIns="50800" bIns="50800" rIns="50800"/>
            <a:lstStyle/>
            <a:p>
              <a:pPr algn="ctr">
                <a:lnSpc>
                  <a:spcPts val="310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TextBox 10" id="10"/>
          <p:cNvSpPr txBox="true"/>
          <p:nvPr/>
        </p:nvSpPr>
        <p:spPr>
          <a:xfrm rot="0">
            <a:off x="1735759" y="3266042"/>
            <a:ext cx="4228053"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Latar</a:t>
            </a:r>
          </a:p>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Belakang</a:t>
            </a:r>
          </a:p>
        </p:txBody>
      </p:sp>
      <p:sp>
        <p:nvSpPr>
          <p:cNvPr name="TextBox 11" id="11"/>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
        <p:nvSpPr>
          <p:cNvPr name="TextBox 12" id="12"/>
          <p:cNvSpPr txBox="true"/>
          <p:nvPr/>
        </p:nvSpPr>
        <p:spPr>
          <a:xfrm rot="0">
            <a:off x="6553633" y="320404"/>
            <a:ext cx="11284549" cy="7543800"/>
          </a:xfrm>
          <a:prstGeom prst="rect">
            <a:avLst/>
          </a:prstGeom>
        </p:spPr>
        <p:txBody>
          <a:bodyPr anchor="t" rtlCol="false" tIns="0" lIns="0" bIns="0" rIns="0">
            <a:spAutoFit/>
          </a:bodyPr>
          <a:lstStyle/>
          <a:p>
            <a:pPr algn="l">
              <a:lnSpc>
                <a:spcPts val="4200"/>
              </a:lnSpc>
            </a:pPr>
            <a:r>
              <a:rPr lang="en-US" sz="3500">
                <a:solidFill>
                  <a:srgbClr val="000000"/>
                </a:solidFill>
                <a:latin typeface="Times New Roman"/>
                <a:ea typeface="Times New Roman"/>
                <a:cs typeface="Times New Roman"/>
                <a:sym typeface="Times New Roman"/>
              </a:rPr>
              <a:t>Perkembangan teknologi di era digital saat ini semakin pesat, terutama dalam bidang otomasi dan Internet of Things (IoT). Salah satu penerapan nyata dari teknologi ini adalah sistem otomasi rumah atau smart home.</a:t>
            </a:r>
          </a:p>
          <a:p>
            <a:pPr algn="l">
              <a:lnSpc>
                <a:spcPts val="4200"/>
              </a:lnSpc>
            </a:pPr>
          </a:p>
          <a:p>
            <a:pPr algn="l">
              <a:lnSpc>
                <a:spcPts val="4200"/>
              </a:lnSpc>
            </a:pPr>
            <a:r>
              <a:rPr lang="en-US" sz="3500">
                <a:solidFill>
                  <a:srgbClr val="000000"/>
                </a:solidFill>
                <a:latin typeface="Times New Roman"/>
                <a:ea typeface="Times New Roman"/>
                <a:cs typeface="Times New Roman"/>
                <a:sym typeface="Times New Roman"/>
              </a:rPr>
              <a:t>Dalam proyek mini ini, dirancang sebuah sistem otomatisasi rumah sederhana menggunakan platform simulasi Wokwi. Wokwi merupakan simulator berbasis web yang memungkinkan pengguna untuk membuat, menguji, dan memvisualisasikan rangkaian mikrokontroler seperti Arduino secara virtual. Dengan memanfaatkan Wokwi, proyek ini dapat dikembangkan tanpa harus memiliki perangkat keras secara langsung, sehingga sangat cocok untuk keperluan pembelajaran dan eksperimen awal.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TextBox 10" id="10"/>
          <p:cNvSpPr txBox="true"/>
          <p:nvPr/>
        </p:nvSpPr>
        <p:spPr>
          <a:xfrm rot="0">
            <a:off x="1735759" y="3266042"/>
            <a:ext cx="4228053"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Tujuan</a:t>
            </a:r>
          </a:p>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Proyek</a:t>
            </a:r>
          </a:p>
        </p:txBody>
      </p:sp>
      <p:sp>
        <p:nvSpPr>
          <p:cNvPr name="TextBox 11" id="11"/>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
        <p:nvSpPr>
          <p:cNvPr name="TextBox 12" id="12"/>
          <p:cNvSpPr txBox="true"/>
          <p:nvPr/>
        </p:nvSpPr>
        <p:spPr>
          <a:xfrm rot="0">
            <a:off x="6553633" y="2232184"/>
            <a:ext cx="11284549" cy="4343400"/>
          </a:xfrm>
          <a:prstGeom prst="rect">
            <a:avLst/>
          </a:prstGeom>
        </p:spPr>
        <p:txBody>
          <a:bodyPr anchor="t" rtlCol="false" tIns="0" lIns="0" bIns="0" rIns="0">
            <a:spAutoFit/>
          </a:bodyPr>
          <a:lstStyle/>
          <a:p>
            <a:pPr algn="l" marL="755651" indent="-377825" lvl="1">
              <a:lnSpc>
                <a:spcPts val="4200"/>
              </a:lnSpc>
              <a:buFont typeface="Arial"/>
              <a:buChar char="•"/>
            </a:pPr>
            <a:r>
              <a:rPr lang="en-US" sz="3500">
                <a:solidFill>
                  <a:srgbClr val="000000"/>
                </a:solidFill>
                <a:latin typeface="Times New Roman"/>
                <a:ea typeface="Times New Roman"/>
                <a:cs typeface="Times New Roman"/>
                <a:sym typeface="Times New Roman"/>
              </a:rPr>
              <a:t>Menerapkan konsep dasar otomatisasi rumah melalui penggunaan sensor dan aktuator yang dikendalikan oleh mikrokontroler (Arduino) dalam lingkungan simulasi Wokwi.</a:t>
            </a:r>
          </a:p>
          <a:p>
            <a:pPr algn="l" marL="755651" indent="-377825" lvl="1">
              <a:lnSpc>
                <a:spcPts val="4200"/>
              </a:lnSpc>
              <a:buFont typeface="Arial"/>
              <a:buChar char="•"/>
            </a:pPr>
            <a:r>
              <a:rPr lang="en-US" sz="3500">
                <a:solidFill>
                  <a:srgbClr val="000000"/>
                </a:solidFill>
                <a:latin typeface="Times New Roman"/>
                <a:ea typeface="Times New Roman"/>
                <a:cs typeface="Times New Roman"/>
                <a:sym typeface="Times New Roman"/>
              </a:rPr>
              <a:t>Mendesain dan mengembangkan sistem rumah </a:t>
            </a:r>
            <a:r>
              <a:rPr lang="en-US" sz="3500">
                <a:solidFill>
                  <a:srgbClr val="000000"/>
                </a:solidFill>
                <a:latin typeface="Times New Roman"/>
                <a:ea typeface="Times New Roman"/>
                <a:cs typeface="Times New Roman"/>
                <a:sym typeface="Times New Roman"/>
              </a:rPr>
              <a:t>pintar sederhana yang mampu merespons kondisi lingkungan secara otomatis, seperti jika ada gerakan lampu akan menyala dan jika gelap lampu akan menyala.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6479773" y="1028700"/>
            <a:ext cx="11836802" cy="6769783"/>
          </a:xfrm>
          <a:custGeom>
            <a:avLst/>
            <a:gdLst/>
            <a:ahLst/>
            <a:cxnLst/>
            <a:rect r="r" b="b" t="t" l="l"/>
            <a:pathLst>
              <a:path h="6769783" w="11836802">
                <a:moveTo>
                  <a:pt x="0" y="0"/>
                </a:moveTo>
                <a:lnTo>
                  <a:pt x="11836802" y="0"/>
                </a:lnTo>
                <a:lnTo>
                  <a:pt x="11836802" y="6769783"/>
                </a:lnTo>
                <a:lnTo>
                  <a:pt x="0" y="6769783"/>
                </a:lnTo>
                <a:lnTo>
                  <a:pt x="0" y="0"/>
                </a:lnTo>
                <a:close/>
              </a:path>
            </a:pathLst>
          </a:custGeom>
          <a:blipFill>
            <a:blip r:embed="rId4"/>
            <a:stretch>
              <a:fillRect l="0" t="0" r="-10250" b="0"/>
            </a:stretch>
          </a:blipFill>
        </p:spPr>
      </p:sp>
      <p:sp>
        <p:nvSpPr>
          <p:cNvPr name="TextBox 11" id="11"/>
          <p:cNvSpPr txBox="true"/>
          <p:nvPr/>
        </p:nvSpPr>
        <p:spPr>
          <a:xfrm rot="0">
            <a:off x="1735759" y="3266042"/>
            <a:ext cx="4228053"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Alat dan </a:t>
            </a:r>
          </a:p>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Bahan</a:t>
            </a:r>
          </a:p>
        </p:txBody>
      </p:sp>
      <p:sp>
        <p:nvSpPr>
          <p:cNvPr name="TextBox 12" id="12"/>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6800850" y="1028700"/>
            <a:ext cx="11301259" cy="2867694"/>
          </a:xfrm>
          <a:custGeom>
            <a:avLst/>
            <a:gdLst/>
            <a:ahLst/>
            <a:cxnLst/>
            <a:rect r="r" b="b" t="t" l="l"/>
            <a:pathLst>
              <a:path h="2867694" w="11301259">
                <a:moveTo>
                  <a:pt x="0" y="0"/>
                </a:moveTo>
                <a:lnTo>
                  <a:pt x="11301259" y="0"/>
                </a:lnTo>
                <a:lnTo>
                  <a:pt x="11301259" y="2867694"/>
                </a:lnTo>
                <a:lnTo>
                  <a:pt x="0" y="2867694"/>
                </a:lnTo>
                <a:lnTo>
                  <a:pt x="0" y="0"/>
                </a:lnTo>
                <a:close/>
              </a:path>
            </a:pathLst>
          </a:custGeom>
          <a:blipFill>
            <a:blip r:embed="rId4"/>
            <a:stretch>
              <a:fillRect l="0" t="0" r="0" b="0"/>
            </a:stretch>
          </a:blipFill>
        </p:spPr>
      </p:sp>
      <p:sp>
        <p:nvSpPr>
          <p:cNvPr name="Freeform 11" id="11"/>
          <p:cNvSpPr/>
          <p:nvPr/>
        </p:nvSpPr>
        <p:spPr>
          <a:xfrm flipH="false" flipV="false" rot="0">
            <a:off x="7600950" y="3742815"/>
            <a:ext cx="5793903" cy="5771226"/>
          </a:xfrm>
          <a:custGeom>
            <a:avLst/>
            <a:gdLst/>
            <a:ahLst/>
            <a:cxnLst/>
            <a:rect r="r" b="b" t="t" l="l"/>
            <a:pathLst>
              <a:path h="5771226" w="5793903">
                <a:moveTo>
                  <a:pt x="0" y="0"/>
                </a:moveTo>
                <a:lnTo>
                  <a:pt x="5793903" y="0"/>
                </a:lnTo>
                <a:lnTo>
                  <a:pt x="5793903" y="5771226"/>
                </a:lnTo>
                <a:lnTo>
                  <a:pt x="0" y="5771226"/>
                </a:lnTo>
                <a:lnTo>
                  <a:pt x="0" y="0"/>
                </a:lnTo>
                <a:close/>
              </a:path>
            </a:pathLst>
          </a:custGeom>
          <a:blipFill>
            <a:blip r:embed="rId5"/>
            <a:stretch>
              <a:fillRect l="0" t="0" r="0" b="0"/>
            </a:stretch>
          </a:blipFill>
        </p:spPr>
      </p:sp>
      <p:sp>
        <p:nvSpPr>
          <p:cNvPr name="TextBox 12" id="12"/>
          <p:cNvSpPr txBox="true"/>
          <p:nvPr/>
        </p:nvSpPr>
        <p:spPr>
          <a:xfrm rot="0">
            <a:off x="1735759" y="3266042"/>
            <a:ext cx="4228053"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Source </a:t>
            </a:r>
          </a:p>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Code</a:t>
            </a:r>
          </a:p>
        </p:txBody>
      </p:sp>
      <p:sp>
        <p:nvSpPr>
          <p:cNvPr name="TextBox 13" id="13"/>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6536923" y="536082"/>
            <a:ext cx="11301259" cy="3206732"/>
          </a:xfrm>
          <a:custGeom>
            <a:avLst/>
            <a:gdLst/>
            <a:ahLst/>
            <a:cxnLst/>
            <a:rect r="r" b="b" t="t" l="l"/>
            <a:pathLst>
              <a:path h="3206732" w="11301259">
                <a:moveTo>
                  <a:pt x="0" y="0"/>
                </a:moveTo>
                <a:lnTo>
                  <a:pt x="11301259" y="0"/>
                </a:lnTo>
                <a:lnTo>
                  <a:pt x="11301259" y="3206733"/>
                </a:lnTo>
                <a:lnTo>
                  <a:pt x="0" y="3206733"/>
                </a:lnTo>
                <a:lnTo>
                  <a:pt x="0" y="0"/>
                </a:lnTo>
                <a:close/>
              </a:path>
            </a:pathLst>
          </a:custGeom>
          <a:blipFill>
            <a:blip r:embed="rId4"/>
            <a:stretch>
              <a:fillRect l="0" t="0" r="0" b="0"/>
            </a:stretch>
          </a:blipFill>
        </p:spPr>
      </p:sp>
      <p:sp>
        <p:nvSpPr>
          <p:cNvPr name="Freeform 11" id="11"/>
          <p:cNvSpPr/>
          <p:nvPr/>
        </p:nvSpPr>
        <p:spPr>
          <a:xfrm flipH="false" flipV="false" rot="0">
            <a:off x="7336075" y="3266042"/>
            <a:ext cx="9254524" cy="5464031"/>
          </a:xfrm>
          <a:custGeom>
            <a:avLst/>
            <a:gdLst/>
            <a:ahLst/>
            <a:cxnLst/>
            <a:rect r="r" b="b" t="t" l="l"/>
            <a:pathLst>
              <a:path h="5464031" w="9254524">
                <a:moveTo>
                  <a:pt x="0" y="0"/>
                </a:moveTo>
                <a:lnTo>
                  <a:pt x="9254525" y="0"/>
                </a:lnTo>
                <a:lnTo>
                  <a:pt x="9254525" y="5464031"/>
                </a:lnTo>
                <a:lnTo>
                  <a:pt x="0" y="5464031"/>
                </a:lnTo>
                <a:lnTo>
                  <a:pt x="0" y="0"/>
                </a:lnTo>
                <a:close/>
              </a:path>
            </a:pathLst>
          </a:custGeom>
          <a:blipFill>
            <a:blip r:embed="rId5"/>
            <a:stretch>
              <a:fillRect l="0" t="0" r="0" b="0"/>
            </a:stretch>
          </a:blipFill>
        </p:spPr>
      </p:sp>
      <p:sp>
        <p:nvSpPr>
          <p:cNvPr name="TextBox 12" id="12"/>
          <p:cNvSpPr txBox="true"/>
          <p:nvPr/>
        </p:nvSpPr>
        <p:spPr>
          <a:xfrm rot="0">
            <a:off x="1735759" y="3266042"/>
            <a:ext cx="4228053"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Source </a:t>
            </a:r>
          </a:p>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Code</a:t>
            </a:r>
          </a:p>
        </p:txBody>
      </p:sp>
      <p:sp>
        <p:nvSpPr>
          <p:cNvPr name="TextBox 13" id="13"/>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8283406" y="2259248"/>
            <a:ext cx="9743221" cy="5502218"/>
          </a:xfrm>
          <a:custGeom>
            <a:avLst/>
            <a:gdLst/>
            <a:ahLst/>
            <a:cxnLst/>
            <a:rect r="r" b="b" t="t" l="l"/>
            <a:pathLst>
              <a:path h="5502218" w="9743221">
                <a:moveTo>
                  <a:pt x="0" y="0"/>
                </a:moveTo>
                <a:lnTo>
                  <a:pt x="9743221" y="0"/>
                </a:lnTo>
                <a:lnTo>
                  <a:pt x="9743221" y="5502217"/>
                </a:lnTo>
                <a:lnTo>
                  <a:pt x="0" y="5502217"/>
                </a:lnTo>
                <a:lnTo>
                  <a:pt x="0" y="0"/>
                </a:lnTo>
                <a:close/>
              </a:path>
            </a:pathLst>
          </a:custGeom>
          <a:blipFill>
            <a:blip r:embed="rId4"/>
            <a:stretch>
              <a:fillRect l="0" t="0" r="0" b="0"/>
            </a:stretch>
          </a:blipFill>
        </p:spPr>
      </p:sp>
      <p:sp>
        <p:nvSpPr>
          <p:cNvPr name="TextBox 11" id="11"/>
          <p:cNvSpPr txBox="true"/>
          <p:nvPr/>
        </p:nvSpPr>
        <p:spPr>
          <a:xfrm rot="0">
            <a:off x="1735759" y="3266042"/>
            <a:ext cx="4228053" cy="18288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Source </a:t>
            </a:r>
          </a:p>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Code</a:t>
            </a:r>
          </a:p>
        </p:txBody>
      </p:sp>
      <p:sp>
        <p:nvSpPr>
          <p:cNvPr name="TextBox 12" id="12"/>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7600950" y="768859"/>
            <a:ext cx="10687050" cy="8478280"/>
          </a:xfrm>
          <a:custGeom>
            <a:avLst/>
            <a:gdLst/>
            <a:ahLst/>
            <a:cxnLst/>
            <a:rect r="r" b="b" t="t" l="l"/>
            <a:pathLst>
              <a:path h="8478280" w="10687050">
                <a:moveTo>
                  <a:pt x="0" y="0"/>
                </a:moveTo>
                <a:lnTo>
                  <a:pt x="10687050" y="0"/>
                </a:lnTo>
                <a:lnTo>
                  <a:pt x="10687050" y="8478280"/>
                </a:lnTo>
                <a:lnTo>
                  <a:pt x="0" y="8478280"/>
                </a:lnTo>
                <a:lnTo>
                  <a:pt x="0" y="0"/>
                </a:lnTo>
                <a:close/>
              </a:path>
            </a:pathLst>
          </a:custGeom>
          <a:blipFill>
            <a:blip r:embed="rId4"/>
            <a:stretch>
              <a:fillRect l="0" t="0" r="0" b="0"/>
            </a:stretch>
          </a:blipFill>
        </p:spPr>
      </p:sp>
      <p:sp>
        <p:nvSpPr>
          <p:cNvPr name="TextBox 11" id="11"/>
          <p:cNvSpPr txBox="true"/>
          <p:nvPr/>
        </p:nvSpPr>
        <p:spPr>
          <a:xfrm rot="0">
            <a:off x="1735759" y="3266042"/>
            <a:ext cx="4228053" cy="9144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Diagram</a:t>
            </a:r>
          </a:p>
        </p:txBody>
      </p:sp>
      <p:sp>
        <p:nvSpPr>
          <p:cNvPr name="TextBox 12" id="12"/>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92853" y="3742815"/>
            <a:ext cx="2687374" cy="341250"/>
            <a:chOff x="0" y="0"/>
            <a:chExt cx="707786" cy="89877"/>
          </a:xfrm>
        </p:grpSpPr>
        <p:sp>
          <p:nvSpPr>
            <p:cNvPr name="Freeform 3" id="3"/>
            <p:cNvSpPr/>
            <p:nvPr/>
          </p:nvSpPr>
          <p:spPr>
            <a:xfrm flipH="false" flipV="false" rot="0">
              <a:off x="0" y="0"/>
              <a:ext cx="707786" cy="89877"/>
            </a:xfrm>
            <a:custGeom>
              <a:avLst/>
              <a:gdLst/>
              <a:ahLst/>
              <a:cxnLst/>
              <a:rect r="r" b="b" t="t" l="l"/>
              <a:pathLst>
                <a:path h="89877" w="707786">
                  <a:moveTo>
                    <a:pt x="0" y="0"/>
                  </a:moveTo>
                  <a:lnTo>
                    <a:pt x="707786" y="0"/>
                  </a:lnTo>
                  <a:lnTo>
                    <a:pt x="707786" y="89877"/>
                  </a:lnTo>
                  <a:lnTo>
                    <a:pt x="0" y="89877"/>
                  </a:lnTo>
                  <a:close/>
                </a:path>
              </a:pathLst>
            </a:custGeom>
            <a:solidFill>
              <a:srgbClr val="B7CADB"/>
            </a:solidFill>
          </p:spPr>
        </p:sp>
        <p:sp>
          <p:nvSpPr>
            <p:cNvPr name="TextBox 4" id="4"/>
            <p:cNvSpPr txBox="true"/>
            <p:nvPr/>
          </p:nvSpPr>
          <p:spPr>
            <a:xfrm>
              <a:off x="0" y="-19050"/>
              <a:ext cx="707786" cy="108927"/>
            </a:xfrm>
            <a:prstGeom prst="rect">
              <a:avLst/>
            </a:prstGeom>
          </p:spPr>
          <p:txBody>
            <a:bodyPr anchor="ctr" rtlCol="false" tIns="50800" lIns="50800" bIns="50800" rIns="50800"/>
            <a:lstStyle/>
            <a:p>
              <a:pPr algn="ctr">
                <a:lnSpc>
                  <a:spcPts val="3100"/>
                </a:lnSpc>
              </a:pPr>
            </a:p>
          </p:txBody>
        </p:sp>
      </p:grpSp>
      <p:grpSp>
        <p:nvGrpSpPr>
          <p:cNvPr name="Group 5" id="5"/>
          <p:cNvGrpSpPr/>
          <p:nvPr/>
        </p:nvGrpSpPr>
        <p:grpSpPr>
          <a:xfrm rot="0">
            <a:off x="1492853" y="4669106"/>
            <a:ext cx="4264372" cy="341250"/>
            <a:chOff x="0" y="0"/>
            <a:chExt cx="1123127" cy="89877"/>
          </a:xfrm>
        </p:grpSpPr>
        <p:sp>
          <p:nvSpPr>
            <p:cNvPr name="Freeform 6" id="6"/>
            <p:cNvSpPr/>
            <p:nvPr/>
          </p:nvSpPr>
          <p:spPr>
            <a:xfrm flipH="false" flipV="false" rot="0">
              <a:off x="0" y="0"/>
              <a:ext cx="1123127" cy="89877"/>
            </a:xfrm>
            <a:custGeom>
              <a:avLst/>
              <a:gdLst/>
              <a:ahLst/>
              <a:cxnLst/>
              <a:rect r="r" b="b" t="t" l="l"/>
              <a:pathLst>
                <a:path h="89877" w="1123127">
                  <a:moveTo>
                    <a:pt x="0" y="0"/>
                  </a:moveTo>
                  <a:lnTo>
                    <a:pt x="1123127" y="0"/>
                  </a:lnTo>
                  <a:lnTo>
                    <a:pt x="1123127" y="89877"/>
                  </a:lnTo>
                  <a:lnTo>
                    <a:pt x="0" y="89877"/>
                  </a:lnTo>
                  <a:close/>
                </a:path>
              </a:pathLst>
            </a:custGeom>
            <a:solidFill>
              <a:srgbClr val="B7CADB"/>
            </a:solidFill>
          </p:spPr>
        </p:sp>
        <p:sp>
          <p:nvSpPr>
            <p:cNvPr name="TextBox 7" id="7"/>
            <p:cNvSpPr txBox="true"/>
            <p:nvPr/>
          </p:nvSpPr>
          <p:spPr>
            <a:xfrm>
              <a:off x="0" y="-19050"/>
              <a:ext cx="1123127" cy="108927"/>
            </a:xfrm>
            <a:prstGeom prst="rect">
              <a:avLst/>
            </a:prstGeom>
          </p:spPr>
          <p:txBody>
            <a:bodyPr anchor="ctr" rtlCol="false" tIns="50800" lIns="50800" bIns="50800" rIns="50800"/>
            <a:lstStyle/>
            <a:p>
              <a:pPr algn="ctr">
                <a:lnSpc>
                  <a:spcPts val="3100"/>
                </a:lnSpc>
              </a:pPr>
            </a:p>
          </p:txBody>
        </p:sp>
      </p:grpSp>
      <p:sp>
        <p:nvSpPr>
          <p:cNvPr name="Freeform 8" id="8"/>
          <p:cNvSpPr/>
          <p:nvPr/>
        </p:nvSpPr>
        <p:spPr>
          <a:xfrm flipH="false" flipV="false" rot="0">
            <a:off x="3366729" y="7979936"/>
            <a:ext cx="4234221" cy="1397311"/>
          </a:xfrm>
          <a:custGeom>
            <a:avLst/>
            <a:gdLst/>
            <a:ahLst/>
            <a:cxnLst/>
            <a:rect r="r" b="b" t="t" l="l"/>
            <a:pathLst>
              <a:path h="1397311" w="423422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939227" y="6575584"/>
            <a:ext cx="1427502" cy="1397311"/>
          </a:xfrm>
          <a:custGeom>
            <a:avLst/>
            <a:gdLst/>
            <a:ahLst/>
            <a:cxnLst/>
            <a:rect r="r" b="b" t="t" l="l"/>
            <a:pathLst>
              <a:path h="1397311" w="1427502">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t="0" r="0" b="0"/>
            </a:stretch>
          </a:blipFill>
        </p:spPr>
      </p:sp>
      <p:sp>
        <p:nvSpPr>
          <p:cNvPr name="Freeform 10" id="10"/>
          <p:cNvSpPr/>
          <p:nvPr/>
        </p:nvSpPr>
        <p:spPr>
          <a:xfrm flipH="false" flipV="false" rot="0">
            <a:off x="8846656" y="583976"/>
            <a:ext cx="8412644" cy="9119049"/>
          </a:xfrm>
          <a:custGeom>
            <a:avLst/>
            <a:gdLst/>
            <a:ahLst/>
            <a:cxnLst/>
            <a:rect r="r" b="b" t="t" l="l"/>
            <a:pathLst>
              <a:path h="9119049" w="8412644">
                <a:moveTo>
                  <a:pt x="0" y="0"/>
                </a:moveTo>
                <a:lnTo>
                  <a:pt x="8412644" y="0"/>
                </a:lnTo>
                <a:lnTo>
                  <a:pt x="8412644" y="9119048"/>
                </a:lnTo>
                <a:lnTo>
                  <a:pt x="0" y="9119048"/>
                </a:lnTo>
                <a:lnTo>
                  <a:pt x="0" y="0"/>
                </a:lnTo>
                <a:close/>
              </a:path>
            </a:pathLst>
          </a:custGeom>
          <a:blipFill>
            <a:blip r:embed="rId4"/>
            <a:stretch>
              <a:fillRect l="0" t="0" r="0" b="0"/>
            </a:stretch>
          </a:blipFill>
        </p:spPr>
      </p:sp>
      <p:sp>
        <p:nvSpPr>
          <p:cNvPr name="TextBox 11" id="11"/>
          <p:cNvSpPr txBox="true"/>
          <p:nvPr/>
        </p:nvSpPr>
        <p:spPr>
          <a:xfrm rot="0">
            <a:off x="1735759" y="3266042"/>
            <a:ext cx="4228053" cy="914400"/>
          </a:xfrm>
          <a:prstGeom prst="rect">
            <a:avLst/>
          </a:prstGeom>
        </p:spPr>
        <p:txBody>
          <a:bodyPr anchor="t" rtlCol="false" tIns="0" lIns="0" bIns="0" rIns="0">
            <a:spAutoFit/>
          </a:bodyPr>
          <a:lstStyle/>
          <a:p>
            <a:pPr algn="l">
              <a:lnSpc>
                <a:spcPts val="7200"/>
              </a:lnSpc>
            </a:pPr>
            <a:r>
              <a:rPr lang="en-US" sz="6000" b="true">
                <a:solidFill>
                  <a:srgbClr val="000000"/>
                </a:solidFill>
                <a:latin typeface="Nunito Sans Condensed Bold"/>
                <a:ea typeface="Nunito Sans Condensed Bold"/>
                <a:cs typeface="Nunito Sans Condensed Bold"/>
                <a:sym typeface="Nunito Sans Condensed Bold"/>
              </a:rPr>
              <a:t>Diagram</a:t>
            </a:r>
          </a:p>
        </p:txBody>
      </p:sp>
      <p:sp>
        <p:nvSpPr>
          <p:cNvPr name="TextBox 12" id="12"/>
          <p:cNvSpPr txBox="true"/>
          <p:nvPr/>
        </p:nvSpPr>
        <p:spPr>
          <a:xfrm rot="0">
            <a:off x="17033176" y="9189989"/>
            <a:ext cx="805006" cy="431799"/>
          </a:xfrm>
          <a:prstGeom prst="rect">
            <a:avLst/>
          </a:prstGeom>
        </p:spPr>
        <p:txBody>
          <a:bodyPr anchor="t" rtlCol="false" tIns="0" lIns="0" bIns="0" rIns="0">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DAGlc6b9rmo</dc:identifier>
  <dcterms:modified xsi:type="dcterms:W3CDTF">2011-08-01T06:04:30Z</dcterms:modified>
  <cp:revision>1</cp:revision>
  <dc:title>Biru simpel formal seminar proposal sidang presentasi</dc:title>
</cp:coreProperties>
</file>