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3" r:id="rId16"/>
    <p:sldId id="270" r:id="rId17"/>
    <p:sldId id="271" r:id="rId18"/>
    <p:sldId id="272"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67" d="100"/>
          <a:sy n="67" d="100"/>
        </p:scale>
        <p:origin x="78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D7513F-A3E8-49AB-B677-996DDC7D6C89}" type="datetimeFigureOut">
              <a:rPr lang="ru-RU" smtClean="0"/>
              <a:t>22.02.2022</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C549A43-8ED8-4E24-B065-F8C69B2DC846}" type="slidenum">
              <a:rPr lang="ru-RU" smtClean="0"/>
              <a:t>‹#›</a:t>
            </a:fld>
            <a:endParaRPr lang="ru-RU"/>
          </a:p>
        </p:txBody>
      </p:sp>
    </p:spTree>
    <p:extLst>
      <p:ext uri="{BB962C8B-B14F-4D97-AF65-F5344CB8AC3E}">
        <p14:creationId xmlns:p14="http://schemas.microsoft.com/office/powerpoint/2010/main" val="35769393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kern="1200" dirty="0" smtClean="0">
                <a:solidFill>
                  <a:schemeClr val="tx1"/>
                </a:solidFill>
                <a:effectLst/>
                <a:latin typeface="+mn-lt"/>
                <a:ea typeface="+mn-ea"/>
                <a:cs typeface="+mn-cs"/>
              </a:rPr>
              <a:t>Принцип непрерывного размножения обновлений является основополагающим при построении так называемых «систем реального времени» (например, систем управления воздушным движением, систем бронирования билетов пассажирского транспорта и др.), где требуется непрерывное и точное соответствие реплик во всех узлах и компонентах распределенных систем в любой момент времени. Реализация этого принципа заключается в том, что любая транзакция считается успешно завершенной, если она успешно завершена на всех репликах системы. </a:t>
            </a:r>
          </a:p>
          <a:p>
            <a:r>
              <a:rPr lang="ru-RU" sz="1200" kern="1200" dirty="0" smtClean="0">
                <a:solidFill>
                  <a:schemeClr val="tx1"/>
                </a:solidFill>
                <a:effectLst/>
                <a:latin typeface="+mn-lt"/>
                <a:ea typeface="+mn-ea"/>
                <a:cs typeface="+mn-cs"/>
              </a:rPr>
              <a:t>В ряде предметных областей режим реального времени с точки зрения непрерывности согласования данных не требуется. Такого рода информационные системы можно строить на основе принципа отложенных обновлений. Накопленные в какой-либо реплике изменения данных передаются командой пользователя для обновления всех остальных реплик системы. Такая операция называется </a:t>
            </a:r>
            <a:r>
              <a:rPr lang="ru-RU" sz="1200" i="1" kern="1200" dirty="0" smtClean="0">
                <a:solidFill>
                  <a:schemeClr val="tx1"/>
                </a:solidFill>
                <a:effectLst/>
                <a:latin typeface="+mn-lt"/>
                <a:ea typeface="+mn-ea"/>
                <a:cs typeface="+mn-cs"/>
              </a:rPr>
              <a:t>синхронизацией реплик.</a:t>
            </a:r>
            <a:r>
              <a:rPr lang="ru-RU" sz="1200" kern="1200" dirty="0" smtClean="0">
                <a:solidFill>
                  <a:schemeClr val="tx1"/>
                </a:solidFill>
                <a:effectLst/>
                <a:latin typeface="+mn-lt"/>
                <a:ea typeface="+mn-ea"/>
                <a:cs typeface="+mn-cs"/>
              </a:rPr>
              <a:t> </a:t>
            </a:r>
          </a:p>
          <a:p>
            <a:endParaRPr lang="ru-RU" dirty="0"/>
          </a:p>
        </p:txBody>
      </p:sp>
      <p:sp>
        <p:nvSpPr>
          <p:cNvPr id="4" name="Номер слайда 3"/>
          <p:cNvSpPr>
            <a:spLocks noGrp="1"/>
          </p:cNvSpPr>
          <p:nvPr>
            <p:ph type="sldNum" sz="quarter" idx="10"/>
          </p:nvPr>
        </p:nvSpPr>
        <p:spPr/>
        <p:txBody>
          <a:bodyPr/>
          <a:lstStyle/>
          <a:p>
            <a:fld id="{9C549A43-8ED8-4E24-B065-F8C69B2DC846}" type="slidenum">
              <a:rPr lang="ru-RU" smtClean="0"/>
              <a:t>14</a:t>
            </a:fld>
            <a:endParaRPr lang="ru-RU"/>
          </a:p>
        </p:txBody>
      </p:sp>
    </p:spTree>
    <p:extLst>
      <p:ext uri="{BB962C8B-B14F-4D97-AF65-F5344CB8AC3E}">
        <p14:creationId xmlns:p14="http://schemas.microsoft.com/office/powerpoint/2010/main" val="37785318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kern="1200" dirty="0" smtClean="0">
                <a:solidFill>
                  <a:schemeClr val="tx1"/>
                </a:solidFill>
                <a:effectLst/>
                <a:latin typeface="+mn-lt"/>
                <a:ea typeface="+mn-ea"/>
                <a:cs typeface="+mn-cs"/>
              </a:rPr>
              <a:t>Принцип непрерывного размножения обновлений является основополагающим при построении так называемых «систем реального времени» (например, систем управления воздушным движением, систем бронирования билетов пассажирского транспорта и др.), где требуется непрерывное и точное соответствие реплик во всех узлах и компонентах распределенных систем в любой момент времени. Реализация этого принципа заключается в том, что любая транзакция считается успешно завершенной, если она успешно завершена на всех репликах системы. </a:t>
            </a:r>
          </a:p>
          <a:p>
            <a:r>
              <a:rPr lang="ru-RU" sz="1200" kern="1200" dirty="0" smtClean="0">
                <a:solidFill>
                  <a:schemeClr val="tx1"/>
                </a:solidFill>
                <a:effectLst/>
                <a:latin typeface="+mn-lt"/>
                <a:ea typeface="+mn-ea"/>
                <a:cs typeface="+mn-cs"/>
              </a:rPr>
              <a:t>В ряде предметных областей режим реального времени с точки зрения непрерывности согласования данных не требуется. Такого рода информационные системы можно строить на основе принципа отложенных обновлений. Накопленные в какой-либо реплике изменения данных передаются командой пользователя для обновления всех остальных реплик системы. Такая операция называется </a:t>
            </a:r>
            <a:r>
              <a:rPr lang="ru-RU" sz="1200" i="1" kern="1200" dirty="0" smtClean="0">
                <a:solidFill>
                  <a:schemeClr val="tx1"/>
                </a:solidFill>
                <a:effectLst/>
                <a:latin typeface="+mn-lt"/>
                <a:ea typeface="+mn-ea"/>
                <a:cs typeface="+mn-cs"/>
              </a:rPr>
              <a:t>синхронизацией реплик.</a:t>
            </a:r>
            <a:r>
              <a:rPr lang="ru-RU" sz="1200" kern="1200" dirty="0" smtClean="0">
                <a:solidFill>
                  <a:schemeClr val="tx1"/>
                </a:solidFill>
                <a:effectLst/>
                <a:latin typeface="+mn-lt"/>
                <a:ea typeface="+mn-ea"/>
                <a:cs typeface="+mn-cs"/>
              </a:rPr>
              <a:t> </a:t>
            </a:r>
          </a:p>
          <a:p>
            <a:endParaRPr lang="ru-RU" dirty="0"/>
          </a:p>
        </p:txBody>
      </p:sp>
      <p:sp>
        <p:nvSpPr>
          <p:cNvPr id="4" name="Номер слайда 3"/>
          <p:cNvSpPr>
            <a:spLocks noGrp="1"/>
          </p:cNvSpPr>
          <p:nvPr>
            <p:ph type="sldNum" sz="quarter" idx="10"/>
          </p:nvPr>
        </p:nvSpPr>
        <p:spPr/>
        <p:txBody>
          <a:bodyPr/>
          <a:lstStyle/>
          <a:p>
            <a:fld id="{9C549A43-8ED8-4E24-B065-F8C69B2DC846}" type="slidenum">
              <a:rPr lang="ru-RU" smtClean="0"/>
              <a:t>16</a:t>
            </a:fld>
            <a:endParaRPr lang="ru-RU"/>
          </a:p>
        </p:txBody>
      </p:sp>
    </p:spTree>
    <p:extLst>
      <p:ext uri="{BB962C8B-B14F-4D97-AF65-F5344CB8AC3E}">
        <p14:creationId xmlns:p14="http://schemas.microsoft.com/office/powerpoint/2010/main" val="6660178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kern="1200" dirty="0" smtClean="0">
                <a:solidFill>
                  <a:schemeClr val="tx1"/>
                </a:solidFill>
                <a:effectLst/>
                <a:latin typeface="+mn-lt"/>
                <a:ea typeface="+mn-ea"/>
                <a:cs typeface="+mn-cs"/>
              </a:rPr>
              <a:t>Принцип непрерывного размножения обновлений является основополагающим при построении так называемых «систем реального времени» (например, систем управления воздушным движением, систем бронирования билетов пассажирского транспорта и др.), где требуется непрерывное и точное соответствие реплик во всех узлах и компонентах распределенных систем в любой момент времени. Реализация этого принципа заключается в том, что любая транзакция считается успешно завершенной, если она успешно завершена на всех репликах системы. </a:t>
            </a:r>
          </a:p>
          <a:p>
            <a:r>
              <a:rPr lang="ru-RU" sz="1200" kern="1200" dirty="0" smtClean="0">
                <a:solidFill>
                  <a:schemeClr val="tx1"/>
                </a:solidFill>
                <a:effectLst/>
                <a:latin typeface="+mn-lt"/>
                <a:ea typeface="+mn-ea"/>
                <a:cs typeface="+mn-cs"/>
              </a:rPr>
              <a:t>В ряде предметных областей режим реального времени с точки зрения непрерывности согласования данных не требуется. Такого рода информационные системы можно строить на основе принципа отложенных обновлений. Накопленные в какой-либо реплике изменения данных передаются командой пользователя для обновления всех остальных реплик системы. Такая операция называется </a:t>
            </a:r>
            <a:r>
              <a:rPr lang="ru-RU" sz="1200" i="1" kern="1200" dirty="0" smtClean="0">
                <a:solidFill>
                  <a:schemeClr val="tx1"/>
                </a:solidFill>
                <a:effectLst/>
                <a:latin typeface="+mn-lt"/>
                <a:ea typeface="+mn-ea"/>
                <a:cs typeface="+mn-cs"/>
              </a:rPr>
              <a:t>синхронизацией реплик.</a:t>
            </a:r>
            <a:r>
              <a:rPr lang="ru-RU" sz="1200" kern="1200" dirty="0" smtClean="0">
                <a:solidFill>
                  <a:schemeClr val="tx1"/>
                </a:solidFill>
                <a:effectLst/>
                <a:latin typeface="+mn-lt"/>
                <a:ea typeface="+mn-ea"/>
                <a:cs typeface="+mn-cs"/>
              </a:rPr>
              <a:t> </a:t>
            </a:r>
          </a:p>
          <a:p>
            <a:endParaRPr lang="ru-RU" dirty="0"/>
          </a:p>
        </p:txBody>
      </p:sp>
      <p:sp>
        <p:nvSpPr>
          <p:cNvPr id="4" name="Номер слайда 3"/>
          <p:cNvSpPr>
            <a:spLocks noGrp="1"/>
          </p:cNvSpPr>
          <p:nvPr>
            <p:ph type="sldNum" sz="quarter" idx="10"/>
          </p:nvPr>
        </p:nvSpPr>
        <p:spPr/>
        <p:txBody>
          <a:bodyPr/>
          <a:lstStyle/>
          <a:p>
            <a:fld id="{9C549A43-8ED8-4E24-B065-F8C69B2DC846}" type="slidenum">
              <a:rPr lang="ru-RU" smtClean="0"/>
              <a:t>17</a:t>
            </a:fld>
            <a:endParaRPr lang="ru-RU"/>
          </a:p>
        </p:txBody>
      </p:sp>
    </p:spTree>
    <p:extLst>
      <p:ext uri="{BB962C8B-B14F-4D97-AF65-F5344CB8AC3E}">
        <p14:creationId xmlns:p14="http://schemas.microsoft.com/office/powerpoint/2010/main" val="23336776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ru-RU" smtClean="0"/>
              <a:t>Образец заголовка</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smtClean="0"/>
              <a:t>Образец подзаголовка</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2/22/2022</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2/22/2022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2/22/2022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2/22/2022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Заголовок раздела">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ru-RU" smtClean="0"/>
              <a:t>Образец заголовка</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2/22/2022</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ru-RU" smtClean="0"/>
              <a:t>Образец заголовка</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2/22/2022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ru-RU" smtClean="0"/>
              <a:t>Образец заголовка</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2/22/2022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2/22/2022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2/22/2022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Объект с подписью">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ru-RU" smtClean="0"/>
              <a:t>Образец заголовка</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2/22/2022</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Рисунок с подписью">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ru-RU" smtClean="0"/>
              <a:t>Образец заголовка</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smtClean="0"/>
              <a:t>Вставка рисунка</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2/22/2022</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ru-RU" smtClean="0"/>
              <a:t>Образец заголовка</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2/22/2022</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915128" y="2077211"/>
            <a:ext cx="8361229" cy="2098226"/>
          </a:xfrm>
        </p:spPr>
        <p:txBody>
          <a:bodyPr/>
          <a:lstStyle/>
          <a:p>
            <a:pPr algn="l"/>
            <a:r>
              <a:rPr lang="ru-RU" sz="4400" b="1" dirty="0" smtClean="0"/>
              <a:t>Основные принципы и технологии построения распределенных информационных систем</a:t>
            </a:r>
            <a:endParaRPr lang="ru-RU" sz="4400" b="1" dirty="0"/>
          </a:p>
        </p:txBody>
      </p:sp>
      <p:sp>
        <p:nvSpPr>
          <p:cNvPr id="3" name="Подзаголовок 2"/>
          <p:cNvSpPr>
            <a:spLocks noGrp="1"/>
          </p:cNvSpPr>
          <p:nvPr>
            <p:ph type="subTitle" idx="1"/>
          </p:nvPr>
        </p:nvSpPr>
        <p:spPr>
          <a:xfrm>
            <a:off x="1915128" y="4654111"/>
            <a:ext cx="8361229" cy="1086237"/>
          </a:xfrm>
        </p:spPr>
        <p:txBody>
          <a:bodyPr/>
          <a:lstStyle/>
          <a:p>
            <a:r>
              <a:rPr lang="ru-RU" dirty="0" smtClean="0"/>
              <a:t>Преподаватель 					</a:t>
            </a:r>
            <a:r>
              <a:rPr lang="ru-RU" dirty="0" err="1" smtClean="0"/>
              <a:t>В.Ю.Купцова</a:t>
            </a:r>
            <a:endParaRPr lang="ru-RU" dirty="0"/>
          </a:p>
        </p:txBody>
      </p:sp>
    </p:spTree>
    <p:extLst>
      <p:ext uri="{BB962C8B-B14F-4D97-AF65-F5344CB8AC3E}">
        <p14:creationId xmlns:p14="http://schemas.microsoft.com/office/powerpoint/2010/main" val="33240391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371600" y="505326"/>
            <a:ext cx="9601200" cy="5362074"/>
          </a:xfrm>
        </p:spPr>
        <p:txBody>
          <a:bodyPr>
            <a:normAutofit/>
          </a:bodyPr>
          <a:lstStyle/>
          <a:p>
            <a:pPr marL="0" indent="0" algn="just">
              <a:buNone/>
            </a:pPr>
            <a:r>
              <a:rPr lang="ru-RU" sz="3200" b="1" i="1" u="sng" dirty="0" smtClean="0"/>
              <a:t>П</a:t>
            </a:r>
            <a:r>
              <a:rPr lang="ru-RU" sz="3200" b="1" u="sng" dirty="0" smtClean="0"/>
              <a:t>р</a:t>
            </a:r>
            <a:r>
              <a:rPr lang="ru-RU" sz="3200" b="1" i="1" u="sng" dirty="0" smtClean="0"/>
              <a:t>едставлением</a:t>
            </a:r>
            <a:r>
              <a:rPr lang="ru-RU" sz="2800" b="1" i="1" u="sng" dirty="0" smtClean="0"/>
              <a:t> </a:t>
            </a:r>
            <a:r>
              <a:rPr lang="ru-RU" sz="2800" dirty="0" smtClean="0"/>
              <a:t>называется </a:t>
            </a:r>
            <a:r>
              <a:rPr lang="ru-RU" sz="2800" dirty="0"/>
              <a:t>сохраняемый в базе данных авторизованный глобальный запрос на выборку данных. </a:t>
            </a:r>
            <a:endParaRPr lang="ru-RU" sz="2800" dirty="0" smtClean="0"/>
          </a:p>
          <a:p>
            <a:pPr marL="0" indent="0" algn="just">
              <a:buNone/>
            </a:pPr>
            <a:r>
              <a:rPr lang="ru-RU" sz="2800" b="1" dirty="0" err="1" smtClean="0"/>
              <a:t>Авторизованность</a:t>
            </a:r>
            <a:r>
              <a:rPr lang="ru-RU" sz="2800" dirty="0" smtClean="0"/>
              <a:t> </a:t>
            </a:r>
            <a:r>
              <a:rPr lang="ru-RU" sz="2800" dirty="0"/>
              <a:t>означает возможность запуска такого запроса только конкретно поименованным в системе пользователем. </a:t>
            </a:r>
            <a:endParaRPr lang="ru-RU" sz="2800" dirty="0" smtClean="0"/>
          </a:p>
          <a:p>
            <a:pPr marL="0" indent="0" algn="just">
              <a:buNone/>
            </a:pPr>
            <a:r>
              <a:rPr lang="ru-RU" sz="2800" b="1" dirty="0" smtClean="0"/>
              <a:t>Глобальность</a:t>
            </a:r>
            <a:r>
              <a:rPr lang="ru-RU" sz="2800" dirty="0" smtClean="0"/>
              <a:t> </a:t>
            </a:r>
            <a:r>
              <a:rPr lang="ru-RU" sz="2800" dirty="0"/>
              <a:t>заключается в том, что выборка данных может осуществляться из всей базы данных, в том числе из данных, расположенных на других узлах сети</a:t>
            </a:r>
            <a:r>
              <a:rPr lang="ru-RU" sz="2800" i="1" dirty="0"/>
              <a:t>.</a:t>
            </a:r>
            <a:r>
              <a:rPr lang="ru-RU" sz="2800" dirty="0"/>
              <a:t> </a:t>
            </a:r>
          </a:p>
          <a:p>
            <a:pPr marL="0" indent="0" algn="just">
              <a:buNone/>
            </a:pPr>
            <a:r>
              <a:rPr lang="ru-RU" sz="2800" i="1" u="sng" dirty="0" smtClean="0"/>
              <a:t>Результатом </a:t>
            </a:r>
            <a:r>
              <a:rPr lang="ru-RU" sz="2800" i="1" u="sng" dirty="0"/>
              <a:t>глобальных авторизованных запросов является создание для конкретного пользователя виртуальной БД со своим перечнем таблиц, связей.</a:t>
            </a:r>
            <a:endParaRPr lang="ru-RU" sz="2800" i="1" u="sng" dirty="0"/>
          </a:p>
        </p:txBody>
      </p:sp>
    </p:spTree>
    <p:extLst>
      <p:ext uri="{BB962C8B-B14F-4D97-AF65-F5344CB8AC3E}">
        <p14:creationId xmlns:p14="http://schemas.microsoft.com/office/powerpoint/2010/main" val="28265546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371600" y="457199"/>
            <a:ext cx="10395284" cy="6208295"/>
          </a:xfrm>
        </p:spPr>
        <p:txBody>
          <a:bodyPr>
            <a:noAutofit/>
          </a:bodyPr>
          <a:lstStyle/>
          <a:p>
            <a:pPr marL="0" indent="0">
              <a:buNone/>
            </a:pPr>
            <a:endParaRPr lang="ru-RU" sz="3200" dirty="0" smtClean="0"/>
          </a:p>
          <a:p>
            <a:pPr marL="0" indent="0">
              <a:buNone/>
            </a:pPr>
            <a:r>
              <a:rPr lang="ru-RU" sz="3200" dirty="0" smtClean="0"/>
              <a:t>Технологии </a:t>
            </a:r>
            <a:r>
              <a:rPr lang="ru-RU" sz="3200" dirty="0"/>
              <a:t>распределенной обработки данных</a:t>
            </a:r>
            <a:r>
              <a:rPr lang="ru-RU" sz="3200" i="1" dirty="0"/>
              <a:t>:</a:t>
            </a:r>
            <a:r>
              <a:rPr lang="ru-RU" sz="3200" dirty="0"/>
              <a:t> </a:t>
            </a:r>
          </a:p>
          <a:p>
            <a:pPr lvl="0" fontAlgn="base"/>
            <a:r>
              <a:rPr lang="ru-RU" sz="3200" dirty="0"/>
              <a:t>клиент-сервер; </a:t>
            </a:r>
            <a:endParaRPr lang="ru-RU" sz="3200" dirty="0" smtClean="0"/>
          </a:p>
          <a:p>
            <a:pPr lvl="0" fontAlgn="base"/>
            <a:r>
              <a:rPr lang="ru-RU" sz="3200" dirty="0" err="1" smtClean="0"/>
              <a:t>реплицирования</a:t>
            </a:r>
            <a:r>
              <a:rPr lang="ru-RU" sz="3200" dirty="0"/>
              <a:t>; </a:t>
            </a:r>
            <a:endParaRPr lang="ru-RU" sz="3200" dirty="0"/>
          </a:p>
          <a:p>
            <a:pPr lvl="0" fontAlgn="base"/>
            <a:r>
              <a:rPr lang="ru-RU" sz="3200" dirty="0" smtClean="0"/>
              <a:t>объектного связывания.</a:t>
            </a:r>
          </a:p>
          <a:p>
            <a:pPr marL="0" lvl="0" indent="0" fontAlgn="base">
              <a:buNone/>
            </a:pPr>
            <a:endParaRPr lang="ru-RU" sz="3200" dirty="0" smtClean="0"/>
          </a:p>
          <a:p>
            <a:pPr marL="0" indent="0" algn="just" fontAlgn="base">
              <a:buNone/>
            </a:pPr>
            <a:r>
              <a:rPr lang="ru-RU" sz="5400" b="1" dirty="0" smtClean="0">
                <a:solidFill>
                  <a:srgbClr val="FF0000"/>
                </a:solidFill>
                <a:effectLst>
                  <a:outerShdw blurRad="38100" dist="38100" dir="2700000" algn="tl">
                    <a:srgbClr val="000000">
                      <a:alpha val="43137"/>
                    </a:srgbClr>
                  </a:outerShdw>
                </a:effectLst>
              </a:rPr>
              <a:t>!</a:t>
            </a:r>
            <a:r>
              <a:rPr lang="ru-RU" sz="3200" dirty="0" smtClean="0"/>
              <a:t>Реальные </a:t>
            </a:r>
            <a:r>
              <a:rPr lang="ru-RU" sz="3200" dirty="0"/>
              <a:t>распределенные информационные системы, как правило, построены на основе сочетания этих технологий. </a:t>
            </a:r>
          </a:p>
          <a:p>
            <a:pPr marL="0" lvl="0" indent="0" fontAlgn="base">
              <a:buNone/>
            </a:pPr>
            <a:r>
              <a:rPr lang="ru-RU" sz="3200" dirty="0" smtClean="0"/>
              <a:t> </a:t>
            </a:r>
            <a:endParaRPr lang="ru-RU" sz="3200" dirty="0"/>
          </a:p>
        </p:txBody>
      </p:sp>
    </p:spTree>
    <p:extLst>
      <p:ext uri="{BB962C8B-B14F-4D97-AF65-F5344CB8AC3E}">
        <p14:creationId xmlns:p14="http://schemas.microsoft.com/office/powerpoint/2010/main" val="29514723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371600" y="324852"/>
            <a:ext cx="9601200" cy="1485900"/>
          </a:xfrm>
        </p:spPr>
        <p:txBody>
          <a:bodyPr/>
          <a:lstStyle/>
          <a:p>
            <a:r>
              <a:rPr lang="ru-RU" dirty="0" smtClean="0"/>
              <a:t>Клиент-сервер</a:t>
            </a:r>
            <a:endParaRPr lang="ru-RU" dirty="0"/>
          </a:p>
        </p:txBody>
      </p:sp>
      <p:sp>
        <p:nvSpPr>
          <p:cNvPr id="3" name="Объект 2"/>
          <p:cNvSpPr>
            <a:spLocks noGrp="1"/>
          </p:cNvSpPr>
          <p:nvPr>
            <p:ph idx="1"/>
          </p:nvPr>
        </p:nvSpPr>
        <p:spPr>
          <a:xfrm>
            <a:off x="1371599" y="1067802"/>
            <a:ext cx="10539663" cy="3996448"/>
          </a:xfrm>
        </p:spPr>
        <p:txBody>
          <a:bodyPr>
            <a:noAutofit/>
          </a:bodyPr>
          <a:lstStyle/>
          <a:p>
            <a:pPr marL="0" indent="0" algn="just">
              <a:buNone/>
            </a:pPr>
            <a:r>
              <a:rPr lang="ru-RU" sz="2400" dirty="0"/>
              <a:t>При реализации данной технологии отступают от одного из основных принципов создания распределенных систем — отсутствия центрального узла. </a:t>
            </a:r>
          </a:p>
          <a:p>
            <a:pPr marL="0" indent="0" algn="just">
              <a:buNone/>
            </a:pPr>
            <a:r>
              <a:rPr lang="ru-RU" sz="2400" dirty="0"/>
              <a:t>Принцип централизации хранения и обработки данных является базовым принципом </a:t>
            </a:r>
            <a:r>
              <a:rPr lang="ru-RU" sz="2400" i="1" u="sng" dirty="0"/>
              <a:t>технологии клиент-сервер</a:t>
            </a:r>
            <a:r>
              <a:rPr lang="ru-RU" sz="2400" dirty="0"/>
              <a:t>. </a:t>
            </a:r>
          </a:p>
          <a:p>
            <a:pPr marL="0" indent="0" algn="just">
              <a:buNone/>
            </a:pPr>
            <a:r>
              <a:rPr lang="ru-RU" sz="2400" dirty="0"/>
              <a:t>Можно выделить следующие идеи, лежащие в основе технологии клиент-сервер: </a:t>
            </a:r>
          </a:p>
          <a:p>
            <a:pPr lvl="0" algn="just" fontAlgn="base"/>
            <a:r>
              <a:rPr lang="ru-RU" sz="2400" dirty="0"/>
              <a:t>общие для всех пользователей данные, расположенные на одном или нескольких серверах; </a:t>
            </a:r>
          </a:p>
          <a:p>
            <a:pPr lvl="0" algn="just" fontAlgn="base"/>
            <a:r>
              <a:rPr lang="ru-RU" sz="2400" dirty="0"/>
              <a:t>множество пользователей, осуществляющих доступ к общим данным. </a:t>
            </a:r>
          </a:p>
          <a:p>
            <a:pPr marL="0" indent="0" algn="just">
              <a:buNone/>
            </a:pPr>
            <a:endParaRPr lang="ru-RU" sz="2400" dirty="0"/>
          </a:p>
        </p:txBody>
      </p:sp>
      <p:pic>
        <p:nvPicPr>
          <p:cNvPr id="4" name="Picture 2" descr="https://commons.bmstu.wiki/images/0/0a/Distributed_data_processing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16818" y="4854177"/>
            <a:ext cx="8583267" cy="19060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88046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Группа 5"/>
          <p:cNvGrpSpPr/>
          <p:nvPr/>
        </p:nvGrpSpPr>
        <p:grpSpPr>
          <a:xfrm>
            <a:off x="-199286" y="8530"/>
            <a:ext cx="12391286" cy="5098613"/>
            <a:chOff x="-6760" y="1804091"/>
            <a:chExt cx="12391286" cy="5098613"/>
          </a:xfrm>
        </p:grpSpPr>
        <p:sp>
          <p:nvSpPr>
            <p:cNvPr id="7" name="Прямоугольник 6"/>
            <p:cNvSpPr/>
            <p:nvPr/>
          </p:nvSpPr>
          <p:spPr>
            <a:xfrm>
              <a:off x="919728" y="2206539"/>
              <a:ext cx="11272292" cy="4696165"/>
            </a:xfrm>
            <a:prstGeom prst="rect">
              <a:avLst/>
            </a:prstGeom>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9" name="Полилиния 8"/>
            <p:cNvSpPr/>
            <p:nvPr/>
          </p:nvSpPr>
          <p:spPr>
            <a:xfrm>
              <a:off x="6641433" y="2691913"/>
              <a:ext cx="4935899" cy="4017512"/>
            </a:xfrm>
            <a:custGeom>
              <a:avLst/>
              <a:gdLst>
                <a:gd name="connsiteX0" fmla="*/ 0 w 4935899"/>
                <a:gd name="connsiteY0" fmla="*/ 0 h 4017512"/>
                <a:gd name="connsiteX1" fmla="*/ 4935899 w 4935899"/>
                <a:gd name="connsiteY1" fmla="*/ 0 h 4017512"/>
                <a:gd name="connsiteX2" fmla="*/ 4935899 w 4935899"/>
                <a:gd name="connsiteY2" fmla="*/ 4017512 h 4017512"/>
                <a:gd name="connsiteX3" fmla="*/ 0 w 4935899"/>
                <a:gd name="connsiteY3" fmla="*/ 4017512 h 4017512"/>
                <a:gd name="connsiteX4" fmla="*/ 0 w 4935899"/>
                <a:gd name="connsiteY4" fmla="*/ 0 h 40175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35899" h="4017512">
                  <a:moveTo>
                    <a:pt x="0" y="0"/>
                  </a:moveTo>
                  <a:lnTo>
                    <a:pt x="4935899" y="0"/>
                  </a:lnTo>
                  <a:lnTo>
                    <a:pt x="4935899" y="4017512"/>
                  </a:lnTo>
                  <a:lnTo>
                    <a:pt x="0" y="401751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41910" tIns="41910" rIns="41910" bIns="41910" numCol="1" spcCol="1270" anchor="t" anchorCtr="0">
              <a:noAutofit/>
            </a:bodyPr>
            <a:lstStyle/>
            <a:p>
              <a:pPr lvl="0" defTabSz="977900">
                <a:lnSpc>
                  <a:spcPct val="90000"/>
                </a:lnSpc>
                <a:spcBef>
                  <a:spcPct val="0"/>
                </a:spcBef>
                <a:spcAft>
                  <a:spcPct val="35000"/>
                </a:spcAft>
              </a:pPr>
              <a:r>
                <a:rPr lang="ru-RU" sz="2800" kern="1200" dirty="0" smtClean="0"/>
                <a:t>- недостаточно высокая производительность из-за необходимости передачи по сети большого количества данных. </a:t>
              </a:r>
              <a:endParaRPr lang="ru-RU" sz="2800" kern="1200" dirty="0"/>
            </a:p>
          </p:txBody>
        </p:sp>
        <p:sp>
          <p:nvSpPr>
            <p:cNvPr id="11" name="Прямоугольник 10"/>
            <p:cNvSpPr/>
            <p:nvPr/>
          </p:nvSpPr>
          <p:spPr>
            <a:xfrm>
              <a:off x="10713333" y="1925931"/>
              <a:ext cx="1671193" cy="572703"/>
            </a:xfrm>
            <a:prstGeom prst="rect">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2" name="Прямая соединительная линия 11"/>
            <p:cNvSpPr/>
            <p:nvPr/>
          </p:nvSpPr>
          <p:spPr>
            <a:xfrm>
              <a:off x="6555873" y="2764352"/>
              <a:ext cx="1044" cy="3837110"/>
            </a:xfrm>
            <a:prstGeom prst="line">
              <a:avLst/>
            </a:prstGeom>
          </p:spPr>
          <p:style>
            <a:lnRef idx="2">
              <a:schemeClr val="accent1">
                <a:shade val="60000"/>
                <a:hueOff val="0"/>
                <a:satOff val="0"/>
                <a:lumOff val="0"/>
                <a:alphaOff val="0"/>
              </a:schemeClr>
            </a:lnRef>
            <a:fillRef idx="0">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sp>
          <p:nvSpPr>
            <p:cNvPr id="10" name="Крест 9"/>
            <p:cNvSpPr/>
            <p:nvPr/>
          </p:nvSpPr>
          <p:spPr>
            <a:xfrm>
              <a:off x="-6760" y="1804091"/>
              <a:ext cx="1775643" cy="1775643"/>
            </a:xfrm>
            <a:prstGeom prst="plus">
              <a:avLst>
                <a:gd name="adj" fmla="val 32810"/>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8" name="Полилиния 7"/>
            <p:cNvSpPr/>
            <p:nvPr/>
          </p:nvSpPr>
          <p:spPr>
            <a:xfrm>
              <a:off x="1495750" y="2583950"/>
              <a:ext cx="4975607" cy="4017512"/>
            </a:xfrm>
            <a:custGeom>
              <a:avLst/>
              <a:gdLst>
                <a:gd name="connsiteX0" fmla="*/ 0 w 4975607"/>
                <a:gd name="connsiteY0" fmla="*/ 0 h 4017512"/>
                <a:gd name="connsiteX1" fmla="*/ 4975607 w 4975607"/>
                <a:gd name="connsiteY1" fmla="*/ 0 h 4017512"/>
                <a:gd name="connsiteX2" fmla="*/ 4975607 w 4975607"/>
                <a:gd name="connsiteY2" fmla="*/ 4017512 h 4017512"/>
                <a:gd name="connsiteX3" fmla="*/ 0 w 4975607"/>
                <a:gd name="connsiteY3" fmla="*/ 4017512 h 4017512"/>
                <a:gd name="connsiteX4" fmla="*/ 0 w 4975607"/>
                <a:gd name="connsiteY4" fmla="*/ 0 h 40175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75607" h="4017512">
                  <a:moveTo>
                    <a:pt x="0" y="0"/>
                  </a:moveTo>
                  <a:lnTo>
                    <a:pt x="4975607" y="0"/>
                  </a:lnTo>
                  <a:lnTo>
                    <a:pt x="4975607" y="4017512"/>
                  </a:lnTo>
                  <a:lnTo>
                    <a:pt x="0" y="401751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41910" tIns="41910" rIns="41910" bIns="41910" numCol="1" spcCol="1270" anchor="t" anchorCtr="0">
              <a:noAutofit/>
            </a:bodyPr>
            <a:lstStyle/>
            <a:p>
              <a:pPr lvl="0" defTabSz="977900">
                <a:lnSpc>
                  <a:spcPct val="90000"/>
                </a:lnSpc>
                <a:spcBef>
                  <a:spcPct val="0"/>
                </a:spcBef>
                <a:spcAft>
                  <a:spcPct val="35000"/>
                </a:spcAft>
              </a:pPr>
              <a:r>
                <a:rPr lang="ru-RU" sz="2200" kern="1200" dirty="0" smtClean="0"/>
                <a:t>+ снижение сетевого трафика при выполнении запросов. Клиент посылает запрос серверу на выборку данных и клиенту передается только результат обработки запроса.</a:t>
              </a:r>
            </a:p>
            <a:p>
              <a:pPr lvl="0" defTabSz="977900">
                <a:lnSpc>
                  <a:spcPct val="90000"/>
                </a:lnSpc>
                <a:spcBef>
                  <a:spcPct val="0"/>
                </a:spcBef>
                <a:spcAft>
                  <a:spcPct val="35000"/>
                </a:spcAft>
              </a:pPr>
              <a:r>
                <a:rPr lang="ru-RU" sz="2200" kern="1200" dirty="0" smtClean="0"/>
                <a:t>+ возможность хранения бизнес-логики (правил ссылочной целостности или ограничений на значения данных) на сервере, что позволяет избежать дублирования кода в различных клиентских приложениях, использующих общую базу данных.</a:t>
              </a:r>
              <a:endParaRPr lang="ru-RU" sz="2200" kern="1200" dirty="0"/>
            </a:p>
          </p:txBody>
        </p:sp>
      </p:grpSp>
      <p:sp>
        <p:nvSpPr>
          <p:cNvPr id="15" name="Прямоугольник 14"/>
          <p:cNvSpPr/>
          <p:nvPr/>
        </p:nvSpPr>
        <p:spPr>
          <a:xfrm>
            <a:off x="688535" y="5291275"/>
            <a:ext cx="11269183" cy="1384995"/>
          </a:xfrm>
          <a:prstGeom prst="rect">
            <a:avLst/>
          </a:prstGeom>
        </p:spPr>
        <p:txBody>
          <a:bodyPr wrap="square">
            <a:spAutoFit/>
          </a:bodyPr>
          <a:lstStyle/>
          <a:p>
            <a:pPr algn="just"/>
            <a:r>
              <a:rPr lang="ru-RU" sz="2100" b="1" dirty="0" smtClean="0"/>
              <a:t>С</a:t>
            </a:r>
            <a:r>
              <a:rPr lang="ru-RU" sz="2100" b="1" i="1" dirty="0" smtClean="0"/>
              <a:t>ервер -</a:t>
            </a:r>
            <a:r>
              <a:rPr lang="ru-RU" sz="2100" dirty="0" smtClean="0"/>
              <a:t> </a:t>
            </a:r>
            <a:r>
              <a:rPr lang="ru-RU" sz="2100" dirty="0"/>
              <a:t>любая система, процесс, компьютер, владеющие каким-либо вычислительным ресурсом (памятью, временем процессора, файлами и т. д.). </a:t>
            </a:r>
          </a:p>
          <a:p>
            <a:pPr algn="just"/>
            <a:r>
              <a:rPr lang="ru-RU" sz="2100" b="1" i="1" dirty="0"/>
              <a:t>Клиентом </a:t>
            </a:r>
            <a:r>
              <a:rPr lang="ru-RU" sz="2100" dirty="0"/>
              <a:t>называется любая система, процесс, компьютер, пользователь, делающая запрос к серверу на использование ресурса. </a:t>
            </a:r>
            <a:endParaRPr lang="ru-RU" sz="2100" dirty="0"/>
          </a:p>
        </p:txBody>
      </p:sp>
    </p:spTree>
    <p:extLst>
      <p:ext uri="{BB962C8B-B14F-4D97-AF65-F5344CB8AC3E}">
        <p14:creationId xmlns:p14="http://schemas.microsoft.com/office/powerpoint/2010/main" val="23669576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371600" y="324852"/>
            <a:ext cx="9601200" cy="1485900"/>
          </a:xfrm>
        </p:spPr>
        <p:txBody>
          <a:bodyPr/>
          <a:lstStyle/>
          <a:p>
            <a:r>
              <a:rPr lang="ru-RU" dirty="0" err="1" smtClean="0"/>
              <a:t>Реплицирование</a:t>
            </a:r>
            <a:endParaRPr lang="ru-RU" dirty="0"/>
          </a:p>
        </p:txBody>
      </p:sp>
      <p:sp>
        <p:nvSpPr>
          <p:cNvPr id="3" name="Объект 2"/>
          <p:cNvSpPr>
            <a:spLocks noGrp="1"/>
          </p:cNvSpPr>
          <p:nvPr>
            <p:ph idx="1"/>
          </p:nvPr>
        </p:nvSpPr>
        <p:spPr>
          <a:xfrm>
            <a:off x="1371599" y="1067802"/>
            <a:ext cx="10539663" cy="5790198"/>
          </a:xfrm>
        </p:spPr>
        <p:txBody>
          <a:bodyPr>
            <a:noAutofit/>
          </a:bodyPr>
          <a:lstStyle/>
          <a:p>
            <a:pPr marL="0" indent="0" algn="just">
              <a:buNone/>
            </a:pPr>
            <a:r>
              <a:rPr lang="ru-RU" b="1" i="1" dirty="0"/>
              <a:t>Репликой</a:t>
            </a:r>
            <a:r>
              <a:rPr lang="ru-RU" dirty="0"/>
              <a:t> называют копию БД, размещенную на другом компьютере сети для автономной работы пользователей. </a:t>
            </a:r>
            <a:r>
              <a:rPr lang="ru-RU" dirty="0" smtClean="0"/>
              <a:t>Основная </a:t>
            </a:r>
            <a:r>
              <a:rPr lang="ru-RU" dirty="0"/>
              <a:t>идея репликации заключается в том, что пользователи работают автономно с общими данными, растиражированными по локальным базам данных. </a:t>
            </a:r>
            <a:endParaRPr lang="ru-RU" dirty="0" smtClean="0"/>
          </a:p>
          <a:p>
            <a:pPr marL="0" indent="0" algn="just">
              <a:buNone/>
            </a:pPr>
            <a:endParaRPr lang="ru-RU" dirty="0"/>
          </a:p>
          <a:p>
            <a:pPr marL="0" indent="0" algn="just">
              <a:buNone/>
            </a:pPr>
            <a:endParaRPr lang="ru-RU" dirty="0"/>
          </a:p>
        </p:txBody>
      </p:sp>
      <p:pic>
        <p:nvPicPr>
          <p:cNvPr id="6" name="Picture 2" descr="Построение структуры баз данных [Oleg Zori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4594" y="2553702"/>
            <a:ext cx="7763225" cy="37869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08101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1100138" y="1067802"/>
            <a:ext cx="10558462" cy="5386090"/>
          </a:xfrm>
          <a:prstGeom prst="rect">
            <a:avLst/>
          </a:prstGeom>
        </p:spPr>
        <p:txBody>
          <a:bodyPr wrap="square">
            <a:spAutoFit/>
          </a:bodyPr>
          <a:lstStyle/>
          <a:p>
            <a:pPr algn="just"/>
            <a:r>
              <a:rPr lang="ru-RU" sz="4000" b="1" dirty="0">
                <a:solidFill>
                  <a:srgbClr val="FF0000"/>
                </a:solidFill>
                <a:effectLst>
                  <a:outerShdw blurRad="38100" dist="38100" dir="2700000" algn="tl">
                    <a:srgbClr val="000000">
                      <a:alpha val="43137"/>
                    </a:srgbClr>
                  </a:outerShdw>
                </a:effectLst>
              </a:rPr>
              <a:t>+ </a:t>
            </a:r>
            <a:r>
              <a:rPr lang="ru-RU" sz="2400" dirty="0"/>
              <a:t>Производительность работы системы повышается из-за отсутствия необходимости обмена данными по сети. Для реализации технологии репликации программное обеспечение СУБД дополняется функциями тиражирования данных, их структуры, системной информации, информации о конфигурировании распределенной системы. </a:t>
            </a:r>
          </a:p>
          <a:p>
            <a:pPr algn="just"/>
            <a:r>
              <a:rPr lang="ru-RU" sz="4000" b="1" dirty="0" smtClean="0">
                <a:solidFill>
                  <a:srgbClr val="FF0000"/>
                </a:solidFill>
                <a:effectLst>
                  <a:outerShdw blurRad="38100" dist="38100" dir="2700000" algn="tl">
                    <a:srgbClr val="000000">
                      <a:alpha val="43137"/>
                    </a:srgbClr>
                  </a:outerShdw>
                </a:effectLst>
              </a:rPr>
              <a:t>-</a:t>
            </a:r>
            <a:r>
              <a:rPr lang="ru-RU" sz="4000" dirty="0" smtClean="0"/>
              <a:t> </a:t>
            </a:r>
            <a:r>
              <a:rPr lang="ru-RU" sz="2400" dirty="0" smtClean="0"/>
              <a:t>Возникают </a:t>
            </a:r>
            <a:r>
              <a:rPr lang="ru-RU" sz="2400" dirty="0"/>
              <a:t>две проблемы реализации одного из принципов функционирования распределенных систем — принципа непрерывности согласованного состояния данных. </a:t>
            </a:r>
            <a:endParaRPr lang="ru-RU" sz="2400" dirty="0" smtClean="0"/>
          </a:p>
          <a:p>
            <a:pPr algn="just"/>
            <a:endParaRPr lang="ru-RU" sz="2400" dirty="0"/>
          </a:p>
          <a:p>
            <a:pPr algn="just"/>
            <a:r>
              <a:rPr lang="ru-RU" sz="2400" dirty="0"/>
              <a:t>Обеспечение согласованного состояния данных основывается на реализации одного из двух принципов: </a:t>
            </a:r>
          </a:p>
          <a:p>
            <a:pPr marL="285750" lvl="0" indent="-285750" algn="just" fontAlgn="base">
              <a:buFont typeface="Wingdings" panose="05000000000000000000" pitchFamily="2" charset="2"/>
              <a:buChar char="v"/>
            </a:pPr>
            <a:r>
              <a:rPr lang="ru-RU" sz="2400" dirty="0"/>
              <a:t>принципа непрерывного размножения обновлений; </a:t>
            </a:r>
          </a:p>
          <a:p>
            <a:pPr marL="285750" lvl="0" indent="-285750" algn="just" fontAlgn="base">
              <a:buFont typeface="Wingdings" panose="05000000000000000000" pitchFamily="2" charset="2"/>
              <a:buChar char="v"/>
            </a:pPr>
            <a:r>
              <a:rPr lang="ru-RU" sz="2400" dirty="0"/>
              <a:t>принципа отложенных обновлений. </a:t>
            </a:r>
            <a:endParaRPr lang="ru-RU" sz="2400" dirty="0"/>
          </a:p>
        </p:txBody>
      </p:sp>
      <p:sp>
        <p:nvSpPr>
          <p:cNvPr id="5" name="Заголовок 1"/>
          <p:cNvSpPr txBox="1">
            <a:spLocks/>
          </p:cNvSpPr>
          <p:nvPr/>
        </p:nvSpPr>
        <p:spPr>
          <a:xfrm>
            <a:off x="1371600" y="324852"/>
            <a:ext cx="9601200" cy="1485900"/>
          </a:xfrm>
          <a:prstGeom prst="rect">
            <a:avLst/>
          </a:prstGeom>
        </p:spPr>
        <p:txBody>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r>
              <a:rPr lang="ru-RU" smtClean="0"/>
              <a:t>Реплицирование</a:t>
            </a:r>
            <a:endParaRPr lang="ru-RU" dirty="0"/>
          </a:p>
        </p:txBody>
      </p:sp>
    </p:spTree>
    <p:extLst>
      <p:ext uri="{BB962C8B-B14F-4D97-AF65-F5344CB8AC3E}">
        <p14:creationId xmlns:p14="http://schemas.microsoft.com/office/powerpoint/2010/main" val="24045094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371600" y="324852"/>
            <a:ext cx="9601200" cy="1485900"/>
          </a:xfrm>
        </p:spPr>
        <p:txBody>
          <a:bodyPr/>
          <a:lstStyle/>
          <a:p>
            <a:r>
              <a:rPr lang="ru-RU" dirty="0" smtClean="0"/>
              <a:t>Объектное связывание данных</a:t>
            </a:r>
            <a:endParaRPr lang="ru-RU" dirty="0"/>
          </a:p>
        </p:txBody>
      </p:sp>
      <p:sp>
        <p:nvSpPr>
          <p:cNvPr id="3" name="Объект 2"/>
          <p:cNvSpPr>
            <a:spLocks noGrp="1"/>
          </p:cNvSpPr>
          <p:nvPr>
            <p:ph idx="1"/>
          </p:nvPr>
        </p:nvSpPr>
        <p:spPr>
          <a:xfrm>
            <a:off x="1130968" y="1428749"/>
            <a:ext cx="10539663" cy="4779545"/>
          </a:xfrm>
        </p:spPr>
        <p:txBody>
          <a:bodyPr>
            <a:noAutofit/>
          </a:bodyPr>
          <a:lstStyle/>
          <a:p>
            <a:pPr marL="0" indent="0" algn="just">
              <a:buNone/>
            </a:pPr>
            <a:r>
              <a:rPr lang="ru-RU" sz="2400" dirty="0"/>
              <a:t>Унификация взаимодействия прикладных компонентов с ядром информационных систем в виде SQL-серверов, наработанная для клиент-серверных систем, позволила выработать аналогичные решения и по интегрированию разрозненных локальных баз данных под управлением настольных СУБД. Такая технология получила название </a:t>
            </a:r>
            <a:r>
              <a:rPr lang="ru-RU" sz="2400" b="1" i="1" u="sng" dirty="0"/>
              <a:t>объектного связывания</a:t>
            </a:r>
            <a:r>
              <a:rPr lang="ru-RU" sz="2400" b="1" i="1" dirty="0"/>
              <a:t> </a:t>
            </a:r>
            <a:r>
              <a:rPr lang="ru-RU" sz="2400" b="1" i="1" u="sng" dirty="0"/>
              <a:t>данных.</a:t>
            </a:r>
            <a:r>
              <a:rPr lang="ru-RU" sz="2400" b="1" i="1" dirty="0"/>
              <a:t> </a:t>
            </a:r>
            <a:endParaRPr lang="ru-RU" sz="2400" dirty="0"/>
          </a:p>
          <a:p>
            <a:pPr marL="0" indent="0" algn="just">
              <a:buNone/>
            </a:pPr>
            <a:r>
              <a:rPr lang="ru-RU" sz="2400" dirty="0" smtClean="0"/>
              <a:t>Технология </a:t>
            </a:r>
            <a:r>
              <a:rPr lang="ru-RU" sz="2400" dirty="0"/>
              <a:t>объектного связывания данных решает задачу обеспечения доступа из одной локальной БД, открытой одним пользователем, к данным другой локальной БД, возможно, находящейся на другом компьютере, открытой другим пользователем. </a:t>
            </a:r>
            <a:r>
              <a:rPr lang="ru-RU" sz="2400" dirty="0"/>
              <a:t>Решение этой задачи основывается на поддержке современными настольными СУБД технологии объектов доступа к данным — </a:t>
            </a:r>
            <a:r>
              <a:rPr lang="ru-RU" sz="2400" b="1" i="1" u="sng" dirty="0"/>
              <a:t>DAO (</a:t>
            </a:r>
            <a:r>
              <a:rPr lang="ru-RU" sz="2400" b="1" i="1" u="sng" dirty="0" err="1"/>
              <a:t>Data</a:t>
            </a:r>
            <a:r>
              <a:rPr lang="ru-RU" sz="2400" b="1" i="1" u="sng" dirty="0"/>
              <a:t> </a:t>
            </a:r>
            <a:r>
              <a:rPr lang="ru-RU" sz="2400" b="1" i="1" u="sng" dirty="0" err="1"/>
              <a:t>Access</a:t>
            </a:r>
            <a:r>
              <a:rPr lang="ru-RU" sz="2400" b="1" i="1" u="sng" dirty="0"/>
              <a:t> </a:t>
            </a:r>
            <a:r>
              <a:rPr lang="ru-RU" sz="2400" b="1" i="1" u="sng" dirty="0" err="1"/>
              <a:t>Objects</a:t>
            </a:r>
            <a:r>
              <a:rPr lang="ru-RU" sz="2400" b="1" i="1" u="sng" dirty="0"/>
              <a:t>). </a:t>
            </a:r>
          </a:p>
        </p:txBody>
      </p:sp>
    </p:spTree>
    <p:extLst>
      <p:ext uri="{BB962C8B-B14F-4D97-AF65-F5344CB8AC3E}">
        <p14:creationId xmlns:p14="http://schemas.microsoft.com/office/powerpoint/2010/main" val="9415178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371600" y="324852"/>
            <a:ext cx="9601200" cy="1485900"/>
          </a:xfrm>
        </p:spPr>
        <p:txBody>
          <a:bodyPr/>
          <a:lstStyle/>
          <a:p>
            <a:r>
              <a:rPr lang="ru-RU" dirty="0" smtClean="0"/>
              <a:t>Объектное связывание данных</a:t>
            </a:r>
            <a:endParaRPr lang="ru-RU" dirty="0"/>
          </a:p>
        </p:txBody>
      </p:sp>
      <p:sp>
        <p:nvSpPr>
          <p:cNvPr id="3" name="Объект 2"/>
          <p:cNvSpPr>
            <a:spLocks noGrp="1"/>
          </p:cNvSpPr>
          <p:nvPr>
            <p:ph idx="1"/>
          </p:nvPr>
        </p:nvSpPr>
        <p:spPr>
          <a:xfrm>
            <a:off x="1106905" y="1275348"/>
            <a:ext cx="10539663" cy="5269832"/>
          </a:xfrm>
        </p:spPr>
        <p:txBody>
          <a:bodyPr>
            <a:noAutofit/>
          </a:bodyPr>
          <a:lstStyle/>
          <a:p>
            <a:pPr marL="0" indent="0" algn="just">
              <a:buNone/>
            </a:pPr>
            <a:r>
              <a:rPr lang="ru-RU" sz="2400" dirty="0"/>
              <a:t>Под </a:t>
            </a:r>
            <a:r>
              <a:rPr lang="ru-RU" sz="2400" b="1" u="sng" dirty="0"/>
              <a:t>объектом </a:t>
            </a:r>
            <a:r>
              <a:rPr lang="ru-RU" sz="2400" dirty="0"/>
              <a:t>понимается интеграция данных и методов их обработки в одно целое, на чем, как известно, основываются технологии </a:t>
            </a:r>
            <a:r>
              <a:rPr lang="ru-RU" sz="2400" dirty="0" err="1"/>
              <a:t>объектноориентированного</a:t>
            </a:r>
            <a:r>
              <a:rPr lang="ru-RU" sz="2400" dirty="0"/>
              <a:t> программирования. </a:t>
            </a:r>
          </a:p>
          <a:p>
            <a:pPr marL="0" indent="0" algn="just">
              <a:buNone/>
            </a:pPr>
            <a:r>
              <a:rPr lang="ru-RU" sz="2400" dirty="0"/>
              <a:t>Т</a:t>
            </a:r>
            <a:r>
              <a:rPr lang="ru-RU" sz="2400" dirty="0" smtClean="0"/>
              <a:t>ехнология </a:t>
            </a:r>
            <a:r>
              <a:rPr lang="ru-RU" sz="2400" dirty="0"/>
              <a:t>объектного связывания данных основана на протоколе </a:t>
            </a:r>
            <a:r>
              <a:rPr lang="ru-RU" sz="2400" b="1" i="1" u="sng" dirty="0"/>
              <a:t>ODBC (</a:t>
            </a:r>
            <a:r>
              <a:rPr lang="ru-RU" sz="2400" b="1" i="1" u="sng" dirty="0" err="1"/>
              <a:t>Ореn</a:t>
            </a:r>
            <a:r>
              <a:rPr lang="ru-RU" sz="2400" b="1" i="1" u="sng" dirty="0"/>
              <a:t> </a:t>
            </a:r>
            <a:r>
              <a:rPr lang="ru-RU" sz="2400" b="1" i="1" u="sng" dirty="0" err="1"/>
              <a:t>Dаtаbаsе</a:t>
            </a:r>
            <a:r>
              <a:rPr lang="ru-RU" sz="2400" b="1" i="1" u="sng" dirty="0"/>
              <a:t> </a:t>
            </a:r>
            <a:r>
              <a:rPr lang="ru-RU" sz="2400" b="1" i="1" u="sng" dirty="0" err="1"/>
              <a:t>Connectivity</a:t>
            </a:r>
            <a:r>
              <a:rPr lang="ru-RU" sz="2400" b="1" i="1" u="sng" dirty="0"/>
              <a:t>), </a:t>
            </a:r>
            <a:r>
              <a:rPr lang="ru-RU" sz="2400" dirty="0"/>
              <a:t>который является стандартом доступа к данным БД клиент-серверных систем (посредством SQL-запросов), а также к любым данным, находящимся под управлением реляционных СУБД. </a:t>
            </a:r>
            <a:endParaRPr lang="ru-RU" sz="2400" dirty="0" smtClean="0"/>
          </a:p>
          <a:p>
            <a:pPr marL="0" indent="0" algn="just">
              <a:buNone/>
            </a:pPr>
            <a:r>
              <a:rPr lang="ru-RU" sz="2400" b="1" dirty="0" smtClean="0"/>
              <a:t>Недостатки:</a:t>
            </a:r>
          </a:p>
          <a:p>
            <a:pPr algn="just"/>
            <a:r>
              <a:rPr lang="ru-RU" sz="2400" dirty="0" smtClean="0"/>
              <a:t>Подобный </a:t>
            </a:r>
            <a:r>
              <a:rPr lang="ru-RU" sz="2400" dirty="0"/>
              <a:t>принцип построения распределенных систем при больших объемах данных в связанных таблицах приводит к существенному увеличению сетевого трафика, так как по сети постоянно передаются страницы файлов баз данных. </a:t>
            </a:r>
            <a:endParaRPr lang="ru-RU" sz="2400" dirty="0" smtClean="0"/>
          </a:p>
          <a:p>
            <a:pPr algn="just"/>
            <a:r>
              <a:rPr lang="ru-RU" sz="2400" dirty="0" smtClean="0"/>
              <a:t>Другой </a:t>
            </a:r>
            <a:r>
              <a:rPr lang="ru-RU" sz="2400" dirty="0"/>
              <a:t>проблемой является отсутствие надежных механизмов безопасности данных и обеспечение ограничений целостности. </a:t>
            </a:r>
          </a:p>
        </p:txBody>
      </p:sp>
    </p:spTree>
    <p:extLst>
      <p:ext uri="{BB962C8B-B14F-4D97-AF65-F5344CB8AC3E}">
        <p14:creationId xmlns:p14="http://schemas.microsoft.com/office/powerpoint/2010/main" val="40891586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konspekta.net/infopediasu/baza19/3018067791146.files/image030.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9679" y="623553"/>
            <a:ext cx="7015247" cy="5937148"/>
          </a:xfrm>
          <a:prstGeom prst="rect">
            <a:avLst/>
          </a:prstGeom>
          <a:noFill/>
          <a:extLst>
            <a:ext uri="{909E8E84-426E-40DD-AFC4-6F175D3DCCD1}">
              <a14:hiddenFill xmlns:a14="http://schemas.microsoft.com/office/drawing/2010/main">
                <a:solidFill>
                  <a:srgbClr val="FFFFFF"/>
                </a:solidFill>
              </a14:hiddenFill>
            </a:ext>
          </a:extLst>
        </p:spPr>
      </p:pic>
      <p:sp>
        <p:nvSpPr>
          <p:cNvPr id="2" name="Прямоугольник 1"/>
          <p:cNvSpPr/>
          <p:nvPr/>
        </p:nvSpPr>
        <p:spPr>
          <a:xfrm>
            <a:off x="4818228" y="2768950"/>
            <a:ext cx="6096000" cy="646331"/>
          </a:xfrm>
          <a:prstGeom prst="rect">
            <a:avLst/>
          </a:prstGeom>
        </p:spPr>
        <p:txBody>
          <a:bodyPr>
            <a:spAutoFit/>
          </a:bodyPr>
          <a:lstStyle/>
          <a:p>
            <a:r>
              <a:rPr lang="ru-RU" dirty="0" smtClean="0">
                <a:solidFill>
                  <a:srgbClr val="424242"/>
                </a:solidFill>
                <a:latin typeface="Verdana" panose="020B0604030504040204" pitchFamily="34" charset="0"/>
              </a:rPr>
              <a:t>*Специальный </a:t>
            </a:r>
            <a:r>
              <a:rPr lang="ru-RU" dirty="0">
                <a:solidFill>
                  <a:srgbClr val="424242"/>
                </a:solidFill>
                <a:latin typeface="Verdana" panose="020B0604030504040204" pitchFamily="34" charset="0"/>
              </a:rPr>
              <a:t>дополнительными драйверами ISAM (</a:t>
            </a:r>
            <a:r>
              <a:rPr lang="ru-RU" dirty="0" err="1">
                <a:solidFill>
                  <a:srgbClr val="424242"/>
                </a:solidFill>
                <a:latin typeface="Verdana" panose="020B0604030504040204" pitchFamily="34" charset="0"/>
              </a:rPr>
              <a:t>Indexed</a:t>
            </a:r>
            <a:r>
              <a:rPr lang="ru-RU" dirty="0">
                <a:solidFill>
                  <a:srgbClr val="424242"/>
                </a:solidFill>
                <a:latin typeface="Verdana" panose="020B0604030504040204" pitchFamily="34" charset="0"/>
              </a:rPr>
              <a:t> </a:t>
            </a:r>
            <a:r>
              <a:rPr lang="ru-RU" dirty="0" err="1">
                <a:solidFill>
                  <a:srgbClr val="424242"/>
                </a:solidFill>
                <a:latin typeface="Verdana" panose="020B0604030504040204" pitchFamily="34" charset="0"/>
              </a:rPr>
              <a:t>Sequential</a:t>
            </a:r>
            <a:r>
              <a:rPr lang="ru-RU" dirty="0">
                <a:solidFill>
                  <a:srgbClr val="424242"/>
                </a:solidFill>
                <a:latin typeface="Verdana" panose="020B0604030504040204" pitchFamily="34" charset="0"/>
              </a:rPr>
              <a:t> </a:t>
            </a:r>
            <a:r>
              <a:rPr lang="ru-RU" dirty="0" err="1">
                <a:solidFill>
                  <a:srgbClr val="424242"/>
                </a:solidFill>
                <a:latin typeface="Verdana" panose="020B0604030504040204" pitchFamily="34" charset="0"/>
              </a:rPr>
              <a:t>Access</a:t>
            </a:r>
            <a:r>
              <a:rPr lang="ru-RU" dirty="0">
                <a:solidFill>
                  <a:srgbClr val="424242"/>
                </a:solidFill>
                <a:latin typeface="Verdana" panose="020B0604030504040204" pitchFamily="34" charset="0"/>
              </a:rPr>
              <a:t> </a:t>
            </a:r>
            <a:r>
              <a:rPr lang="ru-RU" dirty="0" err="1">
                <a:solidFill>
                  <a:srgbClr val="424242"/>
                </a:solidFill>
                <a:latin typeface="Verdana" panose="020B0604030504040204" pitchFamily="34" charset="0"/>
              </a:rPr>
              <a:t>Method</a:t>
            </a:r>
            <a:r>
              <a:rPr lang="ru-RU" dirty="0">
                <a:solidFill>
                  <a:srgbClr val="424242"/>
                </a:solidFill>
                <a:latin typeface="Verdana" panose="020B0604030504040204" pitchFamily="34" charset="0"/>
              </a:rPr>
              <a:t>)</a:t>
            </a:r>
            <a:endParaRPr lang="ru-RU" dirty="0"/>
          </a:p>
        </p:txBody>
      </p:sp>
    </p:spTree>
    <p:extLst>
      <p:ext uri="{BB962C8B-B14F-4D97-AF65-F5344CB8AC3E}">
        <p14:creationId xmlns:p14="http://schemas.microsoft.com/office/powerpoint/2010/main" val="19070003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371600" y="457199"/>
            <a:ext cx="10395284" cy="6208295"/>
          </a:xfrm>
        </p:spPr>
        <p:txBody>
          <a:bodyPr>
            <a:noAutofit/>
          </a:bodyPr>
          <a:lstStyle/>
          <a:p>
            <a:pPr marL="0" indent="0" algn="just">
              <a:buNone/>
            </a:pPr>
            <a:r>
              <a:rPr lang="ru-RU" sz="2400" dirty="0"/>
              <a:t>Первоначальные ИС, основанные на базах данных, имели строго </a:t>
            </a:r>
            <a:r>
              <a:rPr lang="ru-RU" sz="2400" b="1" dirty="0"/>
              <a:t>централизованную архитектуру</a:t>
            </a:r>
            <a:r>
              <a:rPr lang="ru-RU" sz="2400" dirty="0"/>
              <a:t>. Данные были сосредоточены физически и логически на одном компьютере. Централизованная организация базы данных позволяет облегчить обеспечение ее безопасности, целостности и непротиворечивости </a:t>
            </a:r>
            <a:r>
              <a:rPr lang="ru-RU" sz="2400" dirty="0" smtClean="0"/>
              <a:t>данных.</a:t>
            </a:r>
          </a:p>
          <a:p>
            <a:pPr marL="0" indent="0" algn="just">
              <a:buNone/>
            </a:pPr>
            <a:r>
              <a:rPr lang="ru-RU" sz="2400" dirty="0" smtClean="0"/>
              <a:t>Рост </a:t>
            </a:r>
            <a:r>
              <a:rPr lang="ru-RU" sz="2400" dirty="0"/>
              <a:t>объема базы данных и числа пользователей, получающих к ней доступ, территориальное развитие организации (и связанная с ней необходимость распределенной обработки данных) приводят к возникновению ряда проблем, свойственных централизованной архитектуре: </a:t>
            </a:r>
          </a:p>
          <a:p>
            <a:pPr lvl="0" algn="just" fontAlgn="base"/>
            <a:r>
              <a:rPr lang="ru-RU" sz="2400" dirty="0"/>
              <a:t>большой объем обмена данными (высокий трафик); </a:t>
            </a:r>
          </a:p>
          <a:p>
            <a:pPr lvl="0" algn="just" fontAlgn="base"/>
            <a:r>
              <a:rPr lang="ru-RU" sz="2400" dirty="0"/>
              <a:t>снижение надежности обмена данными; </a:t>
            </a:r>
            <a:endParaRPr lang="ru-RU" sz="2400" dirty="0" smtClean="0"/>
          </a:p>
          <a:p>
            <a:pPr lvl="0" algn="just" fontAlgn="base"/>
            <a:r>
              <a:rPr lang="ru-RU" sz="2400" dirty="0" smtClean="0"/>
              <a:t> </a:t>
            </a:r>
            <a:r>
              <a:rPr lang="ru-RU" sz="2400" dirty="0"/>
              <a:t>снижение общей производительности; </a:t>
            </a:r>
            <a:endParaRPr lang="ru-RU" sz="2400" dirty="0"/>
          </a:p>
          <a:p>
            <a:pPr lvl="0" algn="just" fontAlgn="base"/>
            <a:r>
              <a:rPr lang="ru-RU" sz="2400" dirty="0" smtClean="0"/>
              <a:t>рост </a:t>
            </a:r>
            <a:r>
              <a:rPr lang="ru-RU" sz="2400" dirty="0"/>
              <a:t>затрат на разработку БД</a:t>
            </a:r>
            <a:r>
              <a:rPr lang="ru-RU" sz="2400" dirty="0" smtClean="0"/>
              <a:t>.. </a:t>
            </a:r>
            <a:endParaRPr lang="ru-RU" sz="2400" dirty="0"/>
          </a:p>
          <a:p>
            <a:pPr marL="0" indent="0" algn="just">
              <a:buNone/>
            </a:pPr>
            <a:r>
              <a:rPr lang="ru-RU" sz="2400" dirty="0" smtClean="0"/>
              <a:t>.</a:t>
            </a:r>
            <a:endParaRPr lang="ru-RU" sz="2400" dirty="0"/>
          </a:p>
        </p:txBody>
      </p:sp>
    </p:spTree>
    <p:extLst>
      <p:ext uri="{BB962C8B-B14F-4D97-AF65-F5344CB8AC3E}">
        <p14:creationId xmlns:p14="http://schemas.microsoft.com/office/powerpoint/2010/main" val="9379961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371600" y="457199"/>
            <a:ext cx="10395284" cy="6208295"/>
          </a:xfrm>
        </p:spPr>
        <p:txBody>
          <a:bodyPr>
            <a:noAutofit/>
          </a:bodyPr>
          <a:lstStyle/>
          <a:p>
            <a:pPr marL="0" indent="0" algn="just">
              <a:buNone/>
            </a:pPr>
            <a:r>
              <a:rPr lang="ru-RU" sz="2800" dirty="0"/>
              <a:t>Возможным решением перечисленных проблем является организация децентрализованного хранения данных. При децентрализации достигается: </a:t>
            </a:r>
          </a:p>
          <a:p>
            <a:pPr lvl="0" algn="just" fontAlgn="base"/>
            <a:r>
              <a:rPr lang="ru-RU" sz="2800" dirty="0"/>
              <a:t>параллельная обработка данных и распределение нагрузки; </a:t>
            </a:r>
          </a:p>
          <a:p>
            <a:pPr lvl="0" algn="just" fontAlgn="base"/>
            <a:r>
              <a:rPr lang="ru-RU" sz="2800" dirty="0"/>
              <a:t>повышение эффективности обработки данных при выполнении удаленных запросов; </a:t>
            </a:r>
            <a:r>
              <a:rPr lang="ru-RU" sz="2800" dirty="0" smtClean="0"/>
              <a:t> </a:t>
            </a:r>
          </a:p>
          <a:p>
            <a:pPr lvl="0" algn="just" fontAlgn="base"/>
            <a:r>
              <a:rPr lang="ru-RU" sz="2800" dirty="0" smtClean="0"/>
              <a:t>уменьшение </a:t>
            </a:r>
            <a:r>
              <a:rPr lang="ru-RU" sz="2800" dirty="0"/>
              <a:t>затрат на обработку данных; </a:t>
            </a:r>
          </a:p>
          <a:p>
            <a:pPr lvl="0" algn="just" fontAlgn="base"/>
            <a:r>
              <a:rPr lang="ru-RU" sz="2800" dirty="0"/>
              <a:t>упрощение процедуры управления ИС. </a:t>
            </a:r>
          </a:p>
          <a:p>
            <a:pPr marL="0" indent="0" algn="just">
              <a:buNone/>
            </a:pPr>
            <a:r>
              <a:rPr lang="ru-RU" sz="2800" b="1" i="1" u="sng" dirty="0" smtClean="0"/>
              <a:t>Распределенная </a:t>
            </a:r>
            <a:r>
              <a:rPr lang="ru-RU" sz="2800" b="1" i="1" u="sng" dirty="0"/>
              <a:t>база данных</a:t>
            </a:r>
            <a:r>
              <a:rPr lang="ru-RU" sz="2800" b="1" i="1" dirty="0"/>
              <a:t> </a:t>
            </a:r>
            <a:r>
              <a:rPr lang="ru-RU" sz="2800" i="1" dirty="0"/>
              <a:t>— </a:t>
            </a:r>
            <a:r>
              <a:rPr lang="ru-RU" sz="2800" dirty="0"/>
              <a:t>это набор отношений, хранящихся в разных узлах компьютерной сети и логически связанных таким образом, чтобы составлять единую совокупность данных. </a:t>
            </a:r>
          </a:p>
          <a:p>
            <a:pPr marL="0" indent="0" algn="just">
              <a:buNone/>
            </a:pPr>
            <a:endParaRPr lang="ru-RU" sz="2800" dirty="0"/>
          </a:p>
        </p:txBody>
      </p:sp>
    </p:spTree>
    <p:extLst>
      <p:ext uri="{BB962C8B-B14F-4D97-AF65-F5344CB8AC3E}">
        <p14:creationId xmlns:p14="http://schemas.microsoft.com/office/powerpoint/2010/main" val="11070988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371600" y="457199"/>
            <a:ext cx="10395284" cy="6208295"/>
          </a:xfrm>
        </p:spPr>
        <p:txBody>
          <a:bodyPr>
            <a:noAutofit/>
          </a:bodyPr>
          <a:lstStyle/>
          <a:p>
            <a:pPr marL="0" indent="0" algn="just">
              <a:buNone/>
            </a:pPr>
            <a:r>
              <a:rPr lang="ru-RU" sz="2200" dirty="0"/>
              <a:t>Впервые задача об исследовании основ и принципов создания и функционирования распределенных информационных систем была поставлена известным специалистом в области баз данных </a:t>
            </a:r>
            <a:r>
              <a:rPr lang="ru-RU" sz="2200" b="1" dirty="0"/>
              <a:t>К. </a:t>
            </a:r>
            <a:r>
              <a:rPr lang="ru-RU" sz="2200" b="1" dirty="0" err="1"/>
              <a:t>Дейтом</a:t>
            </a:r>
            <a:r>
              <a:rPr lang="ru-RU" sz="2200" dirty="0"/>
              <a:t>. </a:t>
            </a:r>
          </a:p>
          <a:p>
            <a:pPr marL="0" indent="0" algn="just">
              <a:buNone/>
            </a:pPr>
            <a:r>
              <a:rPr lang="ru-RU" sz="2200" dirty="0"/>
              <a:t>В основе распределенных ИС лежат две основные </a:t>
            </a:r>
            <a:r>
              <a:rPr lang="ru-RU" sz="2200" b="1" dirty="0"/>
              <a:t>идеи</a:t>
            </a:r>
            <a:r>
              <a:rPr lang="ru-RU" sz="2200" dirty="0"/>
              <a:t>: </a:t>
            </a:r>
          </a:p>
          <a:p>
            <a:pPr lvl="0" algn="just" fontAlgn="base"/>
            <a:r>
              <a:rPr lang="ru-RU" sz="2200" dirty="0"/>
              <a:t>работа множества пользователей с общей БД; </a:t>
            </a:r>
          </a:p>
          <a:p>
            <a:pPr lvl="0" algn="just" fontAlgn="base"/>
            <a:r>
              <a:rPr lang="ru-RU" sz="2200" dirty="0"/>
              <a:t>объединение распределенных данных на логическом и физическом уровнях в общей БД. </a:t>
            </a:r>
            <a:endParaRPr lang="ru-RU" sz="2200" dirty="0" smtClean="0"/>
          </a:p>
          <a:p>
            <a:pPr marL="0" lvl="0" indent="0" algn="just" fontAlgn="base">
              <a:buNone/>
            </a:pPr>
            <a:r>
              <a:rPr lang="ru-RU" sz="2200" b="1" u="sng" dirty="0"/>
              <a:t>О</a:t>
            </a:r>
            <a:r>
              <a:rPr lang="ru-RU" sz="2200" b="1" u="sng" dirty="0" smtClean="0"/>
              <a:t>сновные </a:t>
            </a:r>
            <a:r>
              <a:rPr lang="ru-RU" sz="2200" b="1" u="sng" dirty="0"/>
              <a:t>принципы создания и функционирования распределенных БД</a:t>
            </a:r>
            <a:r>
              <a:rPr lang="ru-RU" sz="2200" dirty="0"/>
              <a:t>: </a:t>
            </a:r>
          </a:p>
          <a:p>
            <a:pPr lvl="0" algn="just" fontAlgn="base"/>
            <a:r>
              <a:rPr lang="ru-RU" sz="2200" dirty="0"/>
              <a:t>прозрачность размещения данных для пользователя (пользователю распределенная БД должна представляться точно так же, как и нераспределенная); </a:t>
            </a:r>
          </a:p>
          <a:p>
            <a:pPr lvl="0" algn="just" fontAlgn="base"/>
            <a:r>
              <a:rPr lang="ru-RU" sz="2200" dirty="0"/>
              <a:t>изолированность пользователей друг от друга (на работу одного пользователя с БД не должна влиять работа других пользователей с ней); </a:t>
            </a:r>
          </a:p>
          <a:p>
            <a:pPr lvl="0" algn="just" fontAlgn="base"/>
            <a:r>
              <a:rPr lang="ru-RU" sz="2200" dirty="0"/>
              <a:t>синхронизация БД и непротиворечивость состояния данных в любой момент времени. </a:t>
            </a:r>
          </a:p>
        </p:txBody>
      </p:sp>
    </p:spTree>
    <p:extLst>
      <p:ext uri="{BB962C8B-B14F-4D97-AF65-F5344CB8AC3E}">
        <p14:creationId xmlns:p14="http://schemas.microsoft.com/office/powerpoint/2010/main" val="35001343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371600" y="457199"/>
            <a:ext cx="10395284" cy="6208295"/>
          </a:xfrm>
        </p:spPr>
        <p:txBody>
          <a:bodyPr>
            <a:noAutofit/>
          </a:bodyPr>
          <a:lstStyle/>
          <a:p>
            <a:pPr marL="0" indent="0" algn="just">
              <a:buNone/>
            </a:pPr>
            <a:r>
              <a:rPr lang="ru-RU" sz="2400" dirty="0" smtClean="0">
                <a:solidFill>
                  <a:schemeClr val="tx1"/>
                </a:solidFill>
              </a:rPr>
              <a:t>Перечень </a:t>
            </a:r>
            <a:r>
              <a:rPr lang="ru-RU" sz="2400" dirty="0">
                <a:solidFill>
                  <a:schemeClr val="tx1"/>
                </a:solidFill>
              </a:rPr>
              <a:t>принципов распределенной БД, сформулированных К. </a:t>
            </a:r>
            <a:r>
              <a:rPr lang="ru-RU" sz="2400" dirty="0" err="1" smtClean="0">
                <a:solidFill>
                  <a:schemeClr val="tx1"/>
                </a:solidFill>
              </a:rPr>
              <a:t>Дейтом</a:t>
            </a:r>
            <a:r>
              <a:rPr lang="ru-RU" sz="2400" dirty="0" smtClean="0">
                <a:solidFill>
                  <a:schemeClr val="tx1"/>
                </a:solidFill>
              </a:rPr>
              <a:t>:</a:t>
            </a:r>
          </a:p>
          <a:p>
            <a:pPr marL="457200" indent="-457200" algn="just">
              <a:buAutoNum type="arabicPeriod"/>
            </a:pPr>
            <a:r>
              <a:rPr lang="ru-RU" sz="2400" b="1" i="1" u="sng" dirty="0" smtClean="0">
                <a:solidFill>
                  <a:schemeClr val="tx1"/>
                </a:solidFill>
              </a:rPr>
              <a:t>Локальная </a:t>
            </a:r>
            <a:r>
              <a:rPr lang="ru-RU" sz="2400" b="1" i="1" u="sng" dirty="0">
                <a:solidFill>
                  <a:schemeClr val="tx1"/>
                </a:solidFill>
              </a:rPr>
              <a:t>автономия.</a:t>
            </a:r>
            <a:r>
              <a:rPr lang="ru-RU" sz="2400" b="1" u="sng" dirty="0">
                <a:solidFill>
                  <a:schemeClr val="tx1"/>
                </a:solidFill>
              </a:rPr>
              <a:t> </a:t>
            </a:r>
            <a:endParaRPr lang="ru-RU" sz="2400" b="1" u="sng" dirty="0" smtClean="0">
              <a:solidFill>
                <a:schemeClr val="tx1"/>
              </a:solidFill>
            </a:endParaRPr>
          </a:p>
          <a:p>
            <a:pPr marL="0" indent="0" algn="just">
              <a:buNone/>
            </a:pPr>
            <a:r>
              <a:rPr lang="ru-RU" sz="2400" dirty="0" smtClean="0">
                <a:solidFill>
                  <a:schemeClr val="tx1"/>
                </a:solidFill>
              </a:rPr>
              <a:t>Это </a:t>
            </a:r>
            <a:r>
              <a:rPr lang="ru-RU" sz="2400" dirty="0">
                <a:solidFill>
                  <a:schemeClr val="tx1"/>
                </a:solidFill>
              </a:rPr>
              <a:t>качество означает, что управление данными на каждом из узлов распределенной системы выполняется локально. База данных, расположенная на одном из узлов, является неотъемлемым компонентом распределенной системы. Будучи фрагментом общего пространства данных, она в то же время функционирует как полноценная локальная база данных, а управление ею осуществляется локально, независимо от других узлов системы. </a:t>
            </a:r>
          </a:p>
          <a:p>
            <a:pPr marL="0" indent="0" algn="just">
              <a:buNone/>
            </a:pPr>
            <a:r>
              <a:rPr lang="ru-RU" sz="2400" i="1" dirty="0" smtClean="0">
                <a:solidFill>
                  <a:schemeClr val="tx1"/>
                </a:solidFill>
              </a:rPr>
              <a:t>2. </a:t>
            </a:r>
            <a:r>
              <a:rPr lang="ru-RU" sz="2400" b="1" i="1" u="sng" dirty="0" smtClean="0">
                <a:solidFill>
                  <a:schemeClr val="tx1"/>
                </a:solidFill>
              </a:rPr>
              <a:t>Независимость </a:t>
            </a:r>
            <a:r>
              <a:rPr lang="ru-RU" sz="2400" b="1" i="1" u="sng" dirty="0">
                <a:solidFill>
                  <a:schemeClr val="tx1"/>
                </a:solidFill>
              </a:rPr>
              <a:t>узлов.</a:t>
            </a:r>
            <a:r>
              <a:rPr lang="ru-RU" sz="2400" b="1" u="sng" dirty="0">
                <a:solidFill>
                  <a:schemeClr val="tx1"/>
                </a:solidFill>
              </a:rPr>
              <a:t> </a:t>
            </a:r>
            <a:endParaRPr lang="ru-RU" sz="2400" b="1" u="sng" dirty="0" smtClean="0">
              <a:solidFill>
                <a:schemeClr val="tx1"/>
              </a:solidFill>
            </a:endParaRPr>
          </a:p>
          <a:p>
            <a:pPr marL="0" indent="0" algn="just">
              <a:buNone/>
            </a:pPr>
            <a:r>
              <a:rPr lang="ru-RU" sz="2400" dirty="0" smtClean="0">
                <a:solidFill>
                  <a:schemeClr val="tx1"/>
                </a:solidFill>
              </a:rPr>
              <a:t>Все </a:t>
            </a:r>
            <a:r>
              <a:rPr lang="ru-RU" sz="2400" dirty="0">
                <a:solidFill>
                  <a:schemeClr val="tx1"/>
                </a:solidFill>
              </a:rPr>
              <a:t>узлы равноправны и независимы, а расположенные на них БД являются равноправными поставщиками данных в общее пространство данных. База данных на каждом из узлов самодостаточна — она включает полный собственный словарь данных и полностью защищена от несанкционированного доступа.</a:t>
            </a:r>
          </a:p>
        </p:txBody>
      </p:sp>
    </p:spTree>
    <p:extLst>
      <p:ext uri="{BB962C8B-B14F-4D97-AF65-F5344CB8AC3E}">
        <p14:creationId xmlns:p14="http://schemas.microsoft.com/office/powerpoint/2010/main" val="11240693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371600" y="457199"/>
            <a:ext cx="10395284" cy="6208295"/>
          </a:xfrm>
        </p:spPr>
        <p:txBody>
          <a:bodyPr>
            <a:noAutofit/>
          </a:bodyPr>
          <a:lstStyle/>
          <a:p>
            <a:pPr marL="0" lvl="0" indent="0" algn="just" fontAlgn="base">
              <a:buNone/>
            </a:pPr>
            <a:r>
              <a:rPr lang="ru-RU" sz="2800" b="1" i="1" u="sng" dirty="0" smtClean="0"/>
              <a:t>3. Непрерывность </a:t>
            </a:r>
            <a:r>
              <a:rPr lang="ru-RU" sz="2800" b="1" i="1" u="sng" dirty="0"/>
              <a:t>операций. </a:t>
            </a:r>
            <a:endParaRPr lang="ru-RU" sz="2800" b="1" i="1" u="sng" dirty="0" smtClean="0"/>
          </a:p>
          <a:p>
            <a:pPr marL="0" lvl="0" indent="0" algn="just" fontAlgn="base">
              <a:buNone/>
            </a:pPr>
            <a:r>
              <a:rPr lang="ru-RU" sz="2800" dirty="0" smtClean="0"/>
              <a:t>Это </a:t>
            </a:r>
            <a:r>
              <a:rPr lang="ru-RU" sz="2800" dirty="0"/>
              <a:t>возможность непрерывного доступа к данным в рамках распределенной БД вне зависимости от их расположения и вне зависимости от операций, выполняемых на локальных узлах. </a:t>
            </a:r>
            <a:endParaRPr lang="ru-RU" sz="2800" dirty="0" smtClean="0"/>
          </a:p>
          <a:p>
            <a:pPr marL="0" lvl="0" indent="0" algn="just" fontAlgn="base">
              <a:buNone/>
            </a:pPr>
            <a:endParaRPr lang="ru-RU" sz="2800" dirty="0"/>
          </a:p>
          <a:p>
            <a:pPr marL="0" lvl="0" indent="0" algn="just" fontAlgn="base">
              <a:buNone/>
            </a:pPr>
            <a:r>
              <a:rPr lang="ru-RU" sz="2800" b="1" i="1" u="sng" dirty="0" smtClean="0"/>
              <a:t>4. Прозрачность </a:t>
            </a:r>
            <a:r>
              <a:rPr lang="ru-RU" sz="2800" b="1" i="1" u="sng" dirty="0"/>
              <a:t>расположения. </a:t>
            </a:r>
            <a:endParaRPr lang="ru-RU" sz="2800" b="1" i="1" u="sng" dirty="0" smtClean="0"/>
          </a:p>
          <a:p>
            <a:pPr marL="0" lvl="0" indent="0" algn="just" fontAlgn="base">
              <a:buNone/>
            </a:pPr>
            <a:r>
              <a:rPr lang="ru-RU" sz="2800" dirty="0" smtClean="0"/>
              <a:t>Пользователь</a:t>
            </a:r>
            <a:r>
              <a:rPr lang="ru-RU" sz="2800" dirty="0"/>
              <a:t>, обращающийся к БД, ничего не должен знать о реальном, физическом размещении данных в узлах информационной системы. </a:t>
            </a:r>
          </a:p>
        </p:txBody>
      </p:sp>
    </p:spTree>
    <p:extLst>
      <p:ext uri="{BB962C8B-B14F-4D97-AF65-F5344CB8AC3E}">
        <p14:creationId xmlns:p14="http://schemas.microsoft.com/office/powerpoint/2010/main" val="3340643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371600" y="457199"/>
            <a:ext cx="10395284" cy="6208295"/>
          </a:xfrm>
        </p:spPr>
        <p:txBody>
          <a:bodyPr>
            <a:noAutofit/>
          </a:bodyPr>
          <a:lstStyle/>
          <a:p>
            <a:pPr marL="0" lvl="0" indent="0" algn="just" fontAlgn="base">
              <a:buNone/>
            </a:pPr>
            <a:r>
              <a:rPr lang="ru-RU" sz="2800" b="1" i="1" u="sng" dirty="0" smtClean="0"/>
              <a:t>5. Прозрачная </a:t>
            </a:r>
            <a:r>
              <a:rPr lang="ru-RU" sz="2800" b="1" i="1" u="sng" dirty="0"/>
              <a:t>фрагментация</a:t>
            </a:r>
            <a:r>
              <a:rPr lang="ru-RU" sz="2800" b="1" u="sng" dirty="0"/>
              <a:t>. </a:t>
            </a:r>
            <a:endParaRPr lang="ru-RU" sz="2800" b="1" u="sng" dirty="0" smtClean="0"/>
          </a:p>
          <a:p>
            <a:pPr marL="0" lvl="0" indent="0" algn="just" fontAlgn="base">
              <a:buNone/>
            </a:pPr>
            <a:r>
              <a:rPr lang="ru-RU" sz="2800" dirty="0" smtClean="0"/>
              <a:t>Возможность </a:t>
            </a:r>
            <a:r>
              <a:rPr lang="ru-RU" sz="2800" dirty="0"/>
              <a:t>распределенного (т. е. на различных узлах) размещения данных, логически представляющих собой единое целое. Существует фрагментация двух типов: </a:t>
            </a:r>
            <a:r>
              <a:rPr lang="ru-RU" sz="2800" b="1" i="1" dirty="0"/>
              <a:t>горизонтальная</a:t>
            </a:r>
            <a:r>
              <a:rPr lang="ru-RU" sz="2800" dirty="0"/>
              <a:t> и </a:t>
            </a:r>
            <a:r>
              <a:rPr lang="ru-RU" sz="2800" b="1" i="1" dirty="0"/>
              <a:t>вертикальная</a:t>
            </a:r>
            <a:r>
              <a:rPr lang="ru-RU" sz="2800" dirty="0"/>
              <a:t>. Первая означает, что строки таблицы хранятся на различных узлах. Вторая означает распределение столбцов логической таблицы по нескольким узлам. </a:t>
            </a:r>
          </a:p>
          <a:p>
            <a:pPr marL="0" lvl="0" indent="0" algn="just" fontAlgn="base">
              <a:buNone/>
            </a:pPr>
            <a:r>
              <a:rPr lang="ru-RU" sz="2800" b="1" i="1" u="sng" dirty="0" smtClean="0"/>
              <a:t>6. Прозрачное </a:t>
            </a:r>
            <a:r>
              <a:rPr lang="ru-RU" sz="2800" b="1" i="1" u="sng" dirty="0"/>
              <a:t>тиражирование.</a:t>
            </a:r>
            <a:r>
              <a:rPr lang="ru-RU" sz="2800" b="1" u="sng" dirty="0"/>
              <a:t> </a:t>
            </a:r>
            <a:endParaRPr lang="ru-RU" sz="2800" b="1" u="sng" dirty="0" smtClean="0"/>
          </a:p>
          <a:p>
            <a:pPr marL="0" lvl="0" indent="0" algn="just" fontAlgn="base">
              <a:buNone/>
            </a:pPr>
            <a:r>
              <a:rPr lang="ru-RU" sz="2800" dirty="0" smtClean="0"/>
              <a:t>Тиражирование </a:t>
            </a:r>
            <a:r>
              <a:rPr lang="ru-RU" sz="2800" dirty="0"/>
              <a:t>данных — это асинхронный процесс переноса изменений объектов исходной базы данных в базы, расположенные на других узлах распределенной системы. </a:t>
            </a:r>
          </a:p>
        </p:txBody>
      </p:sp>
    </p:spTree>
    <p:extLst>
      <p:ext uri="{BB962C8B-B14F-4D97-AF65-F5344CB8AC3E}">
        <p14:creationId xmlns:p14="http://schemas.microsoft.com/office/powerpoint/2010/main" val="13057622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371600" y="457199"/>
            <a:ext cx="10395284" cy="6208295"/>
          </a:xfrm>
        </p:spPr>
        <p:txBody>
          <a:bodyPr>
            <a:noAutofit/>
          </a:bodyPr>
          <a:lstStyle/>
          <a:p>
            <a:pPr marL="0" lvl="0" indent="0" fontAlgn="base">
              <a:buNone/>
            </a:pPr>
            <a:r>
              <a:rPr lang="ru-RU" sz="2600" b="1" i="1" u="sng" dirty="0" smtClean="0"/>
              <a:t>7. Обработка </a:t>
            </a:r>
            <a:r>
              <a:rPr lang="ru-RU" sz="2600" b="1" i="1" u="sng" dirty="0"/>
              <a:t>распределенных запросов</a:t>
            </a:r>
            <a:r>
              <a:rPr lang="ru-RU" sz="2600" b="1" u="sng" dirty="0"/>
              <a:t>. </a:t>
            </a:r>
            <a:endParaRPr lang="ru-RU" sz="2600" b="1" u="sng" dirty="0" smtClean="0"/>
          </a:p>
          <a:p>
            <a:pPr marL="0" lvl="0" indent="0" fontAlgn="base">
              <a:buNone/>
            </a:pPr>
            <a:r>
              <a:rPr lang="ru-RU" sz="2600" dirty="0" smtClean="0"/>
              <a:t>Возможность </a:t>
            </a:r>
            <a:r>
              <a:rPr lang="ru-RU" sz="2600" dirty="0"/>
              <a:t>выполнения операций выборки данных из распределенной БД, посредством запросов, сформулированных на языке SQL. </a:t>
            </a:r>
          </a:p>
          <a:p>
            <a:pPr marL="0" lvl="0" indent="0" fontAlgn="base">
              <a:buNone/>
            </a:pPr>
            <a:r>
              <a:rPr lang="ru-RU" sz="2600" b="1" i="1" u="sng" dirty="0" smtClean="0"/>
              <a:t>8. Обработка </a:t>
            </a:r>
            <a:r>
              <a:rPr lang="ru-RU" sz="2600" b="1" i="1" u="sng" dirty="0"/>
              <a:t>распределенных транзакций</a:t>
            </a:r>
            <a:r>
              <a:rPr lang="ru-RU" sz="2600" b="1" u="sng" dirty="0"/>
              <a:t>. </a:t>
            </a:r>
            <a:endParaRPr lang="ru-RU" sz="2600" b="1" u="sng" dirty="0" smtClean="0"/>
          </a:p>
          <a:p>
            <a:pPr marL="0" lvl="0" indent="0" fontAlgn="base">
              <a:buNone/>
            </a:pPr>
            <a:r>
              <a:rPr lang="ru-RU" sz="2600" dirty="0" smtClean="0"/>
              <a:t>Возможность </a:t>
            </a:r>
            <a:r>
              <a:rPr lang="ru-RU" sz="2600" dirty="0"/>
              <a:t>выполнения операций обновления распределенной базы данных, не нарушающих целостность и согласованность данных. Эта цель достигается применением двухфазного протокола фиксации транзакций. </a:t>
            </a:r>
          </a:p>
          <a:p>
            <a:pPr marL="0" lvl="0" indent="0" fontAlgn="base">
              <a:buNone/>
            </a:pPr>
            <a:r>
              <a:rPr lang="ru-RU" sz="2600" b="1" i="1" u="sng" dirty="0" smtClean="0"/>
              <a:t>9. Независимость </a:t>
            </a:r>
            <a:r>
              <a:rPr lang="ru-RU" sz="2600" b="1" i="1" u="sng" dirty="0"/>
              <a:t>от оборудования.</a:t>
            </a:r>
            <a:r>
              <a:rPr lang="ru-RU" sz="2600" b="1" u="sng" dirty="0"/>
              <a:t> </a:t>
            </a:r>
            <a:endParaRPr lang="ru-RU" sz="2600" b="1" u="sng" dirty="0" smtClean="0"/>
          </a:p>
          <a:p>
            <a:pPr marL="0" lvl="0" indent="0" fontAlgn="base">
              <a:buNone/>
            </a:pPr>
            <a:r>
              <a:rPr lang="ru-RU" sz="2600" dirty="0" smtClean="0"/>
              <a:t>Это </a:t>
            </a:r>
            <a:r>
              <a:rPr lang="ru-RU" sz="2600" dirty="0"/>
              <a:t>свойство означает, что в качестве узлов распределенной системы могут выступать компьютеры любых моделей и производителей. </a:t>
            </a:r>
          </a:p>
        </p:txBody>
      </p:sp>
    </p:spTree>
    <p:extLst>
      <p:ext uri="{BB962C8B-B14F-4D97-AF65-F5344CB8AC3E}">
        <p14:creationId xmlns:p14="http://schemas.microsoft.com/office/powerpoint/2010/main" val="23978432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371600" y="457199"/>
            <a:ext cx="10395284" cy="6208295"/>
          </a:xfrm>
        </p:spPr>
        <p:txBody>
          <a:bodyPr>
            <a:noAutofit/>
          </a:bodyPr>
          <a:lstStyle/>
          <a:p>
            <a:pPr marL="0" lvl="0" indent="0" fontAlgn="base">
              <a:buNone/>
            </a:pPr>
            <a:r>
              <a:rPr lang="ru-RU" sz="2600" b="1" i="1" u="sng" dirty="0" smtClean="0"/>
              <a:t>10. Независимость </a:t>
            </a:r>
            <a:r>
              <a:rPr lang="ru-RU" sz="2600" b="1" i="1" u="sng" dirty="0"/>
              <a:t>от операционных систем.</a:t>
            </a:r>
            <a:r>
              <a:rPr lang="ru-RU" sz="2600" b="1" u="sng" dirty="0"/>
              <a:t> </a:t>
            </a:r>
            <a:endParaRPr lang="ru-RU" sz="2600" b="1" u="sng" dirty="0" smtClean="0"/>
          </a:p>
          <a:p>
            <a:pPr marL="0" lvl="0" indent="0" fontAlgn="base">
              <a:buNone/>
            </a:pPr>
            <a:r>
              <a:rPr lang="ru-RU" sz="2600" dirty="0" smtClean="0"/>
              <a:t>Это </a:t>
            </a:r>
            <a:r>
              <a:rPr lang="ru-RU" sz="2600" dirty="0"/>
              <a:t>качество вытекает из предыдущего и означает многообразие операционных систем, управляющих узлами распределенной системы. </a:t>
            </a:r>
          </a:p>
          <a:p>
            <a:pPr marL="0" lvl="0" indent="0" fontAlgn="base">
              <a:buNone/>
            </a:pPr>
            <a:r>
              <a:rPr lang="ru-RU" sz="2600" b="1" i="1" u="sng" dirty="0" smtClean="0"/>
              <a:t>11. Прозрачность </a:t>
            </a:r>
            <a:r>
              <a:rPr lang="ru-RU" sz="2600" b="1" i="1" u="sng" dirty="0"/>
              <a:t>сети.</a:t>
            </a:r>
            <a:r>
              <a:rPr lang="ru-RU" sz="2600" b="1" u="sng" dirty="0"/>
              <a:t> </a:t>
            </a:r>
            <a:endParaRPr lang="ru-RU" sz="2600" b="1" u="sng" dirty="0" smtClean="0"/>
          </a:p>
          <a:p>
            <a:pPr marL="0" lvl="0" indent="0" fontAlgn="base">
              <a:buNone/>
            </a:pPr>
            <a:r>
              <a:rPr lang="ru-RU" sz="2600" dirty="0" smtClean="0"/>
              <a:t>Доступ </a:t>
            </a:r>
            <a:r>
              <a:rPr lang="ru-RU" sz="2600" dirty="0"/>
              <a:t>к любым базам данных осуществляется по сети. Спектр поддерживаемых конкретной СУБД сетевых протоколов не должен быть ограничением системы, основанной на распределенной БД. </a:t>
            </a:r>
          </a:p>
          <a:p>
            <a:pPr marL="0" lvl="0" indent="0" fontAlgn="base">
              <a:buNone/>
            </a:pPr>
            <a:r>
              <a:rPr lang="ru-RU" sz="2600" b="1" i="1" u="sng" dirty="0" smtClean="0"/>
              <a:t>12. Независимость </a:t>
            </a:r>
            <a:r>
              <a:rPr lang="ru-RU" sz="2600" b="1" i="1" u="sng" dirty="0"/>
              <a:t>от СУБД.</a:t>
            </a:r>
            <a:r>
              <a:rPr lang="ru-RU" sz="2600" b="1" u="sng" dirty="0"/>
              <a:t> </a:t>
            </a:r>
            <a:endParaRPr lang="ru-RU" sz="2600" b="1" u="sng" dirty="0" smtClean="0"/>
          </a:p>
          <a:p>
            <a:pPr marL="0" lvl="0" indent="0" fontAlgn="base">
              <a:buNone/>
            </a:pPr>
            <a:r>
              <a:rPr lang="ru-RU" sz="2600" dirty="0" smtClean="0"/>
              <a:t>Это </a:t>
            </a:r>
            <a:r>
              <a:rPr lang="ru-RU" sz="2600" dirty="0"/>
              <a:t>качество означает, что в распределенной системе могут работать СУБД различных производителей, и возможны операции поиска и обновления в базах данных различных моделей и форматов. </a:t>
            </a:r>
          </a:p>
        </p:txBody>
      </p:sp>
    </p:spTree>
    <p:extLst>
      <p:ext uri="{BB962C8B-B14F-4D97-AF65-F5344CB8AC3E}">
        <p14:creationId xmlns:p14="http://schemas.microsoft.com/office/powerpoint/2010/main" val="3335162466"/>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TM10001105[[fn=Уголки]]</Template>
  <TotalTime>71</TotalTime>
  <Words>1693</Words>
  <Application>Microsoft Office PowerPoint</Application>
  <PresentationFormat>Широкоэкранный</PresentationFormat>
  <Paragraphs>100</Paragraphs>
  <Slides>18</Slides>
  <Notes>3</Notes>
  <HiddenSlides>0</HiddenSlides>
  <MMClips>0</MMClips>
  <ScaleCrop>false</ScaleCrop>
  <HeadingPairs>
    <vt:vector size="6" baseType="variant">
      <vt:variant>
        <vt:lpstr>Использованные шрифты</vt:lpstr>
      </vt:variant>
      <vt:variant>
        <vt:i4>5</vt:i4>
      </vt:variant>
      <vt:variant>
        <vt:lpstr>Тема</vt:lpstr>
      </vt:variant>
      <vt:variant>
        <vt:i4>1</vt:i4>
      </vt:variant>
      <vt:variant>
        <vt:lpstr>Заголовки слайдов</vt:lpstr>
      </vt:variant>
      <vt:variant>
        <vt:i4>18</vt:i4>
      </vt:variant>
    </vt:vector>
  </HeadingPairs>
  <TitlesOfParts>
    <vt:vector size="24" baseType="lpstr">
      <vt:lpstr>Arial</vt:lpstr>
      <vt:lpstr>Calibri</vt:lpstr>
      <vt:lpstr>Franklin Gothic Book</vt:lpstr>
      <vt:lpstr>Verdana</vt:lpstr>
      <vt:lpstr>Wingdings</vt:lpstr>
      <vt:lpstr>Crop</vt:lpstr>
      <vt:lpstr>Основные принципы и технологии построения распределенных информационных систем</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Клиент-сервер</vt:lpstr>
      <vt:lpstr>Презентация PowerPoint</vt:lpstr>
      <vt:lpstr>Реплицирование</vt:lpstr>
      <vt:lpstr>Презентация PowerPoint</vt:lpstr>
      <vt:lpstr>Объектное связывание данных</vt:lpstr>
      <vt:lpstr>Объектное связывание данных</vt:lpstr>
      <vt:lpstr>Презентация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Основные принципы и технологии построения распределенных информационных систем</dc:title>
  <dc:creator>Пользователь Windows</dc:creator>
  <cp:lastModifiedBy>Пользователь Windows</cp:lastModifiedBy>
  <cp:revision>22</cp:revision>
  <dcterms:created xsi:type="dcterms:W3CDTF">2022-02-21T22:13:07Z</dcterms:created>
  <dcterms:modified xsi:type="dcterms:W3CDTF">2022-02-21T23:24:17Z</dcterms:modified>
</cp:coreProperties>
</file>