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82" r:id="rId2"/>
    <p:sldId id="259" r:id="rId3"/>
    <p:sldId id="271" r:id="rId4"/>
    <p:sldId id="273" r:id="rId5"/>
    <p:sldId id="262" r:id="rId6"/>
    <p:sldId id="274" r:id="rId7"/>
    <p:sldId id="263" r:id="rId8"/>
    <p:sldId id="264" r:id="rId9"/>
    <p:sldId id="265" r:id="rId10"/>
    <p:sldId id="275" r:id="rId11"/>
    <p:sldId id="28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ABC6B6-689D-4128-B2D1-AB23DE4C8CFF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FFA34E6-0C2D-4D6D-AAA1-086E5F6C65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64637"/>
            <a:ext cx="8534400" cy="1220755"/>
          </a:xfrm>
        </p:spPr>
        <p:txBody>
          <a:bodyPr>
            <a:normAutofit fontScale="90000"/>
          </a:bodyPr>
          <a:lstStyle/>
          <a:p>
            <a:pPr indent="452438"/>
            <a:br>
              <a:rPr lang="ru-RU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8.3. </a:t>
            </a:r>
            <a:r>
              <a:rPr lang="ru-RU" sz="6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Кэш-память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7" y="2675467"/>
            <a:ext cx="8280920" cy="3450696"/>
          </a:xfrm>
        </p:spPr>
        <p:txBody>
          <a:bodyPr>
            <a:normAutofit/>
          </a:bodyPr>
          <a:lstStyle/>
          <a:p>
            <a:pPr marL="0" indent="452438">
              <a:buNone/>
            </a:pPr>
            <a:r>
              <a:rPr lang="ru-RU" sz="6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Функционирование КЭШ-памяти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0"/>
            <a:ext cx="8640960" cy="6669360"/>
          </a:xfrm>
        </p:spPr>
        <p:txBody>
          <a:bodyPr>
            <a:noAutofit/>
          </a:bodyPr>
          <a:lstStyle/>
          <a:p>
            <a:pPr marL="0" indent="446088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Во всех типах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используется следующая модель. Основная память разделяется на блоки фиксированного размера, которые называются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строками КЭШа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В любой момент в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находится несколько строк. Когда происходит обращение к памяти, то контроллер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проверяет, есть ли нужная строка в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Если есть (случай КЭШ-попадания), то можно сэкономить время, требуемое на доступ к основной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320337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332656"/>
            <a:ext cx="8640959" cy="6408712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Если данной строки в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нет (случай КЭШ-промаха), то одна из строк из КЭШа удаляется, а вместо неё туда помещается запрошенная строка из основной памяти или из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более низкого уровня. В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необходимо держать как можно больше часто используемых строк, чтобы число КЭШ-попаданий было максимальным.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flipV="1">
            <a:off x="457200" y="292609"/>
            <a:ext cx="8229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21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7" cy="5040560"/>
          </a:xfrm>
        </p:spPr>
        <p:txBody>
          <a:bodyPr>
            <a:normAutofit fontScale="47500" lnSpcReduction="20000"/>
          </a:bodyPr>
          <a:lstStyle/>
          <a:p>
            <a:pPr marL="3175" indent="446088" algn="just">
              <a:buNone/>
            </a:pPr>
            <a:r>
              <a:rPr lang="ru-RU" sz="8400" dirty="0">
                <a:latin typeface="Times New Roman" pitchFamily="18" charset="0"/>
                <a:cs typeface="Times New Roman" pitchFamily="18" charset="0"/>
              </a:rPr>
              <a:t>Повышение быстродействия обмена информацией возможно с помощью организации дополнительной быстродействующей памяти сравнительно небольшой ёмкости. Такая память получила название </a:t>
            </a:r>
            <a:r>
              <a:rPr lang="ru-RU" sz="8400" b="1" i="1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8400" dirty="0">
                <a:latin typeface="Times New Roman" pitchFamily="18" charset="0"/>
                <a:cs typeface="Times New Roman" pitchFamily="18" charset="0"/>
              </a:rPr>
              <a:t>, или </a:t>
            </a:r>
            <a:r>
              <a:rPr lang="ru-RU" sz="8400" b="1" i="1" dirty="0">
                <a:latin typeface="Times New Roman" pitchFamily="18" charset="0"/>
                <a:cs typeface="Times New Roman" pitchFamily="18" charset="0"/>
              </a:rPr>
              <a:t>буферной памяти</a:t>
            </a:r>
            <a:r>
              <a:rPr lang="ru-RU" sz="8400" dirty="0">
                <a:latin typeface="Times New Roman" pitchFamily="18" charset="0"/>
                <a:cs typeface="Times New Roman" pitchFamily="18" charset="0"/>
              </a:rPr>
              <a:t>. КЭШ-память реализуется на базе микросхем ОЗУ статического типа.</a:t>
            </a:r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Функционирование КЭШ-памяти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9" y="980728"/>
            <a:ext cx="8496944" cy="5472608"/>
          </a:xfrm>
        </p:spPr>
        <p:txBody>
          <a:bodyPr>
            <a:noAutofit/>
          </a:bodyPr>
          <a:lstStyle/>
          <a:p>
            <a:pPr marL="0" indent="538163" algn="just">
              <a:buNone/>
            </a:pPr>
            <a:r>
              <a:rPr lang="ru-RU" sz="5800" dirty="0">
                <a:latin typeface="Times New Roman" pitchFamily="18" charset="0"/>
                <a:cs typeface="Times New Roman" pitchFamily="18" charset="0"/>
              </a:rPr>
              <a:t>Кэш-память используют не только для обмена данными между МП и ОЗУ, но и для обмена между ОЗУ и внешними накопителями. </a:t>
            </a:r>
          </a:p>
        </p:txBody>
      </p:sp>
    </p:spTree>
    <p:extLst>
      <p:ext uri="{BB962C8B-B14F-4D97-AF65-F5344CB8AC3E}">
        <p14:creationId xmlns:p14="http://schemas.microsoft.com/office/powerpoint/2010/main" val="8383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60648"/>
            <a:ext cx="8352927" cy="6192688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5100" dirty="0">
                <a:latin typeface="Times New Roman" pitchFamily="18" charset="0"/>
                <a:cs typeface="Times New Roman" pitchFamily="18" charset="0"/>
              </a:rPr>
              <a:t>При обращении процессора к памяти сначала проверяется наличие в КЭШ-памяти запрашиваемых данных, и если их нет, то осуществляется загрузка в КЭШ-память нужной информации.</a:t>
            </a:r>
            <a:endParaRPr lang="ru-RU" sz="5100" dirty="0"/>
          </a:p>
        </p:txBody>
      </p:sp>
    </p:spTree>
    <p:extLst>
      <p:ext uri="{BB962C8B-B14F-4D97-AF65-F5344CB8AC3E}">
        <p14:creationId xmlns:p14="http://schemas.microsoft.com/office/powerpoint/2010/main" val="6764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>
            <a:noAutofit/>
          </a:bodyPr>
          <a:lstStyle/>
          <a:p>
            <a:pPr marL="3175" indent="446088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Основным приёмом ускорения процессов обмена является введение отдельных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КЭШэй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для команд и данных, т.е.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разделенная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КЭШ-память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Такая КЭШ-память имеет несколько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преимуществ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75" indent="446088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- операции могут начинаться независимо в каждой КЭШ-памяти, что удваивает пропускную способность системы памяти;</a:t>
            </a:r>
          </a:p>
          <a:p>
            <a:pPr marL="3175" indent="446088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- каждый КЭШ имеет независимый доступ к основной памяти.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383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404664"/>
            <a:ext cx="8280919" cy="6192688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Второй эффективной технологией одновременного увеличения пропускной способности и уменьшения времени ожидания является применение нескольких блоков (уровней) КЭШ-памяти. Может быть три и более </a:t>
            </a:r>
            <a:r>
              <a:rPr lang="ru-RU" sz="4400" b="1" i="1" dirty="0">
                <a:latin typeface="Times New Roman" pitchFamily="18" charset="0"/>
                <a:cs typeface="Times New Roman" pitchFamily="18" charset="0"/>
              </a:rPr>
              <a:t>уровней </a:t>
            </a:r>
            <a:r>
              <a:rPr lang="ru-RU" sz="4400" b="1" i="1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73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412776"/>
            <a:ext cx="8424936" cy="5328592"/>
          </a:xfr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650512"/>
          </a:xfrm>
        </p:spPr>
        <p:txBody>
          <a:bodyPr>
            <a:normAutofit fontScale="90000"/>
          </a:bodyPr>
          <a:lstStyle/>
          <a:p>
            <a:pPr indent="269875" algn="l"/>
            <a:r>
              <a:rPr lang="ru-RU" dirty="0">
                <a:latin typeface="Times New Roman" pitchFamily="18" charset="0"/>
                <a:cs typeface="Times New Roman" pitchFamily="18" charset="0"/>
              </a:rPr>
              <a:t>Рассмотрим систему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с тремя уровнями кэш-памяти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78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0"/>
            <a:ext cx="8640960" cy="6597352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Прямо на микросхеме центрального процессора находится небольшой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кэш для команд (L1-I)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 небольшой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кэш для данных (L1-D)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объёмом от 16 до 64 Кбайт.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КЭШ-память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второго уровня (L2)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расположена не на самой микросхеме процессора, а рядом с ней в том же корпусе. Кэш-память второго уровня соединяется с процессором через высокоскоростной тракт данных. Эта кэш-память обычно не является разделённой. Её ёмкость – от 512 Кбайт до 1 Мбайт.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3328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59" cy="6336704"/>
          </a:xfrm>
        </p:spPr>
        <p:txBody>
          <a:bodyPr>
            <a:normAutofit/>
          </a:bodyPr>
          <a:lstStyle/>
          <a:p>
            <a:pPr marL="3175" indent="446088" algn="just">
              <a:buNone/>
            </a:pPr>
            <a:r>
              <a:rPr lang="ru-RU" sz="3700" dirty="0" err="1">
                <a:latin typeface="Times New Roman" pitchFamily="18" charset="0"/>
                <a:cs typeface="Times New Roman" pitchFamily="18" charset="0"/>
              </a:rPr>
              <a:t>КЭШ-память</a:t>
            </a:r>
            <a:r>
              <a:rPr lang="ru-RU" sz="3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i="1" dirty="0">
                <a:latin typeface="Times New Roman" pitchFamily="18" charset="0"/>
                <a:cs typeface="Times New Roman" pitchFamily="18" charset="0"/>
              </a:rPr>
              <a:t>третьего уровня (L3) </a:t>
            </a:r>
            <a:r>
              <a:rPr lang="ru-RU" sz="3700" dirty="0">
                <a:latin typeface="Times New Roman" pitchFamily="18" charset="0"/>
                <a:cs typeface="Times New Roman" pitchFamily="18" charset="0"/>
              </a:rPr>
              <a:t>находится на той же плате, что и процессор, и обычно состоит из статического ОЗУ в несколько Мбайт, которое функционирует гораздо быстрее, чем динамическое ОЗУ основной памяти. Как правило, все содержимое </a:t>
            </a:r>
            <a:r>
              <a:rPr lang="ru-RU" sz="37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3700" dirty="0">
                <a:latin typeface="Times New Roman" pitchFamily="18" charset="0"/>
                <a:cs typeface="Times New Roman" pitchFamily="18" charset="0"/>
              </a:rPr>
              <a:t> первого уровня находится в </a:t>
            </a:r>
            <a:r>
              <a:rPr lang="ru-RU" sz="37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3700" dirty="0">
                <a:latin typeface="Times New Roman" pitchFamily="18" charset="0"/>
                <a:cs typeface="Times New Roman" pitchFamily="18" charset="0"/>
              </a:rPr>
              <a:t> второго уровня, а всё содержимое </a:t>
            </a:r>
            <a:r>
              <a:rPr lang="ru-RU" sz="37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3700" dirty="0">
                <a:latin typeface="Times New Roman" pitchFamily="18" charset="0"/>
                <a:cs typeface="Times New Roman" pitchFamily="18" charset="0"/>
              </a:rPr>
              <a:t> второго уровня – в </a:t>
            </a:r>
            <a:r>
              <a:rPr lang="ru-RU" sz="3700" dirty="0" err="1">
                <a:latin typeface="Times New Roman" pitchFamily="18" charset="0"/>
                <a:cs typeface="Times New Roman" pitchFamily="18" charset="0"/>
              </a:rPr>
              <a:t>КЭШ-памяти</a:t>
            </a:r>
            <a:r>
              <a:rPr lang="ru-RU" sz="3700" dirty="0">
                <a:latin typeface="Times New Roman" pitchFamily="18" charset="0"/>
                <a:cs typeface="Times New Roman" pitchFamily="18" charset="0"/>
              </a:rPr>
              <a:t> третьего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033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244</TotalTime>
  <Words>435</Words>
  <Application>Microsoft Office PowerPoint</Application>
  <PresentationFormat>Экран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Candara</vt:lpstr>
      <vt:lpstr>Symbol</vt:lpstr>
      <vt:lpstr>Times New Roman</vt:lpstr>
      <vt:lpstr>Волна</vt:lpstr>
      <vt:lpstr> Тема 8.3. Кэш-память</vt:lpstr>
      <vt:lpstr>Функционирование КЭШ-памяти</vt:lpstr>
      <vt:lpstr>Презентация PowerPoint</vt:lpstr>
      <vt:lpstr>Презентация PowerPoint</vt:lpstr>
      <vt:lpstr>Презентация PowerPoint</vt:lpstr>
      <vt:lpstr>Презентация PowerPoint</vt:lpstr>
      <vt:lpstr>Рассмотрим систему с тремя уровнями кэш-памяти.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3.2 Типы оперативных запоминающих устройств</dc:title>
  <dc:creator>Vladislav Korkut</dc:creator>
  <cp:lastModifiedBy>Пользователь Windows</cp:lastModifiedBy>
  <cp:revision>36</cp:revision>
  <dcterms:created xsi:type="dcterms:W3CDTF">2018-04-25T17:59:25Z</dcterms:created>
  <dcterms:modified xsi:type="dcterms:W3CDTF">2022-04-05T14:34:09Z</dcterms:modified>
</cp:coreProperties>
</file>