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7" r:id="rId2"/>
    <p:sldId id="268" r:id="rId3"/>
    <p:sldId id="270" r:id="rId4"/>
    <p:sldId id="269" r:id="rId5"/>
    <p:sldId id="271" r:id="rId6"/>
    <p:sldId id="256" r:id="rId7"/>
    <p:sldId id="264" r:id="rId8"/>
    <p:sldId id="257" r:id="rId9"/>
    <p:sldId id="258" r:id="rId10"/>
    <p:sldId id="265" r:id="rId11"/>
    <p:sldId id="259" r:id="rId12"/>
    <p:sldId id="260" r:id="rId13"/>
    <p:sldId id="261" r:id="rId14"/>
    <p:sldId id="263" r:id="rId15"/>
    <p:sldId id="262" r:id="rId16"/>
    <p:sldId id="266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756" y="13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649CD-1BA7-4918-8574-EED5485611EA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9E7F-E561-4FF4-AEF5-47193D70E8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59E7F-E561-4FF4-AEF5-47193D70E89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433826B-32AA-49F8-A266-F9C888374638}" type="datetimeFigureOut">
              <a:rPr lang="ru-RU" smtClean="0"/>
              <a:pPr/>
              <a:t>05.04.2022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02575E4-9771-412B-8D6A-E67C7552C3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23478"/>
            <a:ext cx="8534400" cy="915566"/>
          </a:xfrm>
        </p:spPr>
        <p:txBody>
          <a:bodyPr>
            <a:normAutofit fontScale="90000"/>
          </a:bodyPr>
          <a:lstStyle/>
          <a:p>
            <a:br>
              <a:rPr lang="ru-RU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Тема 8.2. 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Оперативные и постоянные запоминающие устройства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2438">
              <a:buNone/>
            </a:pPr>
            <a:r>
              <a:rPr lang="ru-RU" sz="5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1. Характеристика и типы ОЗУ.</a:t>
            </a:r>
          </a:p>
          <a:p>
            <a:pPr marL="0" indent="452438">
              <a:buNone/>
            </a:pPr>
            <a:r>
              <a:rPr lang="ru-RU" sz="5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2. Постоянные </a:t>
            </a:r>
            <a:r>
              <a:rPr lang="ru-RU" sz="50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запомина-ющие</a:t>
            </a:r>
            <a:r>
              <a:rPr lang="ru-RU" sz="5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устройства.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444500" algn="just">
              <a:buNone/>
            </a:pPr>
            <a:r>
              <a:rPr lang="ru-RU" sz="3600" b="1" i="1" dirty="0">
                <a:solidFill>
                  <a:srgbClr val="00B050"/>
                </a:solidFill>
              </a:rPr>
              <a:t>Горизонтальные шины вместе с диодами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– это </a:t>
            </a:r>
            <a:r>
              <a:rPr lang="ru-RU" sz="3600" b="1" i="1" dirty="0">
                <a:solidFill>
                  <a:srgbClr val="00B050"/>
                </a:solidFill>
              </a:rPr>
              <a:t>ячейки ЗУ</a:t>
            </a:r>
            <a:r>
              <a:rPr lang="ru-RU" sz="3600" dirty="0"/>
              <a:t>, их число определяется количеством слов, хранящихся в ПЗУ. </a:t>
            </a:r>
          </a:p>
          <a:p>
            <a:pPr marL="0" indent="444500" algn="just">
              <a:buNone/>
            </a:pPr>
            <a:r>
              <a:rPr lang="ru-RU" sz="3600" b="1" i="1" dirty="0">
                <a:solidFill>
                  <a:srgbClr val="00B050"/>
                </a:solidFill>
              </a:rPr>
              <a:t>Вертикальные шины</a:t>
            </a:r>
            <a:r>
              <a:rPr lang="ru-RU" sz="3600" dirty="0">
                <a:solidFill>
                  <a:srgbClr val="00B050"/>
                </a:solidFill>
              </a:rPr>
              <a:t> </a:t>
            </a:r>
            <a:r>
              <a:rPr lang="ru-RU" sz="3600" dirty="0"/>
              <a:t>– </a:t>
            </a:r>
            <a:r>
              <a:rPr lang="ru-RU" sz="3600" b="1" i="1" dirty="0">
                <a:solidFill>
                  <a:srgbClr val="00B050"/>
                </a:solidFill>
              </a:rPr>
              <a:t>считывающие</a:t>
            </a:r>
            <a:r>
              <a:rPr lang="ru-RU" sz="3600" dirty="0"/>
              <a:t>, их число равно количеству разрядов в слове.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22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784976" cy="816124"/>
          </a:xfrm>
        </p:spPr>
        <p:txBody>
          <a:bodyPr>
            <a:noAutofit/>
          </a:bodyPr>
          <a:lstStyle/>
          <a:p>
            <a:pPr indent="444500"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схеме через диод соединены те считывающие шины, где записан ноль.</a:t>
            </a:r>
          </a:p>
        </p:txBody>
      </p:sp>
      <p:pic>
        <p:nvPicPr>
          <p:cNvPr id="4" name="Объект 3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" t="14034" r="819" b="4094"/>
          <a:stretch/>
        </p:blipFill>
        <p:spPr bwMode="auto">
          <a:xfrm>
            <a:off x="1367644" y="971034"/>
            <a:ext cx="6516724" cy="30048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896970"/>
              </p:ext>
            </p:extLst>
          </p:nvPr>
        </p:nvGraphicFramePr>
        <p:xfrm>
          <a:off x="179514" y="3975906"/>
          <a:ext cx="8784975" cy="919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0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Слово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Двоичное представление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Шестнадцатеричный код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00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0101 0101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55Н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01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0010 1010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2АН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1111 0000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F0</a:t>
                      </a:r>
                      <a:r>
                        <a:rPr lang="ru-RU" sz="1100">
                          <a:effectLst/>
                        </a:rPr>
                        <a:t>Н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0001 0001</a:t>
                      </a:r>
                      <a:endParaRPr lang="ru-RU" sz="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11Н</a:t>
                      </a:r>
                      <a:endParaRPr lang="ru-RU" sz="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83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51470"/>
            <a:ext cx="9001000" cy="864096"/>
          </a:xfrm>
        </p:spPr>
        <p:txBody>
          <a:bodyPr>
            <a:normAutofit/>
          </a:bodyPr>
          <a:lstStyle/>
          <a:p>
            <a:pPr indent="444500" algn="just"/>
            <a:r>
              <a:rPr lang="ru-RU" sz="2400" b="1" dirty="0">
                <a:solidFill>
                  <a:srgbClr val="FF0000"/>
                </a:solidFill>
              </a:rPr>
              <a:t>2) ПЗУ электрически однократно программируемые </a:t>
            </a:r>
            <a:r>
              <a:rPr lang="ru-RU" sz="2400" dirty="0">
                <a:solidFill>
                  <a:srgbClr val="FF0000"/>
                </a:solidFill>
              </a:rPr>
              <a:t>– </a:t>
            </a:r>
            <a:r>
              <a:rPr lang="ru-RU" sz="2400" dirty="0">
                <a:solidFill>
                  <a:schemeClr val="tx1"/>
                </a:solidFill>
              </a:rPr>
              <a:t>программируемые пользователем</a:t>
            </a:r>
            <a:endParaRPr lang="ru-RU" sz="2400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15566"/>
            <a:ext cx="868823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99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indent="444500" algn="just"/>
            <a:r>
              <a:rPr lang="ru-RU" b="1" dirty="0">
                <a:solidFill>
                  <a:srgbClr val="FF0000"/>
                </a:solidFill>
              </a:rPr>
              <a:t>3) </a:t>
            </a:r>
            <a:r>
              <a:rPr lang="ru-RU" b="1" dirty="0" err="1">
                <a:solidFill>
                  <a:srgbClr val="FF0000"/>
                </a:solidFill>
              </a:rPr>
              <a:t>Репрограммируемые</a:t>
            </a:r>
            <a:r>
              <a:rPr lang="ru-RU" b="1" dirty="0">
                <a:solidFill>
                  <a:srgbClr val="FF0000"/>
                </a:solidFill>
              </a:rPr>
              <a:t> ПЗУ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730720"/>
          </a:xfrm>
        </p:spPr>
        <p:txBody>
          <a:bodyPr>
            <a:normAutofit lnSpcReduction="10000"/>
          </a:bodyPr>
          <a:lstStyle/>
          <a:p>
            <a:pPr marL="0" indent="444500" algn="just">
              <a:buNone/>
            </a:pPr>
            <a:r>
              <a:rPr lang="ru-RU" b="1" i="1" dirty="0" err="1">
                <a:solidFill>
                  <a:srgbClr val="00B050"/>
                </a:solidFill>
              </a:rPr>
              <a:t>Репрограммируемые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ПЗУ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– это устройства, которые допускают неоднократное изменение их содержимого. Стирание осуществляется либо УФ-облучением кристалла, либо воздействием электрическими сигналами.</a:t>
            </a:r>
          </a:p>
          <a:p>
            <a:pPr marL="0" indent="444500" algn="just">
              <a:buNone/>
            </a:pPr>
            <a:r>
              <a:rPr lang="ru-RU" dirty="0"/>
              <a:t>Процедура программирования ПЗУ с УФ-стиранием предполагает два этапа: сначала производится стирание содержимого всех ячеек, а затем производится запись новой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45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483518"/>
            <a:ext cx="8503920" cy="44868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200" dirty="0"/>
          </a:p>
          <a:p>
            <a:pPr marL="0" indent="444500" algn="just">
              <a:buNone/>
            </a:pPr>
            <a:r>
              <a:rPr lang="ru-RU" sz="3200" dirty="0"/>
              <a:t>Относительно новый вид </a:t>
            </a:r>
            <a:r>
              <a:rPr lang="ru-RU" sz="3200" dirty="0" err="1"/>
              <a:t>репрограммируемых</a:t>
            </a:r>
            <a:r>
              <a:rPr lang="ru-RU" sz="3200" dirty="0"/>
              <a:t> ПЗУ – это </a:t>
            </a:r>
            <a:r>
              <a:rPr lang="ru-RU" sz="3200" b="1" i="1">
                <a:solidFill>
                  <a:srgbClr val="00B050"/>
                </a:solidFill>
              </a:rPr>
              <a:t>флэш-память</a:t>
            </a:r>
            <a:r>
              <a:rPr lang="ru-RU" sz="3200"/>
              <a:t> с </a:t>
            </a:r>
            <a:r>
              <a:rPr lang="ru-RU" sz="3200" dirty="0"/>
              <a:t>электрической записью и электрическим стиранием в самом компьютере (может производиться стирание содержимого всех или части ячеек).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004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888132"/>
          </a:xfrm>
        </p:spPr>
        <p:txBody>
          <a:bodyPr>
            <a:normAutofit fontScale="90000"/>
          </a:bodyPr>
          <a:lstStyle/>
          <a:p>
            <a:pPr indent="444500" algn="just"/>
            <a:r>
              <a:rPr lang="ru-RU" b="1" dirty="0">
                <a:solidFill>
                  <a:srgbClr val="FF0000"/>
                </a:solidFill>
              </a:rPr>
              <a:t>4) Программируемые логические матрицы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01752" y="1221600"/>
            <a:ext cx="8503920" cy="3352686"/>
          </a:xfrm>
        </p:spPr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sz="3000" dirty="0"/>
              <a:t>В настоящее время выпускаются микросхемы, содержащие блок конъюнкций и блок дизъюнкций, дополнительные выводы, элементы настройки, информационные цепи. Такие микросхемы обладают возможностью изменения её внутренней структуры таким образом, чтобы она обеспечивала реализацию заданных логических функций (программируемое соединение – плавкая перемычка).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62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444500" algn="just">
              <a:buNone/>
            </a:pPr>
            <a:r>
              <a:rPr lang="ru-RU" sz="3900" dirty="0"/>
              <a:t>Таким образом, изменяя соединение входных шин со столбцами конъюнкций и столбцов дизъюнкций с выходными шинами, можно реализовать большое число различных систем логических функций.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86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Характеристика и типы ОЗУ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452438" algn="just">
              <a:buNone/>
            </a:pPr>
            <a:r>
              <a:rPr lang="ru-RU" sz="3200" b="1" i="1" dirty="0"/>
              <a:t>ОЗУ</a:t>
            </a:r>
            <a:r>
              <a:rPr lang="ru-RU" sz="3200" dirty="0"/>
              <a:t> предназначено для хранения переменной информации, оно допускает изменение своего содержимого в ходе выполнения процессором вычислительных операций с данными: процессор может выбрать из ОЗУ код команды и данные (режим считывания) и после обработки поместить в ОЗУ полученный результат (режим записи). Причем возможно размещение в ОЗУ новых данных на месте прежних, которые в этом случае перестают существовать.</a:t>
            </a:r>
          </a:p>
          <a:p>
            <a:pPr marL="0" indent="452438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43492"/>
            <a:ext cx="8229600" cy="528058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rgbClr val="00B050"/>
                </a:solidFill>
              </a:rPr>
              <a:t>ОЗУ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4294967295"/>
          </p:nvPr>
        </p:nvSpPr>
        <p:spPr>
          <a:xfrm>
            <a:off x="4932040" y="2301720"/>
            <a:ext cx="3822192" cy="2185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i="1" dirty="0"/>
              <a:t>ОЗУ </a:t>
            </a:r>
            <a:r>
              <a:rPr lang="ru-RU" sz="3200" b="1" i="1" dirty="0"/>
              <a:t>динамического</a:t>
            </a:r>
            <a:r>
              <a:rPr lang="ru-RU" sz="2800" b="1" i="1" dirty="0"/>
              <a:t> типа</a:t>
            </a: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4294967295"/>
          </p:nvPr>
        </p:nvSpPr>
        <p:spPr>
          <a:xfrm>
            <a:off x="971600" y="2282886"/>
            <a:ext cx="3822192" cy="21851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1" dirty="0"/>
              <a:t>ОЗУ статического типа</a:t>
            </a:r>
            <a:endParaRPr lang="ru-RU" sz="3200" dirty="0"/>
          </a:p>
        </p:txBody>
      </p:sp>
      <p:cxnSp>
        <p:nvCxnSpPr>
          <p:cNvPr id="6" name="Прямая со стрелкой 5"/>
          <p:cNvCxnSpPr>
            <a:stCxn id="3" idx="2"/>
          </p:cNvCxnSpPr>
          <p:nvPr/>
        </p:nvCxnSpPr>
        <p:spPr>
          <a:xfrm>
            <a:off x="4572000" y="771550"/>
            <a:ext cx="1512168" cy="151991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</p:cNvCxnSpPr>
          <p:nvPr/>
        </p:nvCxnSpPr>
        <p:spPr>
          <a:xfrm flipH="1">
            <a:off x="2987824" y="771550"/>
            <a:ext cx="1584176" cy="151991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68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452438" algn="just">
              <a:buNone/>
            </a:pPr>
            <a:r>
              <a:rPr lang="ru-RU" sz="3200" dirty="0"/>
              <a:t>В</a:t>
            </a:r>
            <a:r>
              <a:rPr lang="ru-RU" sz="3200" b="1" i="1" dirty="0"/>
              <a:t> </a:t>
            </a:r>
            <a:r>
              <a:rPr lang="ru-RU" sz="3200" b="1" i="1" dirty="0">
                <a:solidFill>
                  <a:srgbClr val="00B050"/>
                </a:solidFill>
              </a:rPr>
              <a:t>ОЗУ статического типа</a:t>
            </a:r>
            <a:r>
              <a:rPr lang="ru-RU" sz="3200" dirty="0">
                <a:solidFill>
                  <a:srgbClr val="00B050"/>
                </a:solidFill>
              </a:rPr>
              <a:t> </a:t>
            </a:r>
            <a:r>
              <a:rPr lang="ru-RU" sz="3200" dirty="0"/>
              <a:t>хранимая информация остаётся неподвижной по отношению к носителю информации. Например, ЗУ на полупроводниковых транзисторах – если ЗУ установлено в «1», то это состояние сохраняется до тех пор, пока не будет произведена новая запись информации или не будет выключено питание (внутренняя и внешняя КЭШ-память, ОЗУ).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658712"/>
          </a:xfrm>
        </p:spPr>
        <p:txBody>
          <a:bodyPr>
            <a:normAutofit fontScale="92500" lnSpcReduction="20000"/>
          </a:bodyPr>
          <a:lstStyle/>
          <a:p>
            <a:pPr marL="0" indent="452438" algn="just">
              <a:buNone/>
            </a:pPr>
            <a:r>
              <a:rPr lang="ru-RU" sz="2800" dirty="0"/>
              <a:t>В</a:t>
            </a:r>
            <a:r>
              <a:rPr lang="ru-RU" sz="2800" b="1" i="1" dirty="0"/>
              <a:t> </a:t>
            </a:r>
            <a:r>
              <a:rPr lang="ru-RU" sz="2800" b="1" i="1" dirty="0">
                <a:solidFill>
                  <a:srgbClr val="00B050"/>
                </a:solidFill>
              </a:rPr>
              <a:t>ОЗУ динамического типа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r>
              <a:rPr lang="ru-RU" sz="2800" dirty="0"/>
              <a:t>– информация находится в движении относительно носителя. Например, ЗУ на полупроводниковых конденсаторах – информация хранится в форме наличия или отсутствия заряда; из-за утечек постепенно уменьшается заряд, поэтому требуется постоянное восстановление заряда и конденсатор периодически подключают к источнику питания, кроме того при каждом обращении к ячейке динамической памяти производится её регенерация, т.е. восстановление данных (ОЗУ).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815666"/>
            <a:ext cx="8856984" cy="3186354"/>
          </a:xfrm>
        </p:spPr>
        <p:txBody>
          <a:bodyPr>
            <a:noAutofit/>
          </a:bodyPr>
          <a:lstStyle/>
          <a:p>
            <a:pPr indent="446088" algn="just"/>
            <a:r>
              <a:rPr lang="ru-RU" sz="2400" i="1" dirty="0">
                <a:solidFill>
                  <a:srgbClr val="00B050"/>
                </a:solidFill>
              </a:rPr>
              <a:t>Постоянное запоминающее устройство </a:t>
            </a:r>
            <a:r>
              <a:rPr lang="ru-RU" sz="2400" dirty="0">
                <a:solidFill>
                  <a:schemeClr val="tx1"/>
                </a:solidFill>
              </a:rPr>
              <a:t>– </a:t>
            </a:r>
            <a:r>
              <a:rPr lang="ru-RU" sz="2400" b="0" dirty="0" err="1">
                <a:solidFill>
                  <a:schemeClr val="tx1"/>
                </a:solidFill>
              </a:rPr>
              <a:t>энергоНЕзависимая</a:t>
            </a:r>
            <a:r>
              <a:rPr lang="ru-RU" sz="2400" b="0" dirty="0">
                <a:solidFill>
                  <a:schemeClr val="tx1"/>
                </a:solidFill>
              </a:rPr>
              <a:t> память, используется для хранения массива неизменяемых данных</a:t>
            </a:r>
            <a:r>
              <a:rPr lang="ru-RU" sz="2400" dirty="0">
                <a:solidFill>
                  <a:schemeClr val="tx1"/>
                </a:solidFill>
              </a:rPr>
              <a:t>.</a:t>
            </a:r>
          </a:p>
          <a:p>
            <a:pPr indent="446088" algn="just"/>
            <a:r>
              <a:rPr lang="ru-RU" sz="2400" b="0" dirty="0">
                <a:solidFill>
                  <a:schemeClr val="tx1"/>
                </a:solidFill>
              </a:rPr>
              <a:t>В </a:t>
            </a:r>
            <a:r>
              <a:rPr lang="ru-RU" sz="2400" b="0" i="1" dirty="0">
                <a:solidFill>
                  <a:schemeClr val="tx1"/>
                </a:solidFill>
              </a:rPr>
              <a:t>ПЗУ</a:t>
            </a:r>
            <a:r>
              <a:rPr lang="ru-RU" sz="2400" b="0" dirty="0">
                <a:solidFill>
                  <a:schemeClr val="tx1"/>
                </a:solidFill>
              </a:rPr>
              <a:t> информация заносится предварительно и в ходе работы процессора может только считываться.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0"/>
            <a:ext cx="8712968" cy="1275606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Постоянные запоминающие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17816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744116"/>
          </a:xfrm>
        </p:spPr>
        <p:txBody>
          <a:bodyPr>
            <a:noAutofit/>
          </a:bodyPr>
          <a:lstStyle/>
          <a:p>
            <a:r>
              <a:rPr lang="ru-RU" sz="5400" dirty="0">
                <a:solidFill>
                  <a:srgbClr val="FF0000"/>
                </a:solidFill>
              </a:rPr>
              <a:t>Примеры ПЗУ:</a:t>
            </a:r>
          </a:p>
        </p:txBody>
      </p:sp>
      <p:pic>
        <p:nvPicPr>
          <p:cNvPr id="3" name="Picture 4" descr="ÐÐ°ÑÑÐ¸Ð½ÐºÐ¸ Ð¿Ð¾ Ð·Ð°Ð¿ÑÐ¾ÑÑ ÑÐ»ÐµÑÐºÐ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059583"/>
            <a:ext cx="8784975" cy="397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53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744116"/>
          </a:xfrm>
        </p:spPr>
        <p:txBody>
          <a:bodyPr>
            <a:noAutofit/>
          </a:bodyPr>
          <a:lstStyle/>
          <a:p>
            <a:pPr algn="l"/>
            <a:r>
              <a:rPr lang="ru-RU" sz="6000" dirty="0">
                <a:solidFill>
                  <a:srgbClr val="FF0000"/>
                </a:solidFill>
              </a:rPr>
              <a:t>Виды ПЗУ: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800" b="1" i="1" dirty="0"/>
              <a:t>программируемые маскированием (масочные ПЗУМ, ROM).</a:t>
            </a:r>
          </a:p>
          <a:p>
            <a:pPr marL="514350" indent="-514350">
              <a:buFont typeface="+mj-lt"/>
              <a:buAutoNum type="arabicPeriod"/>
            </a:pPr>
            <a:endParaRPr lang="ru-RU" sz="2800" b="1" i="1" dirty="0"/>
          </a:p>
          <a:p>
            <a:pPr marL="514350" indent="-514350">
              <a:buFont typeface="+mj-lt"/>
              <a:buAutoNum type="arabicPeriod"/>
            </a:pPr>
            <a:r>
              <a:rPr lang="ru-RU" sz="2800" b="1" i="1" dirty="0"/>
              <a:t>электрически однократно программируемые (ППЗУ, </a:t>
            </a:r>
            <a:r>
              <a:rPr lang="en-US" sz="2800" b="1" i="1" dirty="0"/>
              <a:t>P</a:t>
            </a:r>
            <a:r>
              <a:rPr lang="ru-RU" sz="2800" b="1" i="1" dirty="0"/>
              <a:t>ROM)</a:t>
            </a:r>
          </a:p>
          <a:p>
            <a:pPr marL="514350" indent="-514350">
              <a:buFont typeface="+mj-lt"/>
              <a:buAutoNum type="arabicPeriod"/>
            </a:pPr>
            <a:endParaRPr lang="ru-RU" sz="2800" b="1" i="1" dirty="0"/>
          </a:p>
          <a:p>
            <a:pPr marL="514350" indent="-514350">
              <a:buFont typeface="+mj-lt"/>
              <a:buAutoNum type="arabicPeriod"/>
            </a:pPr>
            <a:r>
              <a:rPr lang="ru-RU" sz="2800" b="1" i="1" dirty="0" err="1"/>
              <a:t>репрограммируемые</a:t>
            </a:r>
            <a:r>
              <a:rPr lang="ru-RU" sz="2800" b="1" i="1" dirty="0"/>
              <a:t> (РППЗУ, RP</a:t>
            </a:r>
            <a:r>
              <a:rPr lang="en-US" sz="2800" b="1" i="1" dirty="0"/>
              <a:t>ROM</a:t>
            </a:r>
            <a:r>
              <a:rPr lang="ru-RU" sz="2800" b="1" i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ru-RU" sz="2800" b="1" i="1" dirty="0"/>
          </a:p>
          <a:p>
            <a:pPr marL="514350" indent="-514350">
              <a:buFont typeface="+mj-lt"/>
              <a:buAutoNum type="arabicPeriod"/>
            </a:pPr>
            <a:r>
              <a:rPr lang="ru-RU" sz="2800" b="1" i="1" dirty="0"/>
              <a:t>программируемые логические матрицы (ПЛМ, PLM)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2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136904" cy="1080120"/>
          </a:xfrm>
        </p:spPr>
        <p:txBody>
          <a:bodyPr>
            <a:noAutofit/>
          </a:bodyPr>
          <a:lstStyle/>
          <a:p>
            <a:pPr indent="444500" algn="just"/>
            <a:r>
              <a:rPr lang="ru-RU" sz="3200" b="1" dirty="0">
                <a:solidFill>
                  <a:srgbClr val="FF0000"/>
                </a:solidFill>
              </a:rPr>
              <a:t>1) ПЗУ программируемые маскированием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79512" y="1131590"/>
            <a:ext cx="8856984" cy="3514704"/>
          </a:xfrm>
        </p:spPr>
        <p:txBody>
          <a:bodyPr>
            <a:noAutofit/>
          </a:bodyPr>
          <a:lstStyle/>
          <a:p>
            <a:pPr marL="0" indent="444500" algn="just">
              <a:buNone/>
            </a:pPr>
            <a:r>
              <a:rPr lang="ru-RU" sz="2800" dirty="0"/>
              <a:t>Программирование ПЗУ производится в процессе его изготовления, используя маскирование поверхности при изготовлении диодов.</a:t>
            </a:r>
          </a:p>
          <a:p>
            <a:pPr marL="0" indent="444500" algn="just">
              <a:buNone/>
            </a:pPr>
            <a:r>
              <a:rPr lang="ru-RU" sz="2800" dirty="0"/>
              <a:t>Основой таких ПЗУ является диодная матрица, представляющая собой решётку из горизонтальных и вертикальных шин, которые в определённых местах соединяются между собой через диоды. </a:t>
            </a:r>
          </a:p>
        </p:txBody>
      </p:sp>
    </p:spTree>
    <p:extLst>
      <p:ext uri="{BB962C8B-B14F-4D97-AF65-F5344CB8AC3E}">
        <p14:creationId xmlns:p14="http://schemas.microsoft.com/office/powerpoint/2010/main" val="2403379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451</TotalTime>
  <Words>562</Words>
  <Application>Microsoft Office PowerPoint</Application>
  <PresentationFormat>Экран (16:9)</PresentationFormat>
  <Paragraphs>53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Calibri</vt:lpstr>
      <vt:lpstr>Georgia</vt:lpstr>
      <vt:lpstr>Times New Roman</vt:lpstr>
      <vt:lpstr>Wingdings</vt:lpstr>
      <vt:lpstr>Wingdings 2</vt:lpstr>
      <vt:lpstr>Официальная</vt:lpstr>
      <vt:lpstr> Тема 8.2. Оперативные и постоянные запоминающие устройства</vt:lpstr>
      <vt:lpstr>Характеристика и типы ОЗУ</vt:lpstr>
      <vt:lpstr>ОЗУ</vt:lpstr>
      <vt:lpstr>Презентация PowerPoint</vt:lpstr>
      <vt:lpstr>Презентация PowerPoint</vt:lpstr>
      <vt:lpstr>Постоянные запоминающие устройства</vt:lpstr>
      <vt:lpstr>Примеры ПЗУ:</vt:lpstr>
      <vt:lpstr>Виды ПЗУ:</vt:lpstr>
      <vt:lpstr>1) ПЗУ программируемые маскированием </vt:lpstr>
      <vt:lpstr>Презентация PowerPoint</vt:lpstr>
      <vt:lpstr>На схеме через диод соединены те считывающие шины, где записан ноль.</vt:lpstr>
      <vt:lpstr>2) ПЗУ электрически однократно программируемые – программируемые пользователем</vt:lpstr>
      <vt:lpstr>3) Репрограммируемые ПЗУ</vt:lpstr>
      <vt:lpstr>Презентация PowerPoint</vt:lpstr>
      <vt:lpstr>4) Программируемые логические матрицы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постоянных запоминающих устройств (ПЗУ)</dc:title>
  <dc:creator>Виктор</dc:creator>
  <cp:lastModifiedBy>Пользователь Windows</cp:lastModifiedBy>
  <cp:revision>21</cp:revision>
  <dcterms:created xsi:type="dcterms:W3CDTF">2018-05-01T07:49:13Z</dcterms:created>
  <dcterms:modified xsi:type="dcterms:W3CDTF">2022-04-05T14:33:05Z</dcterms:modified>
</cp:coreProperties>
</file>