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56" r:id="rId3"/>
    <p:sldId id="257" r:id="rId4"/>
    <p:sldId id="289" r:id="rId5"/>
    <p:sldId id="291" r:id="rId6"/>
    <p:sldId id="293" r:id="rId7"/>
    <p:sldId id="290" r:id="rId8"/>
    <p:sldId id="294" r:id="rId9"/>
    <p:sldId id="259" r:id="rId10"/>
    <p:sldId id="285" r:id="rId11"/>
    <p:sldId id="260" r:id="rId12"/>
    <p:sldId id="286" r:id="rId13"/>
    <p:sldId id="261" r:id="rId14"/>
    <p:sldId id="287" r:id="rId15"/>
    <p:sldId id="273" r:id="rId16"/>
    <p:sldId id="288" r:id="rId17"/>
    <p:sldId id="274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36" autoAdjust="0"/>
    <p:restoredTop sz="94660"/>
  </p:normalViewPr>
  <p:slideViewPr>
    <p:cSldViewPr>
      <p:cViewPr varScale="1">
        <p:scale>
          <a:sx n="105" d="100"/>
          <a:sy n="105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618517"/>
            <a:ext cx="11734799" cy="1596177"/>
          </a:xfrm>
        </p:spPr>
        <p:txBody>
          <a:bodyPr/>
          <a:lstStyle/>
          <a:p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Раздел 7 </a:t>
            </a:r>
            <a:r>
              <a:rPr lang="ru-RU" sz="5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Организация устройств ЭВМ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3"/>
          </p:nvPr>
        </p:nvSpPr>
        <p:spPr>
          <a:xfrm>
            <a:off x="381000" y="2367092"/>
            <a:ext cx="11353800" cy="3424107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7.1 </a:t>
            </a:r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арифметико-логических устройств</a:t>
            </a:r>
          </a:p>
          <a:p>
            <a:pPr algn="just">
              <a:buNone/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7.2. </a:t>
            </a:r>
            <a:r>
              <a:rPr lang="ru-RU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Устройства управления</a:t>
            </a:r>
            <a:endParaRPr lang="ru-RU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685800" y="609600"/>
            <a:ext cx="10820400" cy="5482877"/>
            <a:chOff x="685800" y="78313"/>
            <a:chExt cx="10820400" cy="5482877"/>
          </a:xfrm>
        </p:grpSpPr>
        <p:sp>
          <p:nvSpPr>
            <p:cNvPr id="10" name="Полилиния 9"/>
            <p:cNvSpPr/>
            <p:nvPr/>
          </p:nvSpPr>
          <p:spPr>
            <a:xfrm>
              <a:off x="4334014" y="78313"/>
              <a:ext cx="3469033" cy="2133600"/>
            </a:xfrm>
            <a:custGeom>
              <a:avLst/>
              <a:gdLst>
                <a:gd name="connsiteX0" fmla="*/ 0 w 3490298"/>
                <a:gd name="connsiteY0" fmla="*/ 0 h 1745149"/>
                <a:gd name="connsiteX1" fmla="*/ 3490298 w 3490298"/>
                <a:gd name="connsiteY1" fmla="*/ 0 h 1745149"/>
                <a:gd name="connsiteX2" fmla="*/ 3490298 w 3490298"/>
                <a:gd name="connsiteY2" fmla="*/ 1745149 h 1745149"/>
                <a:gd name="connsiteX3" fmla="*/ 0 w 3490298"/>
                <a:gd name="connsiteY3" fmla="*/ 1745149 h 1745149"/>
                <a:gd name="connsiteX4" fmla="*/ 0 w 3490298"/>
                <a:gd name="connsiteY4" fmla="*/ 0 h 174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0298" h="1745149">
                  <a:moveTo>
                    <a:pt x="0" y="0"/>
                  </a:moveTo>
                  <a:lnTo>
                    <a:pt x="3490298" y="0"/>
                  </a:lnTo>
                  <a:lnTo>
                    <a:pt x="3490298" y="1745149"/>
                  </a:lnTo>
                  <a:lnTo>
                    <a:pt x="0" y="1745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800" kern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Узлы хранения АЛУ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685800" y="3816041"/>
              <a:ext cx="3648215" cy="1745149"/>
            </a:xfrm>
            <a:custGeom>
              <a:avLst/>
              <a:gdLst>
                <a:gd name="connsiteX0" fmla="*/ 0 w 3490298"/>
                <a:gd name="connsiteY0" fmla="*/ 0 h 1745149"/>
                <a:gd name="connsiteX1" fmla="*/ 3490298 w 3490298"/>
                <a:gd name="connsiteY1" fmla="*/ 0 h 1745149"/>
                <a:gd name="connsiteX2" fmla="*/ 3490298 w 3490298"/>
                <a:gd name="connsiteY2" fmla="*/ 1745149 h 1745149"/>
                <a:gd name="connsiteX3" fmla="*/ 0 w 3490298"/>
                <a:gd name="connsiteY3" fmla="*/ 1745149 h 1745149"/>
                <a:gd name="connsiteX4" fmla="*/ 0 w 3490298"/>
                <a:gd name="connsiteY4" fmla="*/ 0 h 174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0298" h="1745149">
                  <a:moveTo>
                    <a:pt x="0" y="0"/>
                  </a:moveTo>
                  <a:lnTo>
                    <a:pt x="3490298" y="0"/>
                  </a:lnTo>
                  <a:lnTo>
                    <a:pt x="3490298" y="1745149"/>
                  </a:lnTo>
                  <a:lnTo>
                    <a:pt x="0" y="17451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500" kern="1200" dirty="0"/>
                <a:t>триггеры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7803048" y="3816041"/>
              <a:ext cx="3703152" cy="1745149"/>
            </a:xfrm>
            <a:custGeom>
              <a:avLst/>
              <a:gdLst>
                <a:gd name="connsiteX0" fmla="*/ 0 w 3490298"/>
                <a:gd name="connsiteY0" fmla="*/ 0 h 1745149"/>
                <a:gd name="connsiteX1" fmla="*/ 3490298 w 3490298"/>
                <a:gd name="connsiteY1" fmla="*/ 0 h 1745149"/>
                <a:gd name="connsiteX2" fmla="*/ 3490298 w 3490298"/>
                <a:gd name="connsiteY2" fmla="*/ 1745149 h 1745149"/>
                <a:gd name="connsiteX3" fmla="*/ 0 w 3490298"/>
                <a:gd name="connsiteY3" fmla="*/ 1745149 h 1745149"/>
                <a:gd name="connsiteX4" fmla="*/ 0 w 3490298"/>
                <a:gd name="connsiteY4" fmla="*/ 0 h 174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0298" h="1745149">
                  <a:moveTo>
                    <a:pt x="0" y="0"/>
                  </a:moveTo>
                  <a:lnTo>
                    <a:pt x="3490298" y="0"/>
                  </a:lnTo>
                  <a:lnTo>
                    <a:pt x="3490298" y="1745149"/>
                  </a:lnTo>
                  <a:lnTo>
                    <a:pt x="0" y="17451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500" dirty="0"/>
                <a:t>регистры</a:t>
              </a:r>
              <a:endParaRPr lang="ru-RU" sz="6500" kern="1200" dirty="0"/>
            </a:p>
          </p:txBody>
        </p:sp>
      </p:grpSp>
      <p:cxnSp>
        <p:nvCxnSpPr>
          <p:cNvPr id="16" name="Прямая со стрелкой 15"/>
          <p:cNvCxnSpPr/>
          <p:nvPr/>
        </p:nvCxnSpPr>
        <p:spPr>
          <a:xfrm>
            <a:off x="6068530" y="2743200"/>
            <a:ext cx="1734518" cy="2590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 flipH="1">
            <a:off x="4334014" y="2743200"/>
            <a:ext cx="1734517" cy="2590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97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2401" y="228601"/>
            <a:ext cx="11963400" cy="6477000"/>
          </a:xfrm>
        </p:spPr>
        <p:txBody>
          <a:bodyPr>
            <a:normAutofit fontScale="90000"/>
          </a:bodyPr>
          <a:lstStyle/>
          <a:p>
            <a:pPr algn="l"/>
            <a:r>
              <a:rPr lang="ru-RU" sz="4900" b="1" i="1" cap="none" dirty="0"/>
              <a:t>			Узлы хранения АЛУ</a:t>
            </a:r>
            <a:br>
              <a:rPr lang="ru-RU" sz="4900" b="1" i="1" cap="none" dirty="0"/>
            </a:br>
            <a:br>
              <a:rPr lang="ru-RU" sz="4900" cap="none" dirty="0"/>
            </a:br>
            <a:r>
              <a:rPr lang="ru-RU" sz="4900" cap="none" dirty="0"/>
              <a:t>К этой категории относятся:</a:t>
            </a:r>
            <a:br>
              <a:rPr lang="ru-RU" sz="4900" cap="none" dirty="0"/>
            </a:br>
            <a:br>
              <a:rPr lang="ru-RU" sz="4900" cap="none" dirty="0"/>
            </a:br>
            <a:r>
              <a:rPr lang="ru-RU" sz="4900" cap="none" dirty="0"/>
              <a:t>- </a:t>
            </a:r>
            <a:r>
              <a:rPr lang="ru-RU" sz="4900" b="1" i="1" cap="none" dirty="0"/>
              <a:t>триггеры</a:t>
            </a:r>
            <a:r>
              <a:rPr lang="ru-RU" sz="4900" cap="none" dirty="0"/>
              <a:t>, хранящие вспомогательные биты и разные признаки результатов;</a:t>
            </a:r>
            <a:br>
              <a:rPr lang="ru-RU" sz="4900" cap="none" dirty="0"/>
            </a:br>
            <a:br>
              <a:rPr lang="ru-RU" sz="4900" cap="none" dirty="0"/>
            </a:br>
            <a:r>
              <a:rPr lang="ru-RU" sz="4900" cap="none" dirty="0"/>
              <a:t>- </a:t>
            </a:r>
            <a:r>
              <a:rPr lang="ru-RU" sz="4900" b="1" i="1" cap="none" dirty="0"/>
              <a:t>регистры</a:t>
            </a:r>
            <a:r>
              <a:rPr lang="ru-RU" sz="4900" cap="none" dirty="0"/>
              <a:t>, отвечающие за целостность операндов, промежуточных и конечных итогов. 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1C0124-4A18-A243-8B2F-E0525DECAAE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76200" y="152400"/>
            <a:ext cx="11963400" cy="6629400"/>
          </a:xfrm>
        </p:spPr>
        <p:txBody>
          <a:bodyPr/>
          <a:lstStyle/>
          <a:p>
            <a:pPr marL="0" indent="0">
              <a:buNone/>
            </a:pPr>
            <a:r>
              <a:rPr lang="ru-RU" sz="1800" b="1" dirty="0">
                <a:latin typeface="Times New Roman"/>
              </a:rPr>
              <a:t>  	         </a:t>
            </a:r>
            <a:r>
              <a:rPr lang="ru-RU" sz="1800" b="1" dirty="0">
                <a:effectLst/>
                <a:latin typeface="Times New Roman"/>
              </a:rPr>
              <a:t>                                                </a:t>
            </a: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4842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/>
        </p:nvGrpSpPr>
        <p:grpSpPr>
          <a:xfrm>
            <a:off x="685800" y="609600"/>
            <a:ext cx="10972800" cy="5943600"/>
            <a:chOff x="685800" y="78313"/>
            <a:chExt cx="10972800" cy="5943600"/>
          </a:xfrm>
        </p:grpSpPr>
        <p:sp>
          <p:nvSpPr>
            <p:cNvPr id="6" name="Полилиния 5"/>
            <p:cNvSpPr/>
            <p:nvPr/>
          </p:nvSpPr>
          <p:spPr>
            <a:xfrm>
              <a:off x="4334014" y="78313"/>
              <a:ext cx="3469033" cy="2133600"/>
            </a:xfrm>
            <a:custGeom>
              <a:avLst/>
              <a:gdLst>
                <a:gd name="connsiteX0" fmla="*/ 0 w 3490298"/>
                <a:gd name="connsiteY0" fmla="*/ 0 h 1745149"/>
                <a:gd name="connsiteX1" fmla="*/ 3490298 w 3490298"/>
                <a:gd name="connsiteY1" fmla="*/ 0 h 1745149"/>
                <a:gd name="connsiteX2" fmla="*/ 3490298 w 3490298"/>
                <a:gd name="connsiteY2" fmla="*/ 1745149 h 1745149"/>
                <a:gd name="connsiteX3" fmla="*/ 0 w 3490298"/>
                <a:gd name="connsiteY3" fmla="*/ 1745149 h 1745149"/>
                <a:gd name="connsiteX4" fmla="*/ 0 w 3490298"/>
                <a:gd name="connsiteY4" fmla="*/ 0 h 174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0298" h="1745149">
                  <a:moveTo>
                    <a:pt x="0" y="0"/>
                  </a:moveTo>
                  <a:lnTo>
                    <a:pt x="3490298" y="0"/>
                  </a:lnTo>
                  <a:lnTo>
                    <a:pt x="3490298" y="1745149"/>
                  </a:lnTo>
                  <a:lnTo>
                    <a:pt x="0" y="1745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800" kern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Узлы передачи АЛУ</a:t>
              </a:r>
            </a:p>
          </p:txBody>
        </p:sp>
        <p:sp>
          <p:nvSpPr>
            <p:cNvPr id="7" name="Полилиния 6"/>
            <p:cNvSpPr/>
            <p:nvPr/>
          </p:nvSpPr>
          <p:spPr>
            <a:xfrm>
              <a:off x="685800" y="3816041"/>
              <a:ext cx="3648215" cy="1745149"/>
            </a:xfrm>
            <a:custGeom>
              <a:avLst/>
              <a:gdLst>
                <a:gd name="connsiteX0" fmla="*/ 0 w 3490298"/>
                <a:gd name="connsiteY0" fmla="*/ 0 h 1745149"/>
                <a:gd name="connsiteX1" fmla="*/ 3490298 w 3490298"/>
                <a:gd name="connsiteY1" fmla="*/ 0 h 1745149"/>
                <a:gd name="connsiteX2" fmla="*/ 3490298 w 3490298"/>
                <a:gd name="connsiteY2" fmla="*/ 1745149 h 1745149"/>
                <a:gd name="connsiteX3" fmla="*/ 0 w 3490298"/>
                <a:gd name="connsiteY3" fmla="*/ 1745149 h 1745149"/>
                <a:gd name="connsiteX4" fmla="*/ 0 w 3490298"/>
                <a:gd name="connsiteY4" fmla="*/ 0 h 174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0298" h="1745149">
                  <a:moveTo>
                    <a:pt x="0" y="0"/>
                  </a:moveTo>
                  <a:lnTo>
                    <a:pt x="3490298" y="0"/>
                  </a:lnTo>
                  <a:lnTo>
                    <a:pt x="3490298" y="1745149"/>
                  </a:lnTo>
                  <a:lnTo>
                    <a:pt x="0" y="17451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500" dirty="0"/>
                <a:t>шины</a:t>
              </a:r>
              <a:endParaRPr lang="ru-RU" sz="6500" kern="1200" dirty="0"/>
            </a:p>
          </p:txBody>
        </p:sp>
        <p:sp>
          <p:nvSpPr>
            <p:cNvPr id="8" name="Полилиния 7"/>
            <p:cNvSpPr/>
            <p:nvPr/>
          </p:nvSpPr>
          <p:spPr>
            <a:xfrm>
              <a:off x="7803048" y="2592913"/>
              <a:ext cx="3855552" cy="3429000"/>
            </a:xfrm>
            <a:custGeom>
              <a:avLst/>
              <a:gdLst>
                <a:gd name="connsiteX0" fmla="*/ 0 w 3490298"/>
                <a:gd name="connsiteY0" fmla="*/ 0 h 1745149"/>
                <a:gd name="connsiteX1" fmla="*/ 3490298 w 3490298"/>
                <a:gd name="connsiteY1" fmla="*/ 0 h 1745149"/>
                <a:gd name="connsiteX2" fmla="*/ 3490298 w 3490298"/>
                <a:gd name="connsiteY2" fmla="*/ 1745149 h 1745149"/>
                <a:gd name="connsiteX3" fmla="*/ 0 w 3490298"/>
                <a:gd name="connsiteY3" fmla="*/ 1745149 h 1745149"/>
                <a:gd name="connsiteX4" fmla="*/ 0 w 3490298"/>
                <a:gd name="connsiteY4" fmla="*/ 0 h 1745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90298" h="1745149">
                  <a:moveTo>
                    <a:pt x="0" y="0"/>
                  </a:moveTo>
                  <a:lnTo>
                    <a:pt x="3490298" y="0"/>
                  </a:lnTo>
                  <a:lnTo>
                    <a:pt x="3490298" y="1745149"/>
                  </a:lnTo>
                  <a:lnTo>
                    <a:pt x="0" y="174514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500" dirty="0"/>
                <a:t>мульти-</a:t>
              </a:r>
              <a:r>
                <a:rPr lang="ru-RU" sz="6500" dirty="0" err="1"/>
                <a:t>плексоры</a:t>
              </a:r>
              <a:r>
                <a:rPr lang="ru-RU" sz="6500" dirty="0"/>
                <a:t> и вентили</a:t>
              </a:r>
              <a:endParaRPr lang="ru-RU" sz="6500" kern="1200" dirty="0"/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6068530" y="2743200"/>
            <a:ext cx="1734518" cy="2590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H="1">
            <a:off x="4334015" y="2743200"/>
            <a:ext cx="1734515" cy="2590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3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4B64ABBF-9638-F743-8BFB-4E5737296C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11887200" cy="6477000"/>
          </a:xfrm>
        </p:spPr>
        <p:txBody>
          <a:bodyPr/>
          <a:lstStyle/>
          <a:p>
            <a:pPr marL="0" indent="0" algn="ctr">
              <a:buNone/>
            </a:pPr>
            <a:r>
              <a:rPr lang="ru-RU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Узлы передачи АЛУ</a:t>
            </a:r>
            <a:endParaRPr lang="ru-RU" sz="44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К этой категории относятся:</a:t>
            </a:r>
          </a:p>
          <a:p>
            <a:pPr marL="0" indent="0" algn="just">
              <a:buNone/>
            </a:pPr>
            <a:r>
              <a:rPr lang="ru-RU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ru-RU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шины</a:t>
            </a:r>
            <a:r>
              <a:rPr lang="ru-RU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соединяющие между собой блоки устройства;</a:t>
            </a:r>
          </a:p>
          <a:p>
            <a:pPr marL="0" indent="0" algn="just">
              <a:buNone/>
            </a:pPr>
            <a:r>
              <a:rPr lang="ru-RU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</a:t>
            </a:r>
            <a:r>
              <a:rPr lang="ru-RU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мультиплексоры </a:t>
            </a:r>
            <a:r>
              <a:rPr lang="ru-RU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</a:t>
            </a:r>
            <a:r>
              <a:rPr lang="ru-RU" sz="44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вентили</a:t>
            </a:r>
            <a:r>
              <a:rPr lang="ru-RU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отвечающие за выбор правильного направления выполнения операций.</a:t>
            </a:r>
          </a:p>
          <a:p>
            <a:pPr marL="0" indent="0">
              <a:buNone/>
            </a:pPr>
            <a:endParaRPr lang="ru-RU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9384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86515" y="2514587"/>
            <a:ext cx="11799473" cy="4290250"/>
            <a:chOff x="158163" y="2488982"/>
            <a:chExt cx="11799473" cy="4290250"/>
          </a:xfrm>
        </p:grpSpPr>
        <p:sp>
          <p:nvSpPr>
            <p:cNvPr id="10" name="Полилиния 9"/>
            <p:cNvSpPr/>
            <p:nvPr/>
          </p:nvSpPr>
          <p:spPr>
            <a:xfrm>
              <a:off x="4332830" y="2488982"/>
              <a:ext cx="3450138" cy="1725069"/>
            </a:xfrm>
            <a:custGeom>
              <a:avLst/>
              <a:gdLst>
                <a:gd name="connsiteX0" fmla="*/ 0 w 3450138"/>
                <a:gd name="connsiteY0" fmla="*/ 0 h 1725069"/>
                <a:gd name="connsiteX1" fmla="*/ 3450138 w 3450138"/>
                <a:gd name="connsiteY1" fmla="*/ 0 h 1725069"/>
                <a:gd name="connsiteX2" fmla="*/ 3450138 w 3450138"/>
                <a:gd name="connsiteY2" fmla="*/ 1725069 h 1725069"/>
                <a:gd name="connsiteX3" fmla="*/ 0 w 3450138"/>
                <a:gd name="connsiteY3" fmla="*/ 1725069 h 1725069"/>
                <a:gd name="connsiteX4" fmla="*/ 0 w 3450138"/>
                <a:gd name="connsiteY4" fmla="*/ 0 h 172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138" h="1725069">
                  <a:moveTo>
                    <a:pt x="0" y="0"/>
                  </a:moveTo>
                  <a:lnTo>
                    <a:pt x="3450138" y="0"/>
                  </a:lnTo>
                  <a:lnTo>
                    <a:pt x="3450138" y="1725069"/>
                  </a:lnTo>
                  <a:lnTo>
                    <a:pt x="0" y="1725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400" b="1" kern="1200" dirty="0"/>
                <a:t>Узлы </a:t>
              </a:r>
              <a:r>
                <a:rPr lang="ru-RU" sz="4400" b="1" kern="1200" dirty="0" err="1"/>
                <a:t>преобразо-вания</a:t>
              </a:r>
              <a:r>
                <a:rPr lang="ru-RU" sz="4400" b="1" kern="1200" dirty="0"/>
                <a:t> АЛУ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158163" y="5054163"/>
              <a:ext cx="3450138" cy="1725069"/>
            </a:xfrm>
            <a:custGeom>
              <a:avLst/>
              <a:gdLst>
                <a:gd name="connsiteX0" fmla="*/ 0 w 3450138"/>
                <a:gd name="connsiteY0" fmla="*/ 0 h 1725069"/>
                <a:gd name="connsiteX1" fmla="*/ 3450138 w 3450138"/>
                <a:gd name="connsiteY1" fmla="*/ 0 h 1725069"/>
                <a:gd name="connsiteX2" fmla="*/ 3450138 w 3450138"/>
                <a:gd name="connsiteY2" fmla="*/ 1725069 h 1725069"/>
                <a:gd name="connsiteX3" fmla="*/ 0 w 3450138"/>
                <a:gd name="connsiteY3" fmla="*/ 1725069 h 1725069"/>
                <a:gd name="connsiteX4" fmla="*/ 0 w 3450138"/>
                <a:gd name="connsiteY4" fmla="*/ 0 h 172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138" h="1725069">
                  <a:moveTo>
                    <a:pt x="0" y="0"/>
                  </a:moveTo>
                  <a:lnTo>
                    <a:pt x="3450138" y="0"/>
                  </a:lnTo>
                  <a:lnTo>
                    <a:pt x="3450138" y="1725069"/>
                  </a:lnTo>
                  <a:lnTo>
                    <a:pt x="0" y="1725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корректоры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4332830" y="5054163"/>
              <a:ext cx="3450138" cy="1725069"/>
            </a:xfrm>
            <a:custGeom>
              <a:avLst/>
              <a:gdLst>
                <a:gd name="connsiteX0" fmla="*/ 0 w 3450138"/>
                <a:gd name="connsiteY0" fmla="*/ 0 h 1725069"/>
                <a:gd name="connsiteX1" fmla="*/ 3450138 w 3450138"/>
                <a:gd name="connsiteY1" fmla="*/ 0 h 1725069"/>
                <a:gd name="connsiteX2" fmla="*/ 3450138 w 3450138"/>
                <a:gd name="connsiteY2" fmla="*/ 1725069 h 1725069"/>
                <a:gd name="connsiteX3" fmla="*/ 0 w 3450138"/>
                <a:gd name="connsiteY3" fmla="*/ 1725069 h 1725069"/>
                <a:gd name="connsiteX4" fmla="*/ 0 w 3450138"/>
                <a:gd name="connsiteY4" fmla="*/ 0 h 172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138" h="1725069">
                  <a:moveTo>
                    <a:pt x="0" y="0"/>
                  </a:moveTo>
                  <a:lnTo>
                    <a:pt x="3450138" y="0"/>
                  </a:lnTo>
                  <a:lnTo>
                    <a:pt x="3450138" y="1725069"/>
                  </a:lnTo>
                  <a:lnTo>
                    <a:pt x="0" y="1725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преобразователи кода</a:t>
              </a:r>
              <a:endParaRPr lang="ru-RU" sz="3600" kern="1200" dirty="0"/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8507498" y="5054163"/>
              <a:ext cx="3450138" cy="1725069"/>
            </a:xfrm>
            <a:custGeom>
              <a:avLst/>
              <a:gdLst>
                <a:gd name="connsiteX0" fmla="*/ 0 w 3450138"/>
                <a:gd name="connsiteY0" fmla="*/ 0 h 1725069"/>
                <a:gd name="connsiteX1" fmla="*/ 3450138 w 3450138"/>
                <a:gd name="connsiteY1" fmla="*/ 0 h 1725069"/>
                <a:gd name="connsiteX2" fmla="*/ 3450138 w 3450138"/>
                <a:gd name="connsiteY2" fmla="*/ 1725069 h 1725069"/>
                <a:gd name="connsiteX3" fmla="*/ 0 w 3450138"/>
                <a:gd name="connsiteY3" fmla="*/ 1725069 h 1725069"/>
                <a:gd name="connsiteX4" fmla="*/ 0 w 3450138"/>
                <a:gd name="connsiteY4" fmla="*/ 0 h 172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138" h="1725069">
                  <a:moveTo>
                    <a:pt x="0" y="0"/>
                  </a:moveTo>
                  <a:lnTo>
                    <a:pt x="3450138" y="0"/>
                  </a:lnTo>
                  <a:lnTo>
                    <a:pt x="3450138" y="1725069"/>
                  </a:lnTo>
                  <a:lnTo>
                    <a:pt x="0" y="1725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счетчики</a:t>
              </a:r>
              <a:endParaRPr lang="ru-RU" sz="6000" kern="1200" dirty="0"/>
            </a:p>
          </p:txBody>
        </p:sp>
      </p:grpSp>
      <p:sp>
        <p:nvSpPr>
          <p:cNvPr id="15" name="Полилиния 14"/>
          <p:cNvSpPr/>
          <p:nvPr/>
        </p:nvSpPr>
        <p:spPr>
          <a:xfrm>
            <a:off x="186516" y="228600"/>
            <a:ext cx="3450138" cy="1725069"/>
          </a:xfrm>
          <a:custGeom>
            <a:avLst/>
            <a:gdLst>
              <a:gd name="connsiteX0" fmla="*/ 0 w 3450138"/>
              <a:gd name="connsiteY0" fmla="*/ 0 h 1725069"/>
              <a:gd name="connsiteX1" fmla="*/ 3450138 w 3450138"/>
              <a:gd name="connsiteY1" fmla="*/ 0 h 1725069"/>
              <a:gd name="connsiteX2" fmla="*/ 3450138 w 3450138"/>
              <a:gd name="connsiteY2" fmla="*/ 1725069 h 1725069"/>
              <a:gd name="connsiteX3" fmla="*/ 0 w 3450138"/>
              <a:gd name="connsiteY3" fmla="*/ 1725069 h 1725069"/>
              <a:gd name="connsiteX4" fmla="*/ 0 w 3450138"/>
              <a:gd name="connsiteY4" fmla="*/ 0 h 172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138" h="1725069">
                <a:moveTo>
                  <a:pt x="0" y="0"/>
                </a:moveTo>
                <a:lnTo>
                  <a:pt x="3450138" y="0"/>
                </a:lnTo>
                <a:lnTo>
                  <a:pt x="3450138" y="1725069"/>
                </a:lnTo>
                <a:lnTo>
                  <a:pt x="0" y="17250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сумматоры</a:t>
            </a:r>
            <a:endParaRPr lang="ru-RU" sz="54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Полилиния 15"/>
          <p:cNvSpPr/>
          <p:nvPr/>
        </p:nvSpPr>
        <p:spPr>
          <a:xfrm>
            <a:off x="4361183" y="76201"/>
            <a:ext cx="3450138" cy="1877468"/>
          </a:xfrm>
          <a:custGeom>
            <a:avLst/>
            <a:gdLst>
              <a:gd name="connsiteX0" fmla="*/ 0 w 3450138"/>
              <a:gd name="connsiteY0" fmla="*/ 0 h 1725069"/>
              <a:gd name="connsiteX1" fmla="*/ 3450138 w 3450138"/>
              <a:gd name="connsiteY1" fmla="*/ 0 h 1725069"/>
              <a:gd name="connsiteX2" fmla="*/ 3450138 w 3450138"/>
              <a:gd name="connsiteY2" fmla="*/ 1725069 h 1725069"/>
              <a:gd name="connsiteX3" fmla="*/ 0 w 3450138"/>
              <a:gd name="connsiteY3" fmla="*/ 1725069 h 1725069"/>
              <a:gd name="connsiteX4" fmla="*/ 0 w 3450138"/>
              <a:gd name="connsiteY4" fmla="*/ 0 h 172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138" h="1725069">
                <a:moveTo>
                  <a:pt x="0" y="0"/>
                </a:moveTo>
                <a:lnTo>
                  <a:pt x="3450138" y="0"/>
                </a:lnTo>
                <a:lnTo>
                  <a:pt x="3450138" y="1725069"/>
                </a:lnTo>
                <a:lnTo>
                  <a:pt x="0" y="17250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выполнения логических действий</a:t>
            </a:r>
            <a:endPara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Полилиния 16"/>
          <p:cNvSpPr/>
          <p:nvPr/>
        </p:nvSpPr>
        <p:spPr>
          <a:xfrm>
            <a:off x="8535851" y="228598"/>
            <a:ext cx="3450138" cy="1725069"/>
          </a:xfrm>
          <a:custGeom>
            <a:avLst/>
            <a:gdLst>
              <a:gd name="connsiteX0" fmla="*/ 0 w 3450138"/>
              <a:gd name="connsiteY0" fmla="*/ 0 h 1725069"/>
              <a:gd name="connsiteX1" fmla="*/ 3450138 w 3450138"/>
              <a:gd name="connsiteY1" fmla="*/ 0 h 1725069"/>
              <a:gd name="connsiteX2" fmla="*/ 3450138 w 3450138"/>
              <a:gd name="connsiteY2" fmla="*/ 1725069 h 1725069"/>
              <a:gd name="connsiteX3" fmla="*/ 0 w 3450138"/>
              <a:gd name="connsiteY3" fmla="*/ 1725069 h 1725069"/>
              <a:gd name="connsiteX4" fmla="*/ 0 w 3450138"/>
              <a:gd name="connsiteY4" fmla="*/ 0 h 17250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138" h="1725069">
                <a:moveTo>
                  <a:pt x="0" y="0"/>
                </a:moveTo>
                <a:lnTo>
                  <a:pt x="3450138" y="0"/>
                </a:lnTo>
                <a:lnTo>
                  <a:pt x="3450138" y="1725069"/>
                </a:lnTo>
                <a:lnTo>
                  <a:pt x="0" y="172506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сдвигатели</a:t>
            </a:r>
            <a:endParaRPr lang="ru-RU" sz="48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Прямая соединительная линия 18"/>
          <p:cNvCxnSpPr/>
          <p:nvPr/>
        </p:nvCxnSpPr>
        <p:spPr>
          <a:xfrm>
            <a:off x="7811321" y="3377134"/>
            <a:ext cx="244959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/>
          <p:cNvCxnSpPr/>
          <p:nvPr/>
        </p:nvCxnSpPr>
        <p:spPr>
          <a:xfrm flipH="1">
            <a:off x="1911585" y="3377134"/>
            <a:ext cx="244960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10260920" y="3377134"/>
            <a:ext cx="0" cy="17026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/>
          <p:nvPr/>
        </p:nvCxnSpPr>
        <p:spPr>
          <a:xfrm flipV="1">
            <a:off x="10260920" y="1953667"/>
            <a:ext cx="0" cy="142346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/>
          <p:nvPr/>
        </p:nvCxnSpPr>
        <p:spPr>
          <a:xfrm>
            <a:off x="6086252" y="4239669"/>
            <a:ext cx="0" cy="84011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/>
          <p:nvPr/>
        </p:nvCxnSpPr>
        <p:spPr>
          <a:xfrm flipV="1">
            <a:off x="6086252" y="1953669"/>
            <a:ext cx="0" cy="56093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1911585" y="3377134"/>
            <a:ext cx="0" cy="170264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/>
          <p:nvPr/>
        </p:nvCxnSpPr>
        <p:spPr>
          <a:xfrm flipV="1">
            <a:off x="1911585" y="1953669"/>
            <a:ext cx="0" cy="142346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670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F5F8F66-9059-D745-886D-BEFAE574945D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76200" y="152401"/>
            <a:ext cx="12039600" cy="662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dirty="0"/>
          </a:p>
          <a:p>
            <a:pPr marL="0" indent="446088">
              <a:buNone/>
            </a:pPr>
            <a:r>
              <a:rPr lang="ru-RU" sz="39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Узлы преобразования АЛУ</a:t>
            </a: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446088">
              <a:buNone/>
            </a:pP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 этой категории относятся: </a:t>
            </a:r>
          </a:p>
          <a:p>
            <a:pPr marL="0" indent="446088">
              <a:buNone/>
            </a:pP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9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сумматоры</a:t>
            </a: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выполняющие микрооперации;</a:t>
            </a:r>
          </a:p>
          <a:p>
            <a:pPr marL="0" indent="446088">
              <a:buNone/>
            </a:pP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9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выполнения логических действий</a:t>
            </a: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46088">
              <a:buNone/>
            </a:pP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900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сдвигатели</a:t>
            </a: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446088">
              <a:buNone/>
            </a:pP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9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корректоры</a:t>
            </a: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десятичной арифметики;</a:t>
            </a:r>
          </a:p>
          <a:p>
            <a:pPr marL="0" indent="446088">
              <a:buNone/>
            </a:pP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9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преобразователи кода</a:t>
            </a: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использующиеся для получения обратных или дополнительных данных;</a:t>
            </a:r>
          </a:p>
          <a:p>
            <a:pPr marL="0" indent="446088">
              <a:buNone/>
            </a:pP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sz="39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счетчики</a:t>
            </a:r>
            <a:r>
              <a:rPr lang="ru-RU" sz="39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подсчета количества выполненных циклов и для реализации вспомогательных преобразований.</a:t>
            </a:r>
          </a:p>
        </p:txBody>
      </p:sp>
    </p:spTree>
    <p:extLst>
      <p:ext uri="{BB962C8B-B14F-4D97-AF65-F5344CB8AC3E}">
        <p14:creationId xmlns:p14="http://schemas.microsoft.com/office/powerpoint/2010/main" val="3239729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234363" y="87627"/>
            <a:ext cx="11799473" cy="6624264"/>
            <a:chOff x="234363" y="78767"/>
            <a:chExt cx="11799473" cy="6624264"/>
          </a:xfrm>
        </p:grpSpPr>
        <p:sp>
          <p:nvSpPr>
            <p:cNvPr id="10" name="Полилиния 9"/>
            <p:cNvSpPr/>
            <p:nvPr/>
          </p:nvSpPr>
          <p:spPr>
            <a:xfrm>
              <a:off x="3684501" y="78767"/>
              <a:ext cx="4899197" cy="1725069"/>
            </a:xfrm>
            <a:custGeom>
              <a:avLst/>
              <a:gdLst>
                <a:gd name="connsiteX0" fmla="*/ 0 w 3450138"/>
                <a:gd name="connsiteY0" fmla="*/ 0 h 1725069"/>
                <a:gd name="connsiteX1" fmla="*/ 3450138 w 3450138"/>
                <a:gd name="connsiteY1" fmla="*/ 0 h 1725069"/>
                <a:gd name="connsiteX2" fmla="*/ 3450138 w 3450138"/>
                <a:gd name="connsiteY2" fmla="*/ 1725069 h 1725069"/>
                <a:gd name="connsiteX3" fmla="*/ 0 w 3450138"/>
                <a:gd name="connsiteY3" fmla="*/ 1725069 h 1725069"/>
                <a:gd name="connsiteX4" fmla="*/ 0 w 3450138"/>
                <a:gd name="connsiteY4" fmla="*/ 0 h 172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138" h="1725069">
                  <a:moveTo>
                    <a:pt x="0" y="0"/>
                  </a:moveTo>
                  <a:lnTo>
                    <a:pt x="3450138" y="0"/>
                  </a:lnTo>
                  <a:lnTo>
                    <a:pt x="3450138" y="1725069"/>
                  </a:lnTo>
                  <a:lnTo>
                    <a:pt x="0" y="1725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Узлы управления АЛУ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234363" y="2514599"/>
              <a:ext cx="3450138" cy="1725069"/>
            </a:xfrm>
            <a:custGeom>
              <a:avLst/>
              <a:gdLst>
                <a:gd name="connsiteX0" fmla="*/ 0 w 3450138"/>
                <a:gd name="connsiteY0" fmla="*/ 0 h 1725069"/>
                <a:gd name="connsiteX1" fmla="*/ 3450138 w 3450138"/>
                <a:gd name="connsiteY1" fmla="*/ 0 h 1725069"/>
                <a:gd name="connsiteX2" fmla="*/ 3450138 w 3450138"/>
                <a:gd name="connsiteY2" fmla="*/ 1725069 h 1725069"/>
                <a:gd name="connsiteX3" fmla="*/ 0 w 3450138"/>
                <a:gd name="connsiteY3" fmla="*/ 1725069 h 1725069"/>
                <a:gd name="connsiteX4" fmla="*/ 0 w 3450138"/>
                <a:gd name="connsiteY4" fmla="*/ 0 h 172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138" h="1725069">
                  <a:moveTo>
                    <a:pt x="0" y="0"/>
                  </a:moveTo>
                  <a:lnTo>
                    <a:pt x="3450138" y="0"/>
                  </a:lnTo>
                  <a:lnTo>
                    <a:pt x="3450138" y="1725069"/>
                  </a:lnTo>
                  <a:lnTo>
                    <a:pt x="0" y="1725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контроль-</a:t>
              </a:r>
              <a:r>
                <a:rPr lang="ru-RU" sz="60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ный</a:t>
              </a:r>
              <a:r>
                <a:rPr lang="ru-RU" sz="60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блок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8583698" y="2514600"/>
              <a:ext cx="3450138" cy="1725069"/>
            </a:xfrm>
            <a:custGeom>
              <a:avLst/>
              <a:gdLst>
                <a:gd name="connsiteX0" fmla="*/ 0 w 3450138"/>
                <a:gd name="connsiteY0" fmla="*/ 0 h 1725069"/>
                <a:gd name="connsiteX1" fmla="*/ 3450138 w 3450138"/>
                <a:gd name="connsiteY1" fmla="*/ 0 h 1725069"/>
                <a:gd name="connsiteX2" fmla="*/ 3450138 w 3450138"/>
                <a:gd name="connsiteY2" fmla="*/ 1725069 h 1725069"/>
                <a:gd name="connsiteX3" fmla="*/ 0 w 3450138"/>
                <a:gd name="connsiteY3" fmla="*/ 1725069 h 1725069"/>
                <a:gd name="connsiteX4" fmla="*/ 0 w 3450138"/>
                <a:gd name="connsiteY4" fmla="*/ 0 h 172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138" h="1725069">
                  <a:moveTo>
                    <a:pt x="0" y="0"/>
                  </a:moveTo>
                  <a:lnTo>
                    <a:pt x="3450138" y="0"/>
                  </a:lnTo>
                  <a:lnTo>
                    <a:pt x="3450138" y="1725069"/>
                  </a:lnTo>
                  <a:lnTo>
                    <a:pt x="0" y="1725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дешифратор сигналов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234363" y="4977962"/>
              <a:ext cx="11799473" cy="1725069"/>
            </a:xfrm>
            <a:custGeom>
              <a:avLst/>
              <a:gdLst>
                <a:gd name="connsiteX0" fmla="*/ 0 w 3450138"/>
                <a:gd name="connsiteY0" fmla="*/ 0 h 1725069"/>
                <a:gd name="connsiteX1" fmla="*/ 3450138 w 3450138"/>
                <a:gd name="connsiteY1" fmla="*/ 0 h 1725069"/>
                <a:gd name="connsiteX2" fmla="*/ 3450138 w 3450138"/>
                <a:gd name="connsiteY2" fmla="*/ 1725069 h 1725069"/>
                <a:gd name="connsiteX3" fmla="*/ 0 w 3450138"/>
                <a:gd name="connsiteY3" fmla="*/ 1725069 h 1725069"/>
                <a:gd name="connsiteX4" fmla="*/ 0 w 3450138"/>
                <a:gd name="connsiteY4" fmla="*/ 0 h 1725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138" h="1725069">
                  <a:moveTo>
                    <a:pt x="0" y="0"/>
                  </a:moveTo>
                  <a:lnTo>
                    <a:pt x="3450138" y="0"/>
                  </a:lnTo>
                  <a:lnTo>
                    <a:pt x="3450138" y="1725069"/>
                  </a:lnTo>
                  <a:lnTo>
                    <a:pt x="0" y="172506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7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схемы преобразования логических признаков</a:t>
              </a:r>
            </a:p>
          </p:txBody>
        </p:sp>
      </p:grpSp>
      <p:cxnSp>
        <p:nvCxnSpPr>
          <p:cNvPr id="16" name="Прямая со стрелкой 15"/>
          <p:cNvCxnSpPr/>
          <p:nvPr/>
        </p:nvCxnSpPr>
        <p:spPr>
          <a:xfrm>
            <a:off x="6134099" y="1803836"/>
            <a:ext cx="0" cy="31741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6134099" y="1803836"/>
            <a:ext cx="2449599" cy="16632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3684501" y="1803836"/>
            <a:ext cx="2449598" cy="166326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87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58EB2B7-0065-8044-BDCA-DA4810DF3FE3}"/>
              </a:ext>
            </a:extLst>
          </p:cNvPr>
          <p:cNvSpPr txBox="1">
            <a:spLocks noGrp="1"/>
          </p:cNvSpPr>
          <p:nvPr>
            <p:ph sz="quarter" idx="13"/>
          </p:nvPr>
        </p:nvSpPr>
        <p:spPr>
          <a:xfrm>
            <a:off x="152400" y="152400"/>
            <a:ext cx="11887200" cy="6629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6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	Узлы управления АЛУ</a:t>
            </a:r>
            <a:endParaRPr lang="ru-RU" sz="36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К этой категории объектов относятся:</a:t>
            </a:r>
          </a:p>
          <a:p>
            <a:pPr marL="0" indent="0" algn="just">
              <a:buNone/>
            </a:pP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ru-RU" sz="36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контрольный блок</a:t>
            </a: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ru-RU" sz="36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дешифратор сигналов</a:t>
            </a: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ru-RU" sz="36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схемы преобразования логических признаков</a:t>
            </a: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необходимые для формирования ветвей, для выполнения микропрограмм. </a:t>
            </a:r>
          </a:p>
          <a:p>
            <a:pPr marL="0" indent="0" algn="just">
              <a:buNone/>
            </a:pP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Этот блок отвечает за выработку последовательности функциональных сигналов, нужной для корректного выполнения заданной команды. Как правило, такие преобразования реализуются за несколько тактов.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585276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9094BC-1416-CB40-8FD5-2CC61ED20C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1000" y="228601"/>
            <a:ext cx="11430000" cy="3886200"/>
          </a:xfrm>
        </p:spPr>
        <p:txBody>
          <a:bodyPr>
            <a:normAutofit fontScale="90000"/>
          </a:bodyPr>
          <a:lstStyle/>
          <a:p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7.1 </a:t>
            </a:r>
            <a:b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6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арифметико-логических устройств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dirty="0"/>
            </a:br>
            <a:br>
              <a:rPr lang="ru-RU" dirty="0"/>
            </a:br>
            <a:endParaRPr lang="ru-RU" sz="1400" b="1" i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3200400"/>
            <a:ext cx="107442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809625" algn="just"/>
            <a:r>
              <a:rPr lang="ru-RU" sz="5400" b="1" i="1" cap="all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Назначение и классификация АЛУ</a:t>
            </a:r>
          </a:p>
          <a:p>
            <a:pPr indent="809625" algn="just"/>
            <a:r>
              <a:rPr lang="ru-RU" sz="5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СОСТАВНЫЕ </a:t>
            </a:r>
            <a:r>
              <a:rPr lang="ru-RU" sz="5400" b="1" i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ЧАСТИ АЛУ</a:t>
            </a:r>
            <a:endParaRPr lang="ru-RU" sz="5400" dirty="0"/>
          </a:p>
        </p:txBody>
      </p:sp>
    </p:spTree>
    <p:extLst>
      <p:ext uri="{BB962C8B-B14F-4D97-AF65-F5344CB8AC3E}">
        <p14:creationId xmlns:p14="http://schemas.microsoft.com/office/powerpoint/2010/main" val="989509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457200" y="533400"/>
            <a:ext cx="11277600" cy="6019800"/>
          </a:xfrm>
        </p:spPr>
        <p:txBody>
          <a:bodyPr>
            <a:noAutofit/>
          </a:bodyPr>
          <a:lstStyle/>
          <a:p>
            <a:pPr indent="447675" algn="just">
              <a:lnSpc>
                <a:spcPct val="100000"/>
              </a:lnSpc>
            </a:pPr>
            <a:br>
              <a:rPr lang="ru-RU" sz="5400" b="1" i="1" cap="none" dirty="0">
                <a:latin typeface="Times New Roman" pitchFamily="18" charset="0"/>
                <a:cs typeface="Times New Roman" panose="02020603050405020304" pitchFamily="18" charset="0"/>
              </a:rPr>
            </a:br>
            <a:r>
              <a:rPr lang="en-US" sz="5400" b="1" i="1" cap="none">
                <a:latin typeface="Times New Roman" pitchFamily="18" charset="0"/>
                <a:cs typeface="Times New Roman" panose="02020603050405020304" pitchFamily="18" charset="0"/>
              </a:rPr>
              <a:t>	</a:t>
            </a:r>
            <a:r>
              <a:rPr lang="ru-RU" sz="5400" b="1" i="1" cap="none">
                <a:latin typeface="Times New Roman" pitchFamily="18" charset="0"/>
                <a:cs typeface="Times New Roman" panose="02020603050405020304" pitchFamily="18" charset="0"/>
              </a:rPr>
              <a:t>АЛУ</a:t>
            </a:r>
            <a:r>
              <a:rPr lang="ru-RU" sz="5400" cap="none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54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служит</a:t>
            </a:r>
            <a:r>
              <a:rPr lang="ru-RU" sz="5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выполнения арифметических и логических действий над двоичными числами и алфавитно-цифровыми кодами</a:t>
            </a:r>
            <a:r>
              <a:rPr lang="ru-RU" sz="54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4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B6C83EB-BCE9-1E44-B714-AED11CB3A4E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2000" y="838200"/>
            <a:ext cx="10363826" cy="12191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latin typeface="Times New Roman"/>
              </a:rPr>
              <a:t>         </a:t>
            </a:r>
            <a:endParaRPr lang="ru-RU" sz="2400" dirty="0">
              <a:effectLst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1878C197-45B3-4023-9207-B82245F83D1A}"/>
              </a:ext>
            </a:extLst>
          </p:cNvPr>
          <p:cNvSpPr/>
          <p:nvPr/>
        </p:nvSpPr>
        <p:spPr>
          <a:xfrm>
            <a:off x="1752600" y="501134"/>
            <a:ext cx="9677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400" b="1" i="1" cap="all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Назначение и классификация АЛУ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1278254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/>
          <p:cNvGrpSpPr/>
          <p:nvPr/>
        </p:nvGrpSpPr>
        <p:grpSpPr>
          <a:xfrm>
            <a:off x="107582" y="155034"/>
            <a:ext cx="11613374" cy="5483766"/>
            <a:chOff x="304800" y="155034"/>
            <a:chExt cx="11613374" cy="5483766"/>
          </a:xfrm>
        </p:grpSpPr>
        <p:sp>
          <p:nvSpPr>
            <p:cNvPr id="10" name="Полилиния 9"/>
            <p:cNvSpPr/>
            <p:nvPr/>
          </p:nvSpPr>
          <p:spPr>
            <a:xfrm>
              <a:off x="2635618" y="155034"/>
              <a:ext cx="6934199" cy="862517"/>
            </a:xfrm>
            <a:custGeom>
              <a:avLst/>
              <a:gdLst>
                <a:gd name="connsiteX0" fmla="*/ 0 w 3450068"/>
                <a:gd name="connsiteY0" fmla="*/ 0 h 1725034"/>
                <a:gd name="connsiteX1" fmla="*/ 3450068 w 3450068"/>
                <a:gd name="connsiteY1" fmla="*/ 0 h 1725034"/>
                <a:gd name="connsiteX2" fmla="*/ 3450068 w 3450068"/>
                <a:gd name="connsiteY2" fmla="*/ 1725034 h 1725034"/>
                <a:gd name="connsiteX3" fmla="*/ 0 w 3450068"/>
                <a:gd name="connsiteY3" fmla="*/ 1725034 h 1725034"/>
                <a:gd name="connsiteX4" fmla="*/ 0 w 3450068"/>
                <a:gd name="connsiteY4" fmla="*/ 0 h 172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068" h="1725034">
                  <a:moveTo>
                    <a:pt x="0" y="0"/>
                  </a:moveTo>
                  <a:lnTo>
                    <a:pt x="3450068" y="0"/>
                  </a:lnTo>
                  <a:lnTo>
                    <a:pt x="3450068" y="1725034"/>
                  </a:lnTo>
                  <a:lnTo>
                    <a:pt x="0" y="1725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8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Классификация АЛУ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4370966" y="1524001"/>
              <a:ext cx="3450068" cy="1295400"/>
            </a:xfrm>
            <a:custGeom>
              <a:avLst/>
              <a:gdLst>
                <a:gd name="connsiteX0" fmla="*/ 0 w 3450068"/>
                <a:gd name="connsiteY0" fmla="*/ 0 h 1725034"/>
                <a:gd name="connsiteX1" fmla="*/ 3450068 w 3450068"/>
                <a:gd name="connsiteY1" fmla="*/ 0 h 1725034"/>
                <a:gd name="connsiteX2" fmla="*/ 3450068 w 3450068"/>
                <a:gd name="connsiteY2" fmla="*/ 1725034 h 1725034"/>
                <a:gd name="connsiteX3" fmla="*/ 0 w 3450068"/>
                <a:gd name="connsiteY3" fmla="*/ 1725034 h 1725034"/>
                <a:gd name="connsiteX4" fmla="*/ 0 w 3450068"/>
                <a:gd name="connsiteY4" fmla="*/ 0 h 172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068" h="1725034">
                  <a:moveTo>
                    <a:pt x="0" y="0"/>
                  </a:moveTo>
                  <a:lnTo>
                    <a:pt x="3450068" y="0"/>
                  </a:lnTo>
                  <a:lnTo>
                    <a:pt x="3450068" y="1725034"/>
                  </a:lnTo>
                  <a:lnTo>
                    <a:pt x="0" y="1725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200" kern="1200" dirty="0"/>
                <a:t>По способу действия над операндами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8468106" y="1630325"/>
              <a:ext cx="3450068" cy="995917"/>
            </a:xfrm>
            <a:custGeom>
              <a:avLst/>
              <a:gdLst>
                <a:gd name="connsiteX0" fmla="*/ 0 w 3450068"/>
                <a:gd name="connsiteY0" fmla="*/ 0 h 1725034"/>
                <a:gd name="connsiteX1" fmla="*/ 3450068 w 3450068"/>
                <a:gd name="connsiteY1" fmla="*/ 0 h 1725034"/>
                <a:gd name="connsiteX2" fmla="*/ 3450068 w 3450068"/>
                <a:gd name="connsiteY2" fmla="*/ 1725034 h 1725034"/>
                <a:gd name="connsiteX3" fmla="*/ 0 w 3450068"/>
                <a:gd name="connsiteY3" fmla="*/ 1725034 h 1725034"/>
                <a:gd name="connsiteX4" fmla="*/ 0 w 3450068"/>
                <a:gd name="connsiteY4" fmla="*/ 0 h 172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068" h="1725034">
                  <a:moveTo>
                    <a:pt x="0" y="0"/>
                  </a:moveTo>
                  <a:lnTo>
                    <a:pt x="3450068" y="0"/>
                  </a:lnTo>
                  <a:lnTo>
                    <a:pt x="3450068" y="1725034"/>
                  </a:lnTo>
                  <a:lnTo>
                    <a:pt x="0" y="1725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4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 характеру использования элементов и узлов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8468106" y="4512696"/>
              <a:ext cx="3450068" cy="1126104"/>
            </a:xfrm>
            <a:custGeom>
              <a:avLst/>
              <a:gdLst>
                <a:gd name="connsiteX0" fmla="*/ 0 w 3450068"/>
                <a:gd name="connsiteY0" fmla="*/ 0 h 1725034"/>
                <a:gd name="connsiteX1" fmla="*/ 3450068 w 3450068"/>
                <a:gd name="connsiteY1" fmla="*/ 0 h 1725034"/>
                <a:gd name="connsiteX2" fmla="*/ 3450068 w 3450068"/>
                <a:gd name="connsiteY2" fmla="*/ 1725034 h 1725034"/>
                <a:gd name="connsiteX3" fmla="*/ 0 w 3450068"/>
                <a:gd name="connsiteY3" fmla="*/ 1725034 h 1725034"/>
                <a:gd name="connsiteX4" fmla="*/ 0 w 3450068"/>
                <a:gd name="connsiteY4" fmla="*/ 0 h 172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068" h="1725034">
                  <a:moveTo>
                    <a:pt x="0" y="0"/>
                  </a:moveTo>
                  <a:lnTo>
                    <a:pt x="3450068" y="0"/>
                  </a:lnTo>
                  <a:lnTo>
                    <a:pt x="3450068" y="1725034"/>
                  </a:lnTo>
                  <a:lnTo>
                    <a:pt x="0" y="1725034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3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блочного типа</a:t>
              </a: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304800" y="1600200"/>
              <a:ext cx="3450068" cy="862517"/>
            </a:xfrm>
            <a:custGeom>
              <a:avLst/>
              <a:gdLst>
                <a:gd name="connsiteX0" fmla="*/ 0 w 3450068"/>
                <a:gd name="connsiteY0" fmla="*/ 0 h 1725034"/>
                <a:gd name="connsiteX1" fmla="*/ 3450068 w 3450068"/>
                <a:gd name="connsiteY1" fmla="*/ 0 h 1725034"/>
                <a:gd name="connsiteX2" fmla="*/ 3450068 w 3450068"/>
                <a:gd name="connsiteY2" fmla="*/ 1725034 h 1725034"/>
                <a:gd name="connsiteX3" fmla="*/ 0 w 3450068"/>
                <a:gd name="connsiteY3" fmla="*/ 1725034 h 1725034"/>
                <a:gd name="connsiteX4" fmla="*/ 0 w 3450068"/>
                <a:gd name="connsiteY4" fmla="*/ 0 h 1725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0068" h="1725034">
                  <a:moveTo>
                    <a:pt x="0" y="0"/>
                  </a:moveTo>
                  <a:lnTo>
                    <a:pt x="3450068" y="0"/>
                  </a:lnTo>
                  <a:lnTo>
                    <a:pt x="3450068" y="1725034"/>
                  </a:lnTo>
                  <a:lnTo>
                    <a:pt x="0" y="17250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8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По способу представления чисел </a:t>
              </a:r>
            </a:p>
          </p:txBody>
        </p:sp>
      </p:grpSp>
      <p:sp>
        <p:nvSpPr>
          <p:cNvPr id="16" name="Полилиния 15"/>
          <p:cNvSpPr/>
          <p:nvPr/>
        </p:nvSpPr>
        <p:spPr>
          <a:xfrm>
            <a:off x="252363" y="2851299"/>
            <a:ext cx="3450068" cy="1111102"/>
          </a:xfrm>
          <a:custGeom>
            <a:avLst/>
            <a:gdLst>
              <a:gd name="connsiteX0" fmla="*/ 0 w 3450068"/>
              <a:gd name="connsiteY0" fmla="*/ 0 h 1725034"/>
              <a:gd name="connsiteX1" fmla="*/ 3450068 w 3450068"/>
              <a:gd name="connsiteY1" fmla="*/ 0 h 1725034"/>
              <a:gd name="connsiteX2" fmla="*/ 3450068 w 3450068"/>
              <a:gd name="connsiteY2" fmla="*/ 1725034 h 1725034"/>
              <a:gd name="connsiteX3" fmla="*/ 0 w 3450068"/>
              <a:gd name="connsiteY3" fmla="*/ 1725034 h 1725034"/>
              <a:gd name="connsiteX4" fmla="*/ 0 w 3450068"/>
              <a:gd name="connsiteY4" fmla="*/ 0 h 172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068" h="1725034">
                <a:moveTo>
                  <a:pt x="0" y="0"/>
                </a:moveTo>
                <a:lnTo>
                  <a:pt x="3450068" y="0"/>
                </a:lnTo>
                <a:lnTo>
                  <a:pt x="3450068" y="1725034"/>
                </a:lnTo>
                <a:lnTo>
                  <a:pt x="0" y="17250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36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фиксированной точкой</a:t>
            </a:r>
          </a:p>
        </p:txBody>
      </p:sp>
      <p:sp>
        <p:nvSpPr>
          <p:cNvPr id="17" name="Полилиния 16"/>
          <p:cNvSpPr/>
          <p:nvPr/>
        </p:nvSpPr>
        <p:spPr>
          <a:xfrm>
            <a:off x="218694" y="4305300"/>
            <a:ext cx="3450068" cy="838200"/>
          </a:xfrm>
          <a:custGeom>
            <a:avLst/>
            <a:gdLst>
              <a:gd name="connsiteX0" fmla="*/ 0 w 3450068"/>
              <a:gd name="connsiteY0" fmla="*/ 0 h 1725034"/>
              <a:gd name="connsiteX1" fmla="*/ 3450068 w 3450068"/>
              <a:gd name="connsiteY1" fmla="*/ 0 h 1725034"/>
              <a:gd name="connsiteX2" fmla="*/ 3450068 w 3450068"/>
              <a:gd name="connsiteY2" fmla="*/ 1725034 h 1725034"/>
              <a:gd name="connsiteX3" fmla="*/ 0 w 3450068"/>
              <a:gd name="connsiteY3" fmla="*/ 1725034 h 1725034"/>
              <a:gd name="connsiteX4" fmla="*/ 0 w 3450068"/>
              <a:gd name="connsiteY4" fmla="*/ 0 h 172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068" h="1725034">
                <a:moveTo>
                  <a:pt x="0" y="0"/>
                </a:moveTo>
                <a:lnTo>
                  <a:pt x="3450068" y="0"/>
                </a:lnTo>
                <a:lnTo>
                  <a:pt x="3450068" y="1725034"/>
                </a:lnTo>
                <a:lnTo>
                  <a:pt x="0" y="17250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32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 плавающей точкой</a:t>
            </a:r>
          </a:p>
        </p:txBody>
      </p:sp>
      <p:sp>
        <p:nvSpPr>
          <p:cNvPr id="18" name="Полилиния 17"/>
          <p:cNvSpPr/>
          <p:nvPr/>
        </p:nvSpPr>
        <p:spPr>
          <a:xfrm>
            <a:off x="4173748" y="2962152"/>
            <a:ext cx="3561180" cy="1228848"/>
          </a:xfrm>
          <a:custGeom>
            <a:avLst/>
            <a:gdLst>
              <a:gd name="connsiteX0" fmla="*/ 0 w 3450068"/>
              <a:gd name="connsiteY0" fmla="*/ 0 h 1725034"/>
              <a:gd name="connsiteX1" fmla="*/ 3450068 w 3450068"/>
              <a:gd name="connsiteY1" fmla="*/ 0 h 1725034"/>
              <a:gd name="connsiteX2" fmla="*/ 3450068 w 3450068"/>
              <a:gd name="connsiteY2" fmla="*/ 1725034 h 1725034"/>
              <a:gd name="connsiteX3" fmla="*/ 0 w 3450068"/>
              <a:gd name="connsiteY3" fmla="*/ 1725034 h 1725034"/>
              <a:gd name="connsiteX4" fmla="*/ 0 w 3450068"/>
              <a:gd name="connsiteY4" fmla="*/ 0 h 172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068" h="1725034">
                <a:moveTo>
                  <a:pt x="0" y="0"/>
                </a:moveTo>
                <a:lnTo>
                  <a:pt x="3450068" y="0"/>
                </a:lnTo>
                <a:lnTo>
                  <a:pt x="3450068" y="1725034"/>
                </a:lnTo>
                <a:lnTo>
                  <a:pt x="0" y="17250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последователь-</a:t>
            </a:r>
            <a:r>
              <a:rPr lang="ru-RU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ного</a:t>
            </a: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действия </a:t>
            </a:r>
            <a:endParaRPr lang="ru-RU" sz="4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Полилиния 18"/>
          <p:cNvSpPr/>
          <p:nvPr/>
        </p:nvSpPr>
        <p:spPr>
          <a:xfrm>
            <a:off x="4302580" y="4305300"/>
            <a:ext cx="3450068" cy="1028700"/>
          </a:xfrm>
          <a:custGeom>
            <a:avLst/>
            <a:gdLst>
              <a:gd name="connsiteX0" fmla="*/ 0 w 3450068"/>
              <a:gd name="connsiteY0" fmla="*/ 0 h 1725034"/>
              <a:gd name="connsiteX1" fmla="*/ 3450068 w 3450068"/>
              <a:gd name="connsiteY1" fmla="*/ 0 h 1725034"/>
              <a:gd name="connsiteX2" fmla="*/ 3450068 w 3450068"/>
              <a:gd name="connsiteY2" fmla="*/ 1725034 h 1725034"/>
              <a:gd name="connsiteX3" fmla="*/ 0 w 3450068"/>
              <a:gd name="connsiteY3" fmla="*/ 1725034 h 1725034"/>
              <a:gd name="connsiteX4" fmla="*/ 0 w 3450068"/>
              <a:gd name="connsiteY4" fmla="*/ 0 h 172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068" h="1725034">
                <a:moveTo>
                  <a:pt x="0" y="0"/>
                </a:moveTo>
                <a:lnTo>
                  <a:pt x="3450068" y="0"/>
                </a:lnTo>
                <a:lnTo>
                  <a:pt x="3450068" y="1725034"/>
                </a:lnTo>
                <a:lnTo>
                  <a:pt x="0" y="17250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параллельного действия</a:t>
            </a:r>
            <a:endParaRPr lang="ru-RU" sz="40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Полилиния 19"/>
          <p:cNvSpPr/>
          <p:nvPr/>
        </p:nvSpPr>
        <p:spPr>
          <a:xfrm>
            <a:off x="4302580" y="5375213"/>
            <a:ext cx="3464245" cy="1403952"/>
          </a:xfrm>
          <a:custGeom>
            <a:avLst/>
            <a:gdLst>
              <a:gd name="connsiteX0" fmla="*/ 0 w 3450068"/>
              <a:gd name="connsiteY0" fmla="*/ 0 h 1725034"/>
              <a:gd name="connsiteX1" fmla="*/ 3450068 w 3450068"/>
              <a:gd name="connsiteY1" fmla="*/ 0 h 1725034"/>
              <a:gd name="connsiteX2" fmla="*/ 3450068 w 3450068"/>
              <a:gd name="connsiteY2" fmla="*/ 1725034 h 1725034"/>
              <a:gd name="connsiteX3" fmla="*/ 0 w 3450068"/>
              <a:gd name="connsiteY3" fmla="*/ 1725034 h 1725034"/>
              <a:gd name="connsiteX4" fmla="*/ 0 w 3450068"/>
              <a:gd name="connsiteY4" fmla="*/ 0 h 172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068" h="1725034">
                <a:moveTo>
                  <a:pt x="0" y="0"/>
                </a:moveTo>
                <a:lnTo>
                  <a:pt x="3450068" y="0"/>
                </a:lnTo>
                <a:lnTo>
                  <a:pt x="3450068" y="1725034"/>
                </a:lnTo>
                <a:lnTo>
                  <a:pt x="0" y="17250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параллельно-последовательного действия</a:t>
            </a:r>
            <a:endPara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олилиния 20"/>
          <p:cNvSpPr/>
          <p:nvPr/>
        </p:nvSpPr>
        <p:spPr>
          <a:xfrm>
            <a:off x="8290381" y="2851299"/>
            <a:ext cx="3450068" cy="1454001"/>
          </a:xfrm>
          <a:custGeom>
            <a:avLst/>
            <a:gdLst>
              <a:gd name="connsiteX0" fmla="*/ 0 w 3450068"/>
              <a:gd name="connsiteY0" fmla="*/ 0 h 1725034"/>
              <a:gd name="connsiteX1" fmla="*/ 3450068 w 3450068"/>
              <a:gd name="connsiteY1" fmla="*/ 0 h 1725034"/>
              <a:gd name="connsiteX2" fmla="*/ 3450068 w 3450068"/>
              <a:gd name="connsiteY2" fmla="*/ 1725034 h 1725034"/>
              <a:gd name="connsiteX3" fmla="*/ 0 w 3450068"/>
              <a:gd name="connsiteY3" fmla="*/ 1725034 h 1725034"/>
              <a:gd name="connsiteX4" fmla="*/ 0 w 3450068"/>
              <a:gd name="connsiteY4" fmla="*/ 0 h 172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068" h="1725034">
                <a:moveTo>
                  <a:pt x="0" y="0"/>
                </a:moveTo>
                <a:lnTo>
                  <a:pt x="3450068" y="0"/>
                </a:lnTo>
                <a:lnTo>
                  <a:pt x="3450068" y="1725034"/>
                </a:lnTo>
                <a:lnTo>
                  <a:pt x="0" y="17250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комбинаццион-ного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типа</a:t>
            </a:r>
            <a:endParaRPr lang="ru-RU" sz="3200" kern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Прямая со стрелкой 24"/>
          <p:cNvCxnSpPr/>
          <p:nvPr/>
        </p:nvCxnSpPr>
        <p:spPr>
          <a:xfrm>
            <a:off x="5898782" y="1017551"/>
            <a:ext cx="0" cy="5826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>
            <a:off x="5898782" y="1017551"/>
            <a:ext cx="4159618" cy="61277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/>
          <p:nvPr/>
        </p:nvCxnSpPr>
        <p:spPr>
          <a:xfrm flipH="1">
            <a:off x="1832616" y="1017551"/>
            <a:ext cx="4066166" cy="58264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557650" y="2031458"/>
            <a:ext cx="3285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/>
          <p:cNvCxnSpPr>
            <a:cxnSpLocks/>
          </p:cNvCxnSpPr>
          <p:nvPr/>
        </p:nvCxnSpPr>
        <p:spPr>
          <a:xfrm>
            <a:off x="3886200" y="2031458"/>
            <a:ext cx="0" cy="38359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H="1" flipV="1">
            <a:off x="3668762" y="3425554"/>
            <a:ext cx="21743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/>
          <p:nvPr/>
        </p:nvCxnSpPr>
        <p:spPr>
          <a:xfrm flipH="1" flipV="1">
            <a:off x="3668762" y="4819650"/>
            <a:ext cx="21743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/>
          <p:nvPr/>
        </p:nvCxnSpPr>
        <p:spPr>
          <a:xfrm>
            <a:off x="7623816" y="2209799"/>
            <a:ext cx="457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/>
          <p:cNvCxnSpPr/>
          <p:nvPr/>
        </p:nvCxnSpPr>
        <p:spPr>
          <a:xfrm>
            <a:off x="8081016" y="2209799"/>
            <a:ext cx="0" cy="39624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 flipH="1">
            <a:off x="7752648" y="6172200"/>
            <a:ext cx="32836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>
            <a:off x="7727217" y="4819650"/>
            <a:ext cx="353799" cy="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/>
          <p:nvPr/>
        </p:nvCxnSpPr>
        <p:spPr>
          <a:xfrm flipH="1">
            <a:off x="7734928" y="3578300"/>
            <a:ext cx="346088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/>
          <p:nvPr/>
        </p:nvCxnSpPr>
        <p:spPr>
          <a:xfrm>
            <a:off x="11720956" y="2128283"/>
            <a:ext cx="31864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/>
          <p:cNvCxnSpPr/>
          <p:nvPr/>
        </p:nvCxnSpPr>
        <p:spPr>
          <a:xfrm>
            <a:off x="12039600" y="2128283"/>
            <a:ext cx="0" cy="30152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/>
          <p:nvPr/>
        </p:nvCxnSpPr>
        <p:spPr>
          <a:xfrm flipH="1">
            <a:off x="11720956" y="5143500"/>
            <a:ext cx="3186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/>
          <p:nvPr/>
        </p:nvCxnSpPr>
        <p:spPr>
          <a:xfrm flipH="1">
            <a:off x="11720956" y="3635891"/>
            <a:ext cx="318644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Полилиния 16">
            <a:extLst>
              <a:ext uri="{FF2B5EF4-FFF2-40B4-BE49-F238E27FC236}">
                <a16:creationId xmlns:a16="http://schemas.microsoft.com/office/drawing/2014/main" id="{1B6E0532-D410-414B-B0EF-50E84CD68306}"/>
              </a:ext>
            </a:extLst>
          </p:cNvPr>
          <p:cNvSpPr/>
          <p:nvPr/>
        </p:nvSpPr>
        <p:spPr>
          <a:xfrm>
            <a:off x="207532" y="5421349"/>
            <a:ext cx="3450068" cy="838200"/>
          </a:xfrm>
          <a:custGeom>
            <a:avLst/>
            <a:gdLst>
              <a:gd name="connsiteX0" fmla="*/ 0 w 3450068"/>
              <a:gd name="connsiteY0" fmla="*/ 0 h 1725034"/>
              <a:gd name="connsiteX1" fmla="*/ 3450068 w 3450068"/>
              <a:gd name="connsiteY1" fmla="*/ 0 h 1725034"/>
              <a:gd name="connsiteX2" fmla="*/ 3450068 w 3450068"/>
              <a:gd name="connsiteY2" fmla="*/ 1725034 h 1725034"/>
              <a:gd name="connsiteX3" fmla="*/ 0 w 3450068"/>
              <a:gd name="connsiteY3" fmla="*/ 1725034 h 1725034"/>
              <a:gd name="connsiteX4" fmla="*/ 0 w 3450068"/>
              <a:gd name="connsiteY4" fmla="*/ 0 h 1725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0068" h="1725034">
                <a:moveTo>
                  <a:pt x="0" y="0"/>
                </a:moveTo>
                <a:lnTo>
                  <a:pt x="3450068" y="0"/>
                </a:lnTo>
                <a:lnTo>
                  <a:pt x="3450068" y="1725034"/>
                </a:lnTo>
                <a:lnTo>
                  <a:pt x="0" y="1725034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275" tIns="41275" rIns="41275" bIns="41275" numCol="1" spcCol="1270" anchor="ctr" anchorCtr="0">
            <a:noAutofit/>
          </a:bodyPr>
          <a:lstStyle/>
          <a:p>
            <a:pPr lvl="0" algn="ctr" defTabSz="2889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800" kern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двоично-десятичном коде</a:t>
            </a:r>
          </a:p>
        </p:txBody>
      </p: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EA4BDD36-6B89-4C86-A115-F56807908783}"/>
              </a:ext>
            </a:extLst>
          </p:cNvPr>
          <p:cNvCxnSpPr/>
          <p:nvPr/>
        </p:nvCxnSpPr>
        <p:spPr>
          <a:xfrm flipH="1" flipV="1">
            <a:off x="3668762" y="5840448"/>
            <a:ext cx="217438" cy="1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940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52400" y="152400"/>
            <a:ext cx="11887200" cy="6553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1) </a:t>
            </a:r>
            <a:r>
              <a:rPr lang="ru-RU" sz="32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способу действия над операндами:</a:t>
            </a:r>
            <a:endParaRPr lang="ru-RU" sz="32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АЛУ последовательного действия – </a:t>
            </a: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операции над кодами чисел осуществляются последовательно разряд за разрядом;</a:t>
            </a:r>
          </a:p>
          <a:p>
            <a:pPr marL="0" indent="0">
              <a:buNone/>
            </a:pP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АЛУ параллельного действия</a:t>
            </a: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операции над кодами чисел осуществляются параллельно по всем разрядам;</a:t>
            </a:r>
          </a:p>
          <a:p>
            <a:pPr marL="0" indent="0">
              <a:buNone/>
            </a:pP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32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АЛУ параллельно-последовательного действия</a:t>
            </a:r>
            <a:r>
              <a:rPr lang="ru-RU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коды чисел разбиваются на группы из определенного количества разрядов. Операция над кодами чисел осуществляется параллельно над разрядами данной группы. Сами же группы разрядов обрабатываются последовательно.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1378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4759B-00A8-4E9F-AB89-3F39F777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913775" y="457200"/>
            <a:ext cx="10364451" cy="161317"/>
          </a:xfrm>
        </p:spPr>
        <p:txBody>
          <a:bodyPr>
            <a:normAutofit fontScale="90000"/>
          </a:bodyPr>
          <a:lstStyle/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A88B4E-246D-44B0-867C-7C4081D3BD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838200"/>
            <a:ext cx="10744200" cy="5562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способу представления чисел 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marL="0" indent="630238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двоичных чисел с фиксированной точкой;</a:t>
            </a:r>
          </a:p>
          <a:p>
            <a:pPr marL="0" indent="630238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двоичных чисел с плавающей точкой;</a:t>
            </a:r>
          </a:p>
          <a:p>
            <a:pPr marL="0" indent="630238" algn="just">
              <a:buNone/>
            </a:pPr>
            <a:r>
              <a:rPr lang="ru-RU" sz="3600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десятичных чисел (в двоично-десятичном коде);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  <a:p>
            <a:pPr marL="0" indent="630238" algn="just">
              <a:buNone/>
            </a:pP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92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6200" y="76200"/>
            <a:ext cx="12039600" cy="67056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3) </a:t>
            </a:r>
            <a:r>
              <a:rPr lang="ru-RU" sz="3600" b="1" cap="none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 характеру использования элементов и узлов</a:t>
            </a:r>
            <a:endParaRPr lang="ru-RU" sz="3600" cap="none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36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комбинационного типа </a:t>
            </a: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универсальны, т.к. все арифметические и логические операции выполняются с помощью одних и тех же элементов и узлов;</a:t>
            </a:r>
          </a:p>
          <a:p>
            <a:pPr marL="0" indent="0" algn="just">
              <a:buNone/>
            </a:pP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- </a:t>
            </a:r>
            <a:r>
              <a:rPr lang="ru-RU" sz="3600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блочного типа </a:t>
            </a:r>
            <a:r>
              <a:rPr lang="ru-RU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состоит из отдельных блоков сложения, умножения, деления и т.п. Такие АЛУ имеют высокое быстродействие, но требуют для своей реализации больше оборудования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31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40F8C-9F76-458E-B9DF-958B65DE7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28" y="381000"/>
            <a:ext cx="10364451" cy="600683"/>
          </a:xfrm>
        </p:spPr>
        <p:txBody>
          <a:bodyPr>
            <a:noAutofit/>
          </a:bodyPr>
          <a:lstStyle/>
          <a:p>
            <a:r>
              <a:rPr lang="ru-RU" sz="4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Составные части АЛУ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23145-D1EB-49D3-B8E3-92650E9384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066800"/>
            <a:ext cx="10363826" cy="5257800"/>
          </a:xfrm>
        </p:spPr>
        <p:txBody>
          <a:bodyPr>
            <a:noAutofit/>
          </a:bodyPr>
          <a:lstStyle/>
          <a:p>
            <a:pPr marL="0" indent="447675" algn="just">
              <a:buNone/>
            </a:pPr>
            <a:r>
              <a:rPr lang="ru-RU" sz="4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Составные части арифметико-логического устройства – это четыре основные группы узлов, которые соответствуют процессам управления, передачи, хранения и преобразования поступающих  данных.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164104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/>
        </p:nvGrpSpPr>
        <p:grpSpPr>
          <a:xfrm>
            <a:off x="308273" y="373772"/>
            <a:ext cx="11766943" cy="6140202"/>
            <a:chOff x="215063" y="342230"/>
            <a:chExt cx="11766943" cy="6140202"/>
          </a:xfrm>
        </p:grpSpPr>
        <p:sp>
          <p:nvSpPr>
            <p:cNvPr id="9" name="Полилиния 8"/>
            <p:cNvSpPr/>
            <p:nvPr/>
          </p:nvSpPr>
          <p:spPr>
            <a:xfrm>
              <a:off x="4317582" y="342230"/>
              <a:ext cx="3633034" cy="1193694"/>
            </a:xfrm>
            <a:custGeom>
              <a:avLst/>
              <a:gdLst>
                <a:gd name="connsiteX0" fmla="*/ 0 w 3633034"/>
                <a:gd name="connsiteY0" fmla="*/ 0 h 1193694"/>
                <a:gd name="connsiteX1" fmla="*/ 3633034 w 3633034"/>
                <a:gd name="connsiteY1" fmla="*/ 0 h 1193694"/>
                <a:gd name="connsiteX2" fmla="*/ 3633034 w 3633034"/>
                <a:gd name="connsiteY2" fmla="*/ 1193694 h 1193694"/>
                <a:gd name="connsiteX3" fmla="*/ 0 w 3633034"/>
                <a:gd name="connsiteY3" fmla="*/ 1193694 h 1193694"/>
                <a:gd name="connsiteX4" fmla="*/ 0 w 3633034"/>
                <a:gd name="connsiteY4" fmla="*/ 0 h 1193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034" h="1193694">
                  <a:moveTo>
                    <a:pt x="0" y="0"/>
                  </a:moveTo>
                  <a:lnTo>
                    <a:pt x="3633034" y="0"/>
                  </a:lnTo>
                  <a:lnTo>
                    <a:pt x="3633034" y="1193694"/>
                  </a:lnTo>
                  <a:lnTo>
                    <a:pt x="0" y="11936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6500" kern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АЛУ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215063" y="4901742"/>
              <a:ext cx="3958927" cy="1580690"/>
            </a:xfrm>
            <a:custGeom>
              <a:avLst/>
              <a:gdLst>
                <a:gd name="connsiteX0" fmla="*/ 0 w 3461121"/>
                <a:gd name="connsiteY0" fmla="*/ 0 h 1580690"/>
                <a:gd name="connsiteX1" fmla="*/ 3461121 w 3461121"/>
                <a:gd name="connsiteY1" fmla="*/ 0 h 1580690"/>
                <a:gd name="connsiteX2" fmla="*/ 3461121 w 3461121"/>
                <a:gd name="connsiteY2" fmla="*/ 1580690 h 1580690"/>
                <a:gd name="connsiteX3" fmla="*/ 0 w 3461121"/>
                <a:gd name="connsiteY3" fmla="*/ 1580690 h 1580690"/>
                <a:gd name="connsiteX4" fmla="*/ 0 w 3461121"/>
                <a:gd name="connsiteY4" fmla="*/ 0 h 1580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1121" h="1580690">
                  <a:moveTo>
                    <a:pt x="0" y="0"/>
                  </a:moveTo>
                  <a:lnTo>
                    <a:pt x="3461121" y="0"/>
                  </a:lnTo>
                  <a:lnTo>
                    <a:pt x="3461121" y="1580690"/>
                  </a:lnTo>
                  <a:lnTo>
                    <a:pt x="0" y="1580690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000" kern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63500" dir="3600000" algn="tl" rotWithShape="0">
                      <a:srgbClr val="000000">
                        <a:alpha val="70000"/>
                      </a:srgbClr>
                    </a:outerShdw>
                  </a:effectLst>
                </a:rPr>
                <a:t>узлы преобразования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8525325" y="2412819"/>
              <a:ext cx="3360878" cy="1507281"/>
            </a:xfrm>
            <a:custGeom>
              <a:avLst/>
              <a:gdLst>
                <a:gd name="connsiteX0" fmla="*/ 0 w 3360878"/>
                <a:gd name="connsiteY0" fmla="*/ 0 h 1507282"/>
                <a:gd name="connsiteX1" fmla="*/ 3360878 w 3360878"/>
                <a:gd name="connsiteY1" fmla="*/ 0 h 1507282"/>
                <a:gd name="connsiteX2" fmla="*/ 3360878 w 3360878"/>
                <a:gd name="connsiteY2" fmla="*/ 1507282 h 1507282"/>
                <a:gd name="connsiteX3" fmla="*/ 0 w 3360878"/>
                <a:gd name="connsiteY3" fmla="*/ 1507282 h 1507282"/>
                <a:gd name="connsiteX4" fmla="*/ 0 w 3360878"/>
                <a:gd name="connsiteY4" fmla="*/ 0 h 1507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60878" h="1507282">
                  <a:moveTo>
                    <a:pt x="0" y="0"/>
                  </a:moveTo>
                  <a:lnTo>
                    <a:pt x="3360878" y="0"/>
                  </a:lnTo>
                  <a:lnTo>
                    <a:pt x="3360878" y="1507282"/>
                  </a:lnTo>
                  <a:lnTo>
                    <a:pt x="0" y="1507282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4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узлы передачи</a:t>
              </a:r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8212590" y="4901740"/>
              <a:ext cx="3769416" cy="1580691"/>
            </a:xfrm>
            <a:custGeom>
              <a:avLst/>
              <a:gdLst>
                <a:gd name="connsiteX0" fmla="*/ 0 w 3446048"/>
                <a:gd name="connsiteY0" fmla="*/ 0 h 1506294"/>
                <a:gd name="connsiteX1" fmla="*/ 3446048 w 3446048"/>
                <a:gd name="connsiteY1" fmla="*/ 0 h 1506294"/>
                <a:gd name="connsiteX2" fmla="*/ 3446048 w 3446048"/>
                <a:gd name="connsiteY2" fmla="*/ 1506294 h 1506294"/>
                <a:gd name="connsiteX3" fmla="*/ 0 w 3446048"/>
                <a:gd name="connsiteY3" fmla="*/ 1506294 h 1506294"/>
                <a:gd name="connsiteX4" fmla="*/ 0 w 3446048"/>
                <a:gd name="connsiteY4" fmla="*/ 0 h 150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46048" h="1506294">
                  <a:moveTo>
                    <a:pt x="0" y="0"/>
                  </a:moveTo>
                  <a:lnTo>
                    <a:pt x="3446048" y="0"/>
                  </a:lnTo>
                  <a:lnTo>
                    <a:pt x="3446048" y="1506294"/>
                  </a:lnTo>
                  <a:lnTo>
                    <a:pt x="0" y="1506294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000" kern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узлы</a:t>
              </a:r>
            </a:p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4000" kern="1200" dirty="0">
                  <a:ln w="18415" cmpd="sng">
                    <a:solidFill>
                      <a:srgbClr val="FFFFFF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управления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304799" y="2377377"/>
              <a:ext cx="3461121" cy="1526899"/>
            </a:xfrm>
            <a:custGeom>
              <a:avLst/>
              <a:gdLst>
                <a:gd name="connsiteX0" fmla="*/ 0 w 3283794"/>
                <a:gd name="connsiteY0" fmla="*/ 0 h 1334729"/>
                <a:gd name="connsiteX1" fmla="*/ 3283794 w 3283794"/>
                <a:gd name="connsiteY1" fmla="*/ 0 h 1334729"/>
                <a:gd name="connsiteX2" fmla="*/ 3283794 w 3283794"/>
                <a:gd name="connsiteY2" fmla="*/ 1334729 h 1334729"/>
                <a:gd name="connsiteX3" fmla="*/ 0 w 3283794"/>
                <a:gd name="connsiteY3" fmla="*/ 1334729 h 1334729"/>
                <a:gd name="connsiteX4" fmla="*/ 0 w 3283794"/>
                <a:gd name="connsiteY4" fmla="*/ 0 h 1334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83794" h="1334729">
                  <a:moveTo>
                    <a:pt x="0" y="0"/>
                  </a:moveTo>
                  <a:lnTo>
                    <a:pt x="3283794" y="0"/>
                  </a:lnTo>
                  <a:lnTo>
                    <a:pt x="3283794" y="1334729"/>
                  </a:lnTo>
                  <a:lnTo>
                    <a:pt x="0" y="1334729"/>
                  </a:lnTo>
                  <a:lnTo>
                    <a:pt x="0" y="0"/>
                  </a:lnTo>
                  <a:close/>
                </a:path>
              </a:pathLst>
            </a:custGeom>
            <a:scene3d>
              <a:camera prst="orthographicFront">
                <a:rot lat="0" lon="0" rev="0"/>
              </a:camera>
              <a:lightRig rig="contrasting" dir="t">
                <a:rot lat="0" lon="0" rev="1200000"/>
              </a:lightRig>
            </a:scene3d>
            <a:sp3d contourW="19050" prstMaterial="metal">
              <a:bevelT w="88900" h="203200"/>
              <a:bevelB w="165100" h="2540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6500" kern="1200" dirty="0"/>
            </a:p>
          </p:txBody>
        </p:sp>
      </p:grpSp>
      <p:cxnSp>
        <p:nvCxnSpPr>
          <p:cNvPr id="15" name="Прямая соединительная линия 14"/>
          <p:cNvCxnSpPr/>
          <p:nvPr/>
        </p:nvCxnSpPr>
        <p:spPr>
          <a:xfrm>
            <a:off x="6170515" y="1551518"/>
            <a:ext cx="0" cy="43158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6170515" y="5867400"/>
            <a:ext cx="21352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/>
        </p:nvCxnSpPr>
        <p:spPr>
          <a:xfrm>
            <a:off x="6170514" y="3276600"/>
            <a:ext cx="244802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 flipH="1">
            <a:off x="3859130" y="3276600"/>
            <a:ext cx="231138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/>
          <p:nvPr/>
        </p:nvCxnSpPr>
        <p:spPr>
          <a:xfrm flipH="1">
            <a:off x="4267200" y="5867400"/>
            <a:ext cx="1903316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57200" y="2444361"/>
            <a:ext cx="334513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узлы хранения</a:t>
            </a:r>
            <a:endParaRPr lang="ru-RU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84879856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259</Words>
  <Application>Microsoft Office PowerPoint</Application>
  <PresentationFormat>Широкоэкранный</PresentationFormat>
  <Paragraphs>78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Times New Roman</vt:lpstr>
      <vt:lpstr>Tw Cen MT</vt:lpstr>
      <vt:lpstr>Капля</vt:lpstr>
      <vt:lpstr>Раздел 7 Организация устройств ЭВМ</vt:lpstr>
      <vt:lpstr>   Тема 7.1  Организация арифметико-логических устройств   </vt:lpstr>
      <vt:lpstr>  АЛУ служит для выполнения арифметических и логических действий над двоичными числами и алфавитно-цифровыми кодами. </vt:lpstr>
      <vt:lpstr>Презентация PowerPoint</vt:lpstr>
      <vt:lpstr>Презентация PowerPoint</vt:lpstr>
      <vt:lpstr>Презентация PowerPoint</vt:lpstr>
      <vt:lpstr>Презентация PowerPoint</vt:lpstr>
      <vt:lpstr>Составные части АЛУ</vt:lpstr>
      <vt:lpstr>Презентация PowerPoint</vt:lpstr>
      <vt:lpstr>Презентация PowerPoint</vt:lpstr>
      <vt:lpstr>   Узлы хранения АЛУ  К этой категории относятся:  - триггеры, хранящие вспомогательные биты и разные признаки результатов;  - регистры, отвечающие за целостность операндов, промежуточных и конечных итогов.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2.2  Кодирование информации в ЭВМ</dc:title>
  <dc:creator>Vladislav Korkut</dc:creator>
  <cp:lastModifiedBy>Пользователь Windows</cp:lastModifiedBy>
  <cp:revision>63</cp:revision>
  <dcterms:modified xsi:type="dcterms:W3CDTF">2022-04-05T15:11:11Z</dcterms:modified>
</cp:coreProperties>
</file>