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11"/>
  </p:notesMasterIdLst>
  <p:handoutMasterIdLst>
    <p:handoutMasterId r:id="rId12"/>
  </p:handoutMasterIdLst>
  <p:sldIdLst>
    <p:sldId id="257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4" d="100"/>
          <a:sy n="124" d="100"/>
        </p:scale>
        <p:origin x="495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828B2EF-DA7D-4494-9A51-9C95C3842826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</dgm:pt>
    <dgm:pt modelId="{47417486-24E7-4EDE-8C3F-7FE0C8704BEC}">
      <dgm:prSet phldrT="[Текст]"/>
      <dgm:spPr/>
      <dgm:t>
        <a:bodyPr/>
        <a:lstStyle/>
        <a:p>
          <a:pPr>
            <a:buNone/>
          </a:pPr>
          <a:r>
            <a:rPr lang="ru-RU" dirty="0"/>
            <a:t>установка исходных требований для оценки - определение целей испытаний, идентификация типа метрик программного средства, выделение адекватных показателей и требуемых значений атрибутов качества; </a:t>
          </a:r>
        </a:p>
      </dgm:t>
    </dgm:pt>
    <dgm:pt modelId="{C4477E28-7F44-462B-A3B8-891391B9CFAE}" type="parTrans" cxnId="{E78D6FFD-47C0-4BAB-94A5-C4B658DDA288}">
      <dgm:prSet/>
      <dgm:spPr/>
      <dgm:t>
        <a:bodyPr/>
        <a:lstStyle/>
        <a:p>
          <a:endParaRPr lang="ru-RU"/>
        </a:p>
      </dgm:t>
    </dgm:pt>
    <dgm:pt modelId="{1A3E3BED-06F8-4355-BF89-9C836BCEDC75}" type="sibTrans" cxnId="{E78D6FFD-47C0-4BAB-94A5-C4B658DDA288}">
      <dgm:prSet/>
      <dgm:spPr/>
      <dgm:t>
        <a:bodyPr/>
        <a:lstStyle/>
        <a:p>
          <a:endParaRPr lang="ru-RU"/>
        </a:p>
      </dgm:t>
    </dgm:pt>
    <dgm:pt modelId="{5D9A53B5-9C2D-4172-99B7-596AF104AF79}">
      <dgm:prSet/>
      <dgm:spPr/>
      <dgm:t>
        <a:bodyPr/>
        <a:lstStyle/>
        <a:p>
          <a:r>
            <a:rPr lang="ru-RU"/>
            <a:t>селекция метрик качества, установление рейтингов и уровней приоритета метрик субхарактеристик и атрибутов, выделение критериев для проведения экспертиз и измерений; </a:t>
          </a:r>
          <a:endParaRPr lang="ru-RU" dirty="0"/>
        </a:p>
      </dgm:t>
    </dgm:pt>
    <dgm:pt modelId="{C18C02E2-C38C-4F49-971E-3288E149BE7C}" type="parTrans" cxnId="{A9E3DEC6-9A9F-495F-9F47-D2079CBFD7A0}">
      <dgm:prSet/>
      <dgm:spPr/>
      <dgm:t>
        <a:bodyPr/>
        <a:lstStyle/>
        <a:p>
          <a:endParaRPr lang="ru-RU"/>
        </a:p>
      </dgm:t>
    </dgm:pt>
    <dgm:pt modelId="{87845907-B724-40BE-A4AD-6A3875966C6A}" type="sibTrans" cxnId="{A9E3DEC6-9A9F-495F-9F47-D2079CBFD7A0}">
      <dgm:prSet/>
      <dgm:spPr/>
      <dgm:t>
        <a:bodyPr/>
        <a:lstStyle/>
        <a:p>
          <a:endParaRPr lang="ru-RU"/>
        </a:p>
      </dgm:t>
    </dgm:pt>
    <dgm:pt modelId="{D7297E46-01AD-4C97-BE4C-19C18B58CAA6}">
      <dgm:prSet/>
      <dgm:spPr/>
      <dgm:t>
        <a:bodyPr/>
        <a:lstStyle/>
        <a:p>
          <a:r>
            <a:rPr lang="ru-RU"/>
            <a:t>планирование и проектирование процессов оценки характеристик и атрибутов качества в жизненном цикле программного средства; </a:t>
          </a:r>
          <a:endParaRPr lang="ru-RU" dirty="0"/>
        </a:p>
      </dgm:t>
    </dgm:pt>
    <dgm:pt modelId="{EE280234-103F-4D36-B41C-9A44268656D3}" type="parTrans" cxnId="{3FB0AE9D-F0E3-45C8-8BF0-A4799690F28C}">
      <dgm:prSet/>
      <dgm:spPr/>
      <dgm:t>
        <a:bodyPr/>
        <a:lstStyle/>
        <a:p>
          <a:endParaRPr lang="ru-RU"/>
        </a:p>
      </dgm:t>
    </dgm:pt>
    <dgm:pt modelId="{14656E5C-A07F-4CF6-8355-F06E9B276D50}" type="sibTrans" cxnId="{3FB0AE9D-F0E3-45C8-8BF0-A4799690F28C}">
      <dgm:prSet/>
      <dgm:spPr/>
      <dgm:t>
        <a:bodyPr/>
        <a:lstStyle/>
        <a:p>
          <a:endParaRPr lang="ru-RU"/>
        </a:p>
      </dgm:t>
    </dgm:pt>
    <dgm:pt modelId="{8A2A9CC2-221D-4573-A684-0574BC79515E}">
      <dgm:prSet/>
      <dgm:spPr/>
      <dgm:t>
        <a:bodyPr/>
        <a:lstStyle/>
        <a:p>
          <a:r>
            <a:rPr lang="ru-RU"/>
            <a:t>выполнение измерений для оценки, сравнение результатов с критериями и требованиями, обобщение и оценка результатов.</a:t>
          </a:r>
          <a:endParaRPr lang="ru-RU" dirty="0"/>
        </a:p>
      </dgm:t>
    </dgm:pt>
    <dgm:pt modelId="{B3F2514A-ED66-4A80-9226-00A36226D806}" type="parTrans" cxnId="{BB5695C6-EF68-4313-8697-1A08ACC312C5}">
      <dgm:prSet/>
      <dgm:spPr/>
      <dgm:t>
        <a:bodyPr/>
        <a:lstStyle/>
        <a:p>
          <a:endParaRPr lang="ru-RU"/>
        </a:p>
      </dgm:t>
    </dgm:pt>
    <dgm:pt modelId="{F1266784-1C29-4B61-81CA-2160613198F7}" type="sibTrans" cxnId="{BB5695C6-EF68-4313-8697-1A08ACC312C5}">
      <dgm:prSet/>
      <dgm:spPr/>
      <dgm:t>
        <a:bodyPr/>
        <a:lstStyle/>
        <a:p>
          <a:endParaRPr lang="ru-RU"/>
        </a:p>
      </dgm:t>
    </dgm:pt>
    <dgm:pt modelId="{2CA2EF11-9AC9-436A-98B2-76481D0BDA21}" type="pres">
      <dgm:prSet presAssocID="{E828B2EF-DA7D-4494-9A51-9C95C3842826}" presName="linearFlow" presStyleCnt="0">
        <dgm:presLayoutVars>
          <dgm:dir/>
          <dgm:resizeHandles val="exact"/>
        </dgm:presLayoutVars>
      </dgm:prSet>
      <dgm:spPr/>
    </dgm:pt>
    <dgm:pt modelId="{864C95DD-48C4-44D5-87B8-BE0F7357D850}" type="pres">
      <dgm:prSet presAssocID="{47417486-24E7-4EDE-8C3F-7FE0C8704BEC}" presName="composite" presStyleCnt="0"/>
      <dgm:spPr/>
    </dgm:pt>
    <dgm:pt modelId="{8EF2AA2A-FE24-4532-8974-E1E0CD80EE1C}" type="pres">
      <dgm:prSet presAssocID="{47417486-24E7-4EDE-8C3F-7FE0C8704BEC}" presName="imgShp" presStyleLbl="fgImgPlace1" presStyleIdx="0" presStyleCnt="4"/>
      <dgm:spPr/>
    </dgm:pt>
    <dgm:pt modelId="{66BE58A4-1736-4958-8200-D3FA76052DCA}" type="pres">
      <dgm:prSet presAssocID="{47417486-24E7-4EDE-8C3F-7FE0C8704BEC}" presName="txShp" presStyleLbl="node1" presStyleIdx="0" presStyleCnt="4">
        <dgm:presLayoutVars>
          <dgm:bulletEnabled val="1"/>
        </dgm:presLayoutVars>
      </dgm:prSet>
      <dgm:spPr/>
    </dgm:pt>
    <dgm:pt modelId="{C7FDC0D9-9B7A-47EE-AC51-61FD4FE768DA}" type="pres">
      <dgm:prSet presAssocID="{1A3E3BED-06F8-4355-BF89-9C836BCEDC75}" presName="spacing" presStyleCnt="0"/>
      <dgm:spPr/>
    </dgm:pt>
    <dgm:pt modelId="{09221EE0-2C7D-412A-A15D-D938CBF638D1}" type="pres">
      <dgm:prSet presAssocID="{5D9A53B5-9C2D-4172-99B7-596AF104AF79}" presName="composite" presStyleCnt="0"/>
      <dgm:spPr/>
    </dgm:pt>
    <dgm:pt modelId="{553CE5E9-E0B1-4F9E-8327-19693FBE15CF}" type="pres">
      <dgm:prSet presAssocID="{5D9A53B5-9C2D-4172-99B7-596AF104AF79}" presName="imgShp" presStyleLbl="fgImgPlace1" presStyleIdx="1" presStyleCnt="4"/>
      <dgm:spPr/>
    </dgm:pt>
    <dgm:pt modelId="{328025FD-B4D9-4243-9E5C-4D519ED4E35F}" type="pres">
      <dgm:prSet presAssocID="{5D9A53B5-9C2D-4172-99B7-596AF104AF79}" presName="txShp" presStyleLbl="node1" presStyleIdx="1" presStyleCnt="4">
        <dgm:presLayoutVars>
          <dgm:bulletEnabled val="1"/>
        </dgm:presLayoutVars>
      </dgm:prSet>
      <dgm:spPr/>
    </dgm:pt>
    <dgm:pt modelId="{29D1010A-FB2B-4D01-9BD5-555FEF5137AD}" type="pres">
      <dgm:prSet presAssocID="{87845907-B724-40BE-A4AD-6A3875966C6A}" presName="spacing" presStyleCnt="0"/>
      <dgm:spPr/>
    </dgm:pt>
    <dgm:pt modelId="{FC4F1432-8397-42CC-A21A-D5BB8B109BE1}" type="pres">
      <dgm:prSet presAssocID="{D7297E46-01AD-4C97-BE4C-19C18B58CAA6}" presName="composite" presStyleCnt="0"/>
      <dgm:spPr/>
    </dgm:pt>
    <dgm:pt modelId="{4B23EB7B-B8CE-419F-8892-AAFE5ABA26F3}" type="pres">
      <dgm:prSet presAssocID="{D7297E46-01AD-4C97-BE4C-19C18B58CAA6}" presName="imgShp" presStyleLbl="fgImgPlace1" presStyleIdx="2" presStyleCnt="4"/>
      <dgm:spPr/>
    </dgm:pt>
    <dgm:pt modelId="{1DB7FC7E-19F4-4D24-A3DC-5A0F3338AA77}" type="pres">
      <dgm:prSet presAssocID="{D7297E46-01AD-4C97-BE4C-19C18B58CAA6}" presName="txShp" presStyleLbl="node1" presStyleIdx="2" presStyleCnt="4">
        <dgm:presLayoutVars>
          <dgm:bulletEnabled val="1"/>
        </dgm:presLayoutVars>
      </dgm:prSet>
      <dgm:spPr/>
    </dgm:pt>
    <dgm:pt modelId="{6CC224FD-A636-475F-AAD6-01809E22398F}" type="pres">
      <dgm:prSet presAssocID="{14656E5C-A07F-4CF6-8355-F06E9B276D50}" presName="spacing" presStyleCnt="0"/>
      <dgm:spPr/>
    </dgm:pt>
    <dgm:pt modelId="{AA24BC08-6BB7-4D08-9991-1E8D77F8EA63}" type="pres">
      <dgm:prSet presAssocID="{8A2A9CC2-221D-4573-A684-0574BC79515E}" presName="composite" presStyleCnt="0"/>
      <dgm:spPr/>
    </dgm:pt>
    <dgm:pt modelId="{35B2F2E8-BBD0-4780-97DC-3DBA7B64DD9C}" type="pres">
      <dgm:prSet presAssocID="{8A2A9CC2-221D-4573-A684-0574BC79515E}" presName="imgShp" presStyleLbl="fgImgPlace1" presStyleIdx="3" presStyleCnt="4"/>
      <dgm:spPr/>
    </dgm:pt>
    <dgm:pt modelId="{705ED86A-C2AF-4A81-9D3A-80FF05AA473C}" type="pres">
      <dgm:prSet presAssocID="{8A2A9CC2-221D-4573-A684-0574BC79515E}" presName="txShp" presStyleLbl="node1" presStyleIdx="3" presStyleCnt="4">
        <dgm:presLayoutVars>
          <dgm:bulletEnabled val="1"/>
        </dgm:presLayoutVars>
      </dgm:prSet>
      <dgm:spPr/>
    </dgm:pt>
  </dgm:ptLst>
  <dgm:cxnLst>
    <dgm:cxn modelId="{AA81831E-7034-44B0-9801-C9C9B85D4D6D}" type="presOf" srcId="{E828B2EF-DA7D-4494-9A51-9C95C3842826}" destId="{2CA2EF11-9AC9-436A-98B2-76481D0BDA21}" srcOrd="0" destOrd="0" presId="urn:microsoft.com/office/officeart/2005/8/layout/vList3"/>
    <dgm:cxn modelId="{F31EE53B-DA18-436D-9D16-C2AE34150C4F}" type="presOf" srcId="{47417486-24E7-4EDE-8C3F-7FE0C8704BEC}" destId="{66BE58A4-1736-4958-8200-D3FA76052DCA}" srcOrd="0" destOrd="0" presId="urn:microsoft.com/office/officeart/2005/8/layout/vList3"/>
    <dgm:cxn modelId="{697D8F81-B624-4B40-871B-6605D1EAFA02}" type="presOf" srcId="{8A2A9CC2-221D-4573-A684-0574BC79515E}" destId="{705ED86A-C2AF-4A81-9D3A-80FF05AA473C}" srcOrd="0" destOrd="0" presId="urn:microsoft.com/office/officeart/2005/8/layout/vList3"/>
    <dgm:cxn modelId="{3FB0AE9D-F0E3-45C8-8BF0-A4799690F28C}" srcId="{E828B2EF-DA7D-4494-9A51-9C95C3842826}" destId="{D7297E46-01AD-4C97-BE4C-19C18B58CAA6}" srcOrd="2" destOrd="0" parTransId="{EE280234-103F-4D36-B41C-9A44268656D3}" sibTransId="{14656E5C-A07F-4CF6-8355-F06E9B276D50}"/>
    <dgm:cxn modelId="{4C234B9E-1D1E-4FE1-9F28-7A4DDD2C6EDD}" type="presOf" srcId="{5D9A53B5-9C2D-4172-99B7-596AF104AF79}" destId="{328025FD-B4D9-4243-9E5C-4D519ED4E35F}" srcOrd="0" destOrd="0" presId="urn:microsoft.com/office/officeart/2005/8/layout/vList3"/>
    <dgm:cxn modelId="{08CCC4B2-14CC-4E53-8C1D-42C342C0A4DB}" type="presOf" srcId="{D7297E46-01AD-4C97-BE4C-19C18B58CAA6}" destId="{1DB7FC7E-19F4-4D24-A3DC-5A0F3338AA77}" srcOrd="0" destOrd="0" presId="urn:microsoft.com/office/officeart/2005/8/layout/vList3"/>
    <dgm:cxn modelId="{BB5695C6-EF68-4313-8697-1A08ACC312C5}" srcId="{E828B2EF-DA7D-4494-9A51-9C95C3842826}" destId="{8A2A9CC2-221D-4573-A684-0574BC79515E}" srcOrd="3" destOrd="0" parTransId="{B3F2514A-ED66-4A80-9226-00A36226D806}" sibTransId="{F1266784-1C29-4B61-81CA-2160613198F7}"/>
    <dgm:cxn modelId="{A9E3DEC6-9A9F-495F-9F47-D2079CBFD7A0}" srcId="{E828B2EF-DA7D-4494-9A51-9C95C3842826}" destId="{5D9A53B5-9C2D-4172-99B7-596AF104AF79}" srcOrd="1" destOrd="0" parTransId="{C18C02E2-C38C-4F49-971E-3288E149BE7C}" sibTransId="{87845907-B724-40BE-A4AD-6A3875966C6A}"/>
    <dgm:cxn modelId="{E78D6FFD-47C0-4BAB-94A5-C4B658DDA288}" srcId="{E828B2EF-DA7D-4494-9A51-9C95C3842826}" destId="{47417486-24E7-4EDE-8C3F-7FE0C8704BEC}" srcOrd="0" destOrd="0" parTransId="{C4477E28-7F44-462B-A3B8-891391B9CFAE}" sibTransId="{1A3E3BED-06F8-4355-BF89-9C836BCEDC75}"/>
    <dgm:cxn modelId="{CB481928-C752-47AE-A846-419A702F4DBA}" type="presParOf" srcId="{2CA2EF11-9AC9-436A-98B2-76481D0BDA21}" destId="{864C95DD-48C4-44D5-87B8-BE0F7357D850}" srcOrd="0" destOrd="0" presId="urn:microsoft.com/office/officeart/2005/8/layout/vList3"/>
    <dgm:cxn modelId="{E8A03004-CDE8-457D-AC1B-4010053BBD46}" type="presParOf" srcId="{864C95DD-48C4-44D5-87B8-BE0F7357D850}" destId="{8EF2AA2A-FE24-4532-8974-E1E0CD80EE1C}" srcOrd="0" destOrd="0" presId="urn:microsoft.com/office/officeart/2005/8/layout/vList3"/>
    <dgm:cxn modelId="{E33B406B-C8CA-423A-9607-4AF230D17573}" type="presParOf" srcId="{864C95DD-48C4-44D5-87B8-BE0F7357D850}" destId="{66BE58A4-1736-4958-8200-D3FA76052DCA}" srcOrd="1" destOrd="0" presId="urn:microsoft.com/office/officeart/2005/8/layout/vList3"/>
    <dgm:cxn modelId="{15679EDB-4FBB-48AE-8FFD-77D1E8A3F829}" type="presParOf" srcId="{2CA2EF11-9AC9-436A-98B2-76481D0BDA21}" destId="{C7FDC0D9-9B7A-47EE-AC51-61FD4FE768DA}" srcOrd="1" destOrd="0" presId="urn:microsoft.com/office/officeart/2005/8/layout/vList3"/>
    <dgm:cxn modelId="{06179971-5DFA-4C25-9EE3-A5346202353A}" type="presParOf" srcId="{2CA2EF11-9AC9-436A-98B2-76481D0BDA21}" destId="{09221EE0-2C7D-412A-A15D-D938CBF638D1}" srcOrd="2" destOrd="0" presId="urn:microsoft.com/office/officeart/2005/8/layout/vList3"/>
    <dgm:cxn modelId="{44BBD7CD-C82C-4FBB-9B90-11F93C2F2E3D}" type="presParOf" srcId="{09221EE0-2C7D-412A-A15D-D938CBF638D1}" destId="{553CE5E9-E0B1-4F9E-8327-19693FBE15CF}" srcOrd="0" destOrd="0" presId="urn:microsoft.com/office/officeart/2005/8/layout/vList3"/>
    <dgm:cxn modelId="{3D5E409E-D506-4D0B-88C9-4CDE6D87685E}" type="presParOf" srcId="{09221EE0-2C7D-412A-A15D-D938CBF638D1}" destId="{328025FD-B4D9-4243-9E5C-4D519ED4E35F}" srcOrd="1" destOrd="0" presId="urn:microsoft.com/office/officeart/2005/8/layout/vList3"/>
    <dgm:cxn modelId="{2D4BC790-C347-4A4D-8076-EB0B08A8171D}" type="presParOf" srcId="{2CA2EF11-9AC9-436A-98B2-76481D0BDA21}" destId="{29D1010A-FB2B-4D01-9BD5-555FEF5137AD}" srcOrd="3" destOrd="0" presId="urn:microsoft.com/office/officeart/2005/8/layout/vList3"/>
    <dgm:cxn modelId="{DF79A919-8089-4CAB-B28A-7D093F6EF022}" type="presParOf" srcId="{2CA2EF11-9AC9-436A-98B2-76481D0BDA21}" destId="{FC4F1432-8397-42CC-A21A-D5BB8B109BE1}" srcOrd="4" destOrd="0" presId="urn:microsoft.com/office/officeart/2005/8/layout/vList3"/>
    <dgm:cxn modelId="{0D78FD17-4D38-4426-A5A2-7EFD3FC2F9FA}" type="presParOf" srcId="{FC4F1432-8397-42CC-A21A-D5BB8B109BE1}" destId="{4B23EB7B-B8CE-419F-8892-AAFE5ABA26F3}" srcOrd="0" destOrd="0" presId="urn:microsoft.com/office/officeart/2005/8/layout/vList3"/>
    <dgm:cxn modelId="{D1750554-FD5E-4158-B24C-A386042B1E10}" type="presParOf" srcId="{FC4F1432-8397-42CC-A21A-D5BB8B109BE1}" destId="{1DB7FC7E-19F4-4D24-A3DC-5A0F3338AA77}" srcOrd="1" destOrd="0" presId="urn:microsoft.com/office/officeart/2005/8/layout/vList3"/>
    <dgm:cxn modelId="{0B8C685E-E05E-4871-A56C-1D2D7733E685}" type="presParOf" srcId="{2CA2EF11-9AC9-436A-98B2-76481D0BDA21}" destId="{6CC224FD-A636-475F-AAD6-01809E22398F}" srcOrd="5" destOrd="0" presId="urn:microsoft.com/office/officeart/2005/8/layout/vList3"/>
    <dgm:cxn modelId="{0DC73DE4-0A82-4E07-BBB4-8B572B4F22C6}" type="presParOf" srcId="{2CA2EF11-9AC9-436A-98B2-76481D0BDA21}" destId="{AA24BC08-6BB7-4D08-9991-1E8D77F8EA63}" srcOrd="6" destOrd="0" presId="urn:microsoft.com/office/officeart/2005/8/layout/vList3"/>
    <dgm:cxn modelId="{CD84A1BE-0E1A-4264-B28A-5ACB6763DEDD}" type="presParOf" srcId="{AA24BC08-6BB7-4D08-9991-1E8D77F8EA63}" destId="{35B2F2E8-BBD0-4780-97DC-3DBA7B64DD9C}" srcOrd="0" destOrd="0" presId="urn:microsoft.com/office/officeart/2005/8/layout/vList3"/>
    <dgm:cxn modelId="{C95215D0-3597-4D7F-9BFB-56C8BA69551F}" type="presParOf" srcId="{AA24BC08-6BB7-4D08-9991-1E8D77F8EA63}" destId="{705ED86A-C2AF-4A81-9D3A-80FF05AA473C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BE58A4-1736-4958-8200-D3FA76052DCA}">
      <dsp:nvSpPr>
        <dsp:cNvPr id="0" name=""/>
        <dsp:cNvSpPr/>
      </dsp:nvSpPr>
      <dsp:spPr>
        <a:xfrm rot="10800000">
          <a:off x="1473641" y="1202"/>
          <a:ext cx="4766103" cy="1092628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1819" tIns="49530" rIns="92456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 dirty="0"/>
            <a:t>установка исходных требований для оценки - определение целей испытаний, идентификация типа метрик программного средства, выделение адекватных показателей и требуемых значений атрибутов качества; </a:t>
          </a:r>
        </a:p>
      </dsp:txBody>
      <dsp:txXfrm rot="10800000">
        <a:off x="1746798" y="1202"/>
        <a:ext cx="4492946" cy="1092628"/>
      </dsp:txXfrm>
    </dsp:sp>
    <dsp:sp modelId="{8EF2AA2A-FE24-4532-8974-E1E0CD80EE1C}">
      <dsp:nvSpPr>
        <dsp:cNvPr id="0" name=""/>
        <dsp:cNvSpPr/>
      </dsp:nvSpPr>
      <dsp:spPr>
        <a:xfrm>
          <a:off x="927327" y="1202"/>
          <a:ext cx="1092628" cy="1092628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8025FD-B4D9-4243-9E5C-4D519ED4E35F}">
      <dsp:nvSpPr>
        <dsp:cNvPr id="0" name=""/>
        <dsp:cNvSpPr/>
      </dsp:nvSpPr>
      <dsp:spPr>
        <a:xfrm rot="10800000">
          <a:off x="1473641" y="1419989"/>
          <a:ext cx="4766103" cy="1092628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1819" tIns="49530" rIns="92456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/>
            <a:t>селекция метрик качества, установление рейтингов и уровней приоритета метрик субхарактеристик и атрибутов, выделение критериев для проведения экспертиз и измерений; </a:t>
          </a:r>
          <a:endParaRPr lang="ru-RU" sz="1300" kern="1200" dirty="0"/>
        </a:p>
      </dsp:txBody>
      <dsp:txXfrm rot="10800000">
        <a:off x="1746798" y="1419989"/>
        <a:ext cx="4492946" cy="1092628"/>
      </dsp:txXfrm>
    </dsp:sp>
    <dsp:sp modelId="{553CE5E9-E0B1-4F9E-8327-19693FBE15CF}">
      <dsp:nvSpPr>
        <dsp:cNvPr id="0" name=""/>
        <dsp:cNvSpPr/>
      </dsp:nvSpPr>
      <dsp:spPr>
        <a:xfrm>
          <a:off x="927327" y="1419989"/>
          <a:ext cx="1092628" cy="1092628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B7FC7E-19F4-4D24-A3DC-5A0F3338AA77}">
      <dsp:nvSpPr>
        <dsp:cNvPr id="0" name=""/>
        <dsp:cNvSpPr/>
      </dsp:nvSpPr>
      <dsp:spPr>
        <a:xfrm rot="10800000">
          <a:off x="1473641" y="2838775"/>
          <a:ext cx="4766103" cy="1092628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1819" tIns="49530" rIns="92456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/>
            <a:t>планирование и проектирование процессов оценки характеристик и атрибутов качества в жизненном цикле программного средства; </a:t>
          </a:r>
          <a:endParaRPr lang="ru-RU" sz="1300" kern="1200" dirty="0"/>
        </a:p>
      </dsp:txBody>
      <dsp:txXfrm rot="10800000">
        <a:off x="1746798" y="2838775"/>
        <a:ext cx="4492946" cy="1092628"/>
      </dsp:txXfrm>
    </dsp:sp>
    <dsp:sp modelId="{4B23EB7B-B8CE-419F-8892-AAFE5ABA26F3}">
      <dsp:nvSpPr>
        <dsp:cNvPr id="0" name=""/>
        <dsp:cNvSpPr/>
      </dsp:nvSpPr>
      <dsp:spPr>
        <a:xfrm>
          <a:off x="927327" y="2838775"/>
          <a:ext cx="1092628" cy="1092628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5ED86A-C2AF-4A81-9D3A-80FF05AA473C}">
      <dsp:nvSpPr>
        <dsp:cNvPr id="0" name=""/>
        <dsp:cNvSpPr/>
      </dsp:nvSpPr>
      <dsp:spPr>
        <a:xfrm rot="10800000">
          <a:off x="1473641" y="4257562"/>
          <a:ext cx="4766103" cy="1092628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1819" tIns="49530" rIns="92456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/>
            <a:t>выполнение измерений для оценки, сравнение результатов с критериями и требованиями, обобщение и оценка результатов.</a:t>
          </a:r>
          <a:endParaRPr lang="ru-RU" sz="1300" kern="1200" dirty="0"/>
        </a:p>
      </dsp:txBody>
      <dsp:txXfrm rot="10800000">
        <a:off x="1746798" y="4257562"/>
        <a:ext cx="4492946" cy="1092628"/>
      </dsp:txXfrm>
    </dsp:sp>
    <dsp:sp modelId="{35B2F2E8-BBD0-4780-97DC-3DBA7B64DD9C}">
      <dsp:nvSpPr>
        <dsp:cNvPr id="0" name=""/>
        <dsp:cNvSpPr/>
      </dsp:nvSpPr>
      <dsp:spPr>
        <a:xfrm>
          <a:off x="927327" y="4257562"/>
          <a:ext cx="1092628" cy="1092628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B5C320A-F5C8-4FD6-86FF-35D2EBF085B6}" type="datetime1">
              <a:rPr lang="ru-RU" smtClean="0"/>
              <a:t>08.11.2022</a:t>
            </a:fld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7ACF5E7-ACB0-497B-A8C6-F2E617B46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3396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5C702C7-E599-40D9-B30E-0392896973B5}" type="datetime1">
              <a:rPr lang="ru-RU" smtClean="0"/>
              <a:t>08.11.2022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"/>
              <a:t>Щелкните, чтобы изменить стили текста образца слайда</a:t>
            </a:r>
            <a:endParaRPr lang="en-US"/>
          </a:p>
          <a:p>
            <a:pPr lvl="1" rtl="0"/>
            <a:r>
              <a:rPr lang="ru"/>
              <a:t>Второй уровень</a:t>
            </a:r>
          </a:p>
          <a:p>
            <a:pPr lvl="2" rtl="0"/>
            <a:r>
              <a:rPr lang="ru"/>
              <a:t>Третий уровень</a:t>
            </a:r>
          </a:p>
          <a:p>
            <a:pPr lvl="3" rtl="0"/>
            <a:r>
              <a:rPr lang="ru"/>
              <a:t>Четвертый уровень</a:t>
            </a:r>
          </a:p>
          <a:p>
            <a:pPr lvl="4" rtl="0"/>
            <a:r>
              <a:rPr lang="ru"/>
              <a:t>Пятый уровень</a:t>
            </a:r>
            <a:endParaRPr lang="en-US"/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7A705E3-E620-489D-9973-6221209A4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58183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10" name="Прямоугольник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Прямоугольник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Прямоугольник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Прямая соединительная линия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единительная линия 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Заголовок 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rtlCol="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Подзаголовок 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20" name="Дата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 rtlCol="0"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fld id="{6506E9A3-1561-45B7-908B-DACC52528ABB}" type="datetime1">
              <a:rPr lang="ru-RU" smtClean="0"/>
              <a:t>08.11.2022</a:t>
            </a:fld>
            <a:endParaRPr lang="en-US" dirty="0"/>
          </a:p>
        </p:txBody>
      </p:sp>
      <p:sp>
        <p:nvSpPr>
          <p:cNvPr id="21" name="Нижний колонтитул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E92B999-6CB2-48D4-8AF6-3D1A5D13436B}" type="datetime1">
              <a:rPr lang="ru-RU" smtClean="0"/>
              <a:t>08.11.2022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 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52C98DB-1092-48C4-AD4E-BD3E9D2E2345}" type="datetime1">
              <a:rPr lang="ru-RU" smtClean="0"/>
              <a:t>08.11.2022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29C2F20-7994-4D1E-A01C-96ECBA4612EB}" type="datetime1">
              <a:rPr lang="ru-RU" smtClean="0"/>
              <a:t>08.11.2022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23" name="Прямоугольник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Прямоугольник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Прямоугольник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rtlCol="0"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Прямая соединительная линия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единительная линия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rtlCol="0"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 rtlCol="0"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rtl="0"/>
            <a:fld id="{7B2CE4EA-3B49-4A00-ADF3-7C7272A626C1}" type="datetime1">
              <a:rPr lang="ru-RU" smtClean="0"/>
              <a:t>08.11.2022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 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A16848F-27AD-43B9-904C-1CF05D24EB3C}" type="datetime1">
              <a:rPr lang="ru-RU" smtClean="0"/>
              <a:t>08.11.2022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3090412-2DE5-405A-816E-F08FB54EB168}" type="datetime1">
              <a:rPr lang="ru-RU" smtClean="0"/>
              <a:t>08.11.2022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9" name="Номер слайда 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4C2D7CB-4DC1-4BB7-BF00-4C36160857E0}" type="datetime1">
              <a:rPr lang="ru-RU" smtClean="0"/>
              <a:t>08.11.2022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060D38F-E364-4ED4-9BF4-D7F00FFBE76A}" type="datetime1">
              <a:rPr lang="ru-RU" smtClean="0"/>
              <a:t>08.11.2022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Номер слайда 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 rtlCol="0"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8" name="Дата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F183FEFD-AB08-4CB5-AE4D-2F6B12D8E3B0}" type="datetime1">
              <a:rPr lang="ru-RU" smtClean="0"/>
              <a:t>08.11.2022</a:t>
            </a:fld>
            <a:endParaRPr lang="en-US"/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endParaRPr lang="en-US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Рисунок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 rtlCol="0"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rtl="0"/>
            <a:fld id="{EBEA1583-5CEF-4E36-A7FC-D34B7E954D76}" type="datetime1">
              <a:rPr lang="ru-RU" smtClean="0"/>
              <a:t>08.11.2022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 rtlCol="0"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 rtl="0"/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Прямоугольник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7" name="Прямоугольник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Прямоугольник 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ru" dirty="0"/>
              <a:t>Стиль образца заголовка</a:t>
            </a:r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"/>
              <a:t>Щелкните, чтобы изменить стили текста образца слайда</a:t>
            </a:r>
          </a:p>
          <a:p>
            <a:pPr lvl="1" rtl="0"/>
            <a:r>
              <a:rPr lang="ru"/>
              <a:t>Второй уровень</a:t>
            </a:r>
          </a:p>
          <a:p>
            <a:pPr lvl="2" rtl="0"/>
            <a:r>
              <a:rPr lang="ru"/>
              <a:t>Третий уровень</a:t>
            </a:r>
          </a:p>
          <a:p>
            <a:pPr lvl="3" rtl="0"/>
            <a:r>
              <a:rPr lang="ru"/>
              <a:t>Четвертый уровень</a:t>
            </a:r>
          </a:p>
          <a:p>
            <a:pPr lvl="4" rtl="0"/>
            <a:r>
              <a:rPr lang="ru"/>
              <a:t>Пятый уровень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068A786-B8BF-4988-ACBA-DD9B5BC8D522}" type="datetime1">
              <a:rPr lang="ru-RU" smtClean="0"/>
              <a:t>08.11.2022</a:t>
            </a:fld>
            <a:endParaRPr lang="en-US" dirty="0"/>
          </a:p>
        </p:txBody>
      </p:sp>
      <p:sp>
        <p:nvSpPr>
          <p:cNvPr id="5" name="Нижний колонтитул 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 descr="Крупный план логотипа&#10;&#10;Автоматически созданное описание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82" name="Прямоугольник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Прямоугольник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 rtlCol="0">
            <a:noAutofit/>
          </a:bodyPr>
          <a:lstStyle/>
          <a:p>
            <a:pPr algn="l"/>
            <a:r>
              <a:rPr lang="ru-RU" sz="3600" dirty="0">
                <a:solidFill>
                  <a:schemeClr val="tx1"/>
                </a:solidFill>
              </a:rPr>
              <a:t>Сопровождение ПО.</a:t>
            </a:r>
            <a:br>
              <a:rPr lang="ru-RU" sz="3600" dirty="0">
                <a:solidFill>
                  <a:schemeClr val="tx1"/>
                </a:solidFill>
              </a:rPr>
            </a:br>
            <a:r>
              <a:rPr lang="ru-RU" sz="3600" dirty="0">
                <a:solidFill>
                  <a:schemeClr val="tx1"/>
                </a:solidFill>
              </a:rPr>
              <a:t>Оценка качества ПО</a:t>
            </a:r>
            <a:endParaRPr lang="ru" sz="3600" dirty="0">
              <a:solidFill>
                <a:schemeClr val="tx1"/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 rtlCol="0">
            <a:normAutofit/>
          </a:bodyPr>
          <a:lstStyle/>
          <a:p>
            <a:pPr rtl="0">
              <a:spcAft>
                <a:spcPts val="600"/>
              </a:spcAft>
            </a:pPr>
            <a:endParaRPr lang="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rtlCol="0">
            <a:normAutofit/>
          </a:bodyPr>
          <a:lstStyle/>
          <a:p>
            <a:pPr algn="ctr"/>
            <a:r>
              <a:rPr lang="ru" dirty="0"/>
              <a:t>Сопровождения ПО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9DA4C5C-14D4-40BC-8CA0-732F2F3046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Сопровождение программного обеспечения </a:t>
            </a:r>
            <a:r>
              <a:rPr lang="ru-RU" dirty="0"/>
              <a:t>определяется как вся совокупность деятельности, необходимой для обеспечения эффективной (с точки зрения затрат) поддержки программных систем. </a:t>
            </a:r>
          </a:p>
          <a:p>
            <a:r>
              <a:rPr lang="ru-RU" dirty="0"/>
              <a:t>Эти работы выполняются как перед вводом системы в эксплуатацию, так и после этого.</a:t>
            </a:r>
          </a:p>
          <a:p>
            <a:pPr marL="0" indent="0">
              <a:buNone/>
            </a:pPr>
            <a:r>
              <a:rPr lang="ru-RU" b="1" dirty="0"/>
              <a:t>Предварительные работы </a:t>
            </a:r>
            <a:r>
              <a:rPr lang="ru-RU" dirty="0"/>
              <a:t>включают </a:t>
            </a:r>
          </a:p>
          <a:p>
            <a:r>
              <a:rPr lang="ru-RU" dirty="0"/>
              <a:t>планирование деятельности по сопровождению системы, </a:t>
            </a:r>
          </a:p>
          <a:p>
            <a:r>
              <a:rPr lang="ru-RU" dirty="0"/>
              <a:t>а также организацию перехода к ее полнофункциональному использованию. </a:t>
            </a:r>
          </a:p>
          <a:p>
            <a:pPr marL="0" indent="0">
              <a:buNone/>
            </a:pPr>
            <a:r>
              <a:rPr lang="ru-RU" i="1" dirty="0"/>
              <a:t>Если новая система должна заменить старую систему, предназначенную для решения тех же задач, просто на новом уровне эффективности, стоимости использования, новых функциональных возможностей, в этом случае важно обеспечить плавный переход со старой системы на новую, максимально естественный для пользователей</a:t>
            </a:r>
            <a:r>
              <a:rPr lang="ru-RU" dirty="0"/>
              <a:t>.</a:t>
            </a:r>
          </a:p>
          <a:p>
            <a:pPr marL="0" indent="0">
              <a:buNone/>
            </a:pPr>
            <a:r>
              <a:rPr lang="ru-RU" dirty="0"/>
              <a:t>С этим связано не только планирование, например, переноса информации, хранимой в соответствующих базах данных, но и обучение пользователей, подготовка, настройка и проверка “боевой” конфигурации, определение последовательности операций, организация и обучение службы поддержки (</a:t>
            </a:r>
            <a:r>
              <a:rPr lang="ru-RU" dirty="0" err="1"/>
              <a:t>help-desk</a:t>
            </a:r>
            <a:r>
              <a:rPr lang="ru-RU" dirty="0"/>
              <a:t>) и т.п</a:t>
            </a:r>
          </a:p>
        </p:txBody>
      </p:sp>
    </p:spTree>
    <p:extLst>
      <p:ext uri="{BB962C8B-B14F-4D97-AF65-F5344CB8AC3E}">
        <p14:creationId xmlns:p14="http://schemas.microsoft.com/office/powerpoint/2010/main" val="183243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rtlCol="0">
            <a:normAutofit/>
          </a:bodyPr>
          <a:lstStyle/>
          <a:p>
            <a:pPr algn="ctr"/>
            <a:r>
              <a:rPr lang="ru" dirty="0"/>
              <a:t>Сопровождения ПО: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27E2611-B901-4178-A80A-B8E20339D1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7956" y="1820411"/>
            <a:ext cx="10177244" cy="4496499"/>
          </a:xfrm>
        </p:spPr>
        <p:txBody>
          <a:bodyPr>
            <a:normAutofit fontScale="92500" lnSpcReduction="20000"/>
          </a:bodyPr>
          <a:lstStyle/>
          <a:p>
            <a:r>
              <a:rPr lang="ru-RU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Стандарт жизненного цикла 12207 (IEEE, ISO/IEC, ГОСТ Р ИСО/МЭК) </a:t>
            </a:r>
            <a:r>
              <a:rPr lang="ru-RU" dirty="0"/>
              <a:t>позиционирует сопровождение как один из главных процессов жизненного цикла.</a:t>
            </a:r>
          </a:p>
          <a:p>
            <a:r>
              <a:rPr lang="ru-RU" dirty="0"/>
              <a:t>Этот стандарт описывает </a:t>
            </a:r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сопровождение</a:t>
            </a:r>
            <a:r>
              <a:rPr lang="ru-RU" dirty="0"/>
              <a:t> как </a:t>
            </a:r>
            <a:r>
              <a:rPr lang="ru-RU" b="1" i="1" dirty="0"/>
              <a:t>процесс модификации программного продукта в части его кода и документации для решения возникающих проблем при эксплуатации или реализации потребностей в улучшениях тех или иных характеристик продукта. </a:t>
            </a:r>
          </a:p>
          <a:p>
            <a:pPr marL="0" indent="0">
              <a:buNone/>
            </a:pPr>
            <a:r>
              <a:rPr lang="ru-RU" dirty="0"/>
              <a:t>Задача состоит в модификации продукта при условии сохранения его целостности. </a:t>
            </a:r>
          </a:p>
          <a:p>
            <a:pPr marL="0" indent="0">
              <a:buNone/>
            </a:pPr>
            <a:r>
              <a:rPr lang="ru-RU" dirty="0"/>
              <a:t>В общем случае, работы по сопровождению должны проводиться для решения следующих </a:t>
            </a:r>
            <a:r>
              <a:rPr lang="ru-RU" b="1" u="sng" dirty="0"/>
              <a:t>задач:</a:t>
            </a:r>
            <a:r>
              <a:rPr lang="ru-RU" dirty="0"/>
              <a:t>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/>
              <a:t> устранение сбоев;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/>
              <a:t>улучшение дизайна;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/>
              <a:t>реализация расширений функциональных возможностей;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/>
              <a:t>создание интерфейсов взаимодействия с другими (внешними) системами;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/>
              <a:t>адаптация (например, портирование) для возможности работы на другой аппаратной платформе (или обновленной платформе), применения новых системных возможностей, функционирования в среде обновленной телекоммуникационной инфраструктуры и т.п.;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/>
              <a:t>миграции унаследованного (</a:t>
            </a:r>
            <a:r>
              <a:rPr lang="ru-RU" dirty="0" err="1"/>
              <a:t>legacy</a:t>
            </a:r>
            <a:r>
              <a:rPr lang="ru-RU" dirty="0"/>
              <a:t>) программного обеспечения;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/>
              <a:t>вывода программного обеспечения из эксплуатации</a:t>
            </a:r>
          </a:p>
        </p:txBody>
      </p:sp>
    </p:spTree>
    <p:extLst>
      <p:ext uri="{BB962C8B-B14F-4D97-AF65-F5344CB8AC3E}">
        <p14:creationId xmlns:p14="http://schemas.microsoft.com/office/powerpoint/2010/main" val="2652049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rtlCol="0">
            <a:normAutofit/>
          </a:bodyPr>
          <a:lstStyle/>
          <a:p>
            <a:pPr algn="ctr"/>
            <a:r>
              <a:rPr lang="ru-RU" dirty="0"/>
              <a:t>Процессы сопровождения (</a:t>
            </a:r>
            <a:r>
              <a:rPr lang="en-US" dirty="0"/>
              <a:t>Maintenance Processes)</a:t>
            </a:r>
            <a:endParaRPr lang="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3F109FB-59A4-4667-BFB9-576CF1246A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661" t="30813" r="24106" b="14862"/>
          <a:stretch/>
        </p:blipFill>
        <p:spPr>
          <a:xfrm>
            <a:off x="2466364" y="1937741"/>
            <a:ext cx="7063530" cy="4474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471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rtlCol="0">
            <a:normAutofit/>
          </a:bodyPr>
          <a:lstStyle/>
          <a:p>
            <a:pPr algn="ctr"/>
            <a:r>
              <a:rPr lang="ru-RU" dirty="0"/>
              <a:t>Процессы сопровождения (</a:t>
            </a:r>
            <a:r>
              <a:rPr lang="en-US" dirty="0"/>
              <a:t>Maintenance Processes)</a:t>
            </a:r>
            <a:endParaRPr lang="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613DEDC-11A5-4217-B2CB-BD111D71AD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276" t="29370" r="22041" b="8380"/>
          <a:stretch/>
        </p:blipFill>
        <p:spPr>
          <a:xfrm>
            <a:off x="2759979" y="1913527"/>
            <a:ext cx="6333688" cy="4378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0666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>
            <a:extLst>
              <a:ext uri="{FF2B5EF4-FFF2-40B4-BE49-F238E27FC236}">
                <a16:creationId xmlns:a16="http://schemas.microsoft.com/office/drawing/2014/main" id="{F2AD1C3B-23EC-4139-83B7-C3F9F055B2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603969"/>
            <a:ext cx="5398315" cy="38496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Основой регламентирования показателей качества программных средств является международный стандарт ISO 9126:2001 (ГОСТ Р ИСО / МЭК 9126-2001) "Информационная технология. Оценка программного продукта. Характеристики качества и руководство по их применению". </a:t>
            </a:r>
          </a:p>
          <a:p>
            <a:pPr marL="0" indent="0">
              <a:buNone/>
            </a:pPr>
            <a:r>
              <a:rPr lang="ru-RU" dirty="0"/>
              <a:t>Методологии и стандартизации оценки характеристик качества готовых программных средств и их компонентов (программного продукта) на различных этапах жизненного цикла посвящен международный стандарт ISO 14598, состоящий из шести частей. </a:t>
            </a:r>
          </a:p>
        </p:txBody>
      </p:sp>
      <p:graphicFrame>
        <p:nvGraphicFramePr>
          <p:cNvPr id="6" name="Схема 5">
            <a:extLst>
              <a:ext uri="{FF2B5EF4-FFF2-40B4-BE49-F238E27FC236}">
                <a16:creationId xmlns:a16="http://schemas.microsoft.com/office/drawing/2014/main" id="{A2408E2B-A376-4C8D-888F-EA10640B62E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90046446"/>
              </p:ext>
            </p:extLst>
          </p:nvPr>
        </p:nvGraphicFramePr>
        <p:xfrm>
          <a:off x="-488914" y="1063903"/>
          <a:ext cx="7167073" cy="53513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711DF2A8-F719-4434-9D4A-DA25BDEDA998}"/>
              </a:ext>
            </a:extLst>
          </p:cNvPr>
          <p:cNvSpPr txBox="1"/>
          <p:nvPr/>
        </p:nvSpPr>
        <p:spPr>
          <a:xfrm>
            <a:off x="534544" y="376980"/>
            <a:ext cx="698191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ru-RU" dirty="0"/>
              <a:t>Рекомендуется следующая общая схема процессов оценки характеристик качества программ: </a:t>
            </a:r>
          </a:p>
        </p:txBody>
      </p:sp>
    </p:spTree>
    <p:extLst>
      <p:ext uri="{BB962C8B-B14F-4D97-AF65-F5344CB8AC3E}">
        <p14:creationId xmlns:p14="http://schemas.microsoft.com/office/powerpoint/2010/main" val="7660932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rtlCol="0">
            <a:normAutofit fontScale="90000"/>
          </a:bodyPr>
          <a:lstStyle/>
          <a:p>
            <a:r>
              <a:rPr lang="ru-RU" dirty="0"/>
              <a:t>Определения характеристик и </a:t>
            </a:r>
            <a:r>
              <a:rPr lang="ru-RU" dirty="0" err="1"/>
              <a:t>субхарактеристик</a:t>
            </a:r>
            <a:r>
              <a:rPr lang="ru-RU" dirty="0"/>
              <a:t> качества (ISO 9126-1)</a:t>
            </a:r>
            <a:endParaRPr lang="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0784BEC-6EE9-4769-800A-FCD43E318F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ru-RU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Функциональные возможности </a:t>
            </a:r>
            <a:r>
              <a:rPr lang="ru-RU" sz="2000" dirty="0"/>
              <a:t>- способность программного средства обеспечивать решение задач, удовлетворяющих сформулированные потребности заказчиков и пользователей при применении комплекса программ в заданных условиях. </a:t>
            </a:r>
          </a:p>
          <a:p>
            <a:r>
              <a:rPr lang="ru-RU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Функциональная пригодность </a:t>
            </a:r>
            <a:r>
              <a:rPr lang="ru-RU" sz="2000" dirty="0"/>
              <a:t>- набор и описания </a:t>
            </a:r>
            <a:r>
              <a:rPr lang="ru-RU" sz="2000" dirty="0" err="1"/>
              <a:t>субхарактеристики</a:t>
            </a:r>
            <a:r>
              <a:rPr lang="ru-RU" sz="2000" dirty="0"/>
              <a:t> и ее атрибутов, определяющие назначение, номенклатуру, основные, необходимые и достаточные функции программного средства, соответствующие техническому заданию и спецификациям требований заказчика или потенциального пользователя. </a:t>
            </a:r>
          </a:p>
          <a:p>
            <a:r>
              <a:rPr lang="ru-RU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Правильность (корректность) </a:t>
            </a:r>
            <a:r>
              <a:rPr lang="ru-RU" sz="2000" dirty="0"/>
              <a:t>- способность программного средства обеспечивать правильные или приемлемые для пользователя результаты и внешние эффекты. </a:t>
            </a:r>
          </a:p>
        </p:txBody>
      </p:sp>
    </p:spTree>
    <p:extLst>
      <p:ext uri="{BB962C8B-B14F-4D97-AF65-F5344CB8AC3E}">
        <p14:creationId xmlns:p14="http://schemas.microsoft.com/office/powerpoint/2010/main" val="28722410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rtlCol="0">
            <a:normAutofit fontScale="90000"/>
          </a:bodyPr>
          <a:lstStyle/>
          <a:p>
            <a:r>
              <a:rPr lang="ru-RU" dirty="0"/>
              <a:t>Определения характеристик и </a:t>
            </a:r>
            <a:r>
              <a:rPr lang="ru-RU" dirty="0" err="1"/>
              <a:t>субхарактеристик</a:t>
            </a:r>
            <a:r>
              <a:rPr lang="ru-RU" dirty="0"/>
              <a:t> качества (ISO 9126-1)</a:t>
            </a:r>
            <a:endParaRPr lang="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0784BEC-6EE9-4769-800A-FCD43E318F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10568730" cy="3849624"/>
          </a:xfrm>
        </p:spPr>
        <p:txBody>
          <a:bodyPr>
            <a:noAutofit/>
          </a:bodyPr>
          <a:lstStyle/>
          <a:p>
            <a:r>
              <a:rPr lang="ru-RU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Способность к взаимодействию </a:t>
            </a:r>
            <a:r>
              <a:rPr lang="ru-RU" sz="2000" dirty="0"/>
              <a:t>- свойство программных средств и их компонентов взаимодействовать с одной или большим числом компонентов внутренней и внешней среды. </a:t>
            </a:r>
          </a:p>
          <a:p>
            <a:r>
              <a:rPr lang="ru-RU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Защищенность</a:t>
            </a:r>
            <a:r>
              <a:rPr lang="ru-RU" sz="2000" dirty="0"/>
              <a:t> - способность компонентов программного средства защищать программы и информацию от любых негативных воздействий. </a:t>
            </a:r>
          </a:p>
          <a:p>
            <a:r>
              <a:rPr lang="ru-RU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Надежность</a:t>
            </a:r>
            <a:r>
              <a:rPr lang="ru-RU" sz="2000" dirty="0"/>
              <a:t> - обеспечение комплексом программ достаточно низкой вероятности отказа в процессе функционирования программного средства в реальном времени. </a:t>
            </a:r>
          </a:p>
          <a:p>
            <a:r>
              <a:rPr lang="ru-RU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Эффективность </a:t>
            </a:r>
            <a:r>
              <a:rPr lang="ru-RU" sz="2000" dirty="0"/>
              <a:t>- свойства программного средства, обеспечивающие требуемую производительность решения функциональных задач, с учетом количества используемых вычислительных ресурсов в установленных условиях. </a:t>
            </a:r>
          </a:p>
        </p:txBody>
      </p:sp>
    </p:spTree>
    <p:extLst>
      <p:ext uri="{BB962C8B-B14F-4D97-AF65-F5344CB8AC3E}">
        <p14:creationId xmlns:p14="http://schemas.microsoft.com/office/powerpoint/2010/main" val="13276873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rtlCol="0">
            <a:normAutofit fontScale="90000"/>
          </a:bodyPr>
          <a:lstStyle/>
          <a:p>
            <a:r>
              <a:rPr lang="ru-RU" dirty="0"/>
              <a:t>Определения характеристик и </a:t>
            </a:r>
            <a:r>
              <a:rPr lang="ru-RU" dirty="0" err="1"/>
              <a:t>субхарактеристик</a:t>
            </a:r>
            <a:r>
              <a:rPr lang="ru-RU" dirty="0"/>
              <a:t> качества (ISO 9126-1)</a:t>
            </a:r>
            <a:endParaRPr lang="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0784BEC-6EE9-4769-800A-FCD43E318F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ru-RU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Практичность (применимость</a:t>
            </a:r>
            <a:r>
              <a:rPr lang="ru-RU" sz="2000" dirty="0"/>
              <a:t>) - свойства программного средства, обусловливающие сложность его понимания, изучения и использования, а также привлекательность для квалифицированных пользователей при применении в указанных условиях. </a:t>
            </a:r>
          </a:p>
          <a:p>
            <a:r>
              <a:rPr lang="ru-RU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Сопровождаемость</a:t>
            </a:r>
            <a:r>
              <a:rPr lang="ru-RU" sz="2000" dirty="0"/>
              <a:t> - приспособленность программного средства к модификации и изменению конфигурации и функций. </a:t>
            </a:r>
          </a:p>
          <a:p>
            <a:r>
              <a:rPr lang="ru-RU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Мобильность </a:t>
            </a:r>
            <a:r>
              <a:rPr lang="ru-RU" sz="2000" dirty="0"/>
              <a:t>- подготовленность программного средства к переносу из одной аппаратно-операционной среды в другую.</a:t>
            </a:r>
          </a:p>
        </p:txBody>
      </p:sp>
    </p:spTree>
    <p:extLst>
      <p:ext uri="{BB962C8B-B14F-4D97-AF65-F5344CB8AC3E}">
        <p14:creationId xmlns:p14="http://schemas.microsoft.com/office/powerpoint/2010/main" val="25777373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авон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989_TF78438558" id="{9E57F44F-DA93-4254-91DF-B1426C3EFFA1}" vid="{65451059-DDF1-4B5B-9523-2E5E61368425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{F73B9790-0C2D-461D-A69C-0CF067B8DE1F}tf78438558_win32</Template>
  <TotalTime>20</TotalTime>
  <Words>725</Words>
  <Application>Microsoft Office PowerPoint</Application>
  <PresentationFormat>Широкоэкранный</PresentationFormat>
  <Paragraphs>43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Calibri</vt:lpstr>
      <vt:lpstr>Century Gothic</vt:lpstr>
      <vt:lpstr>Garamond</vt:lpstr>
      <vt:lpstr>Wingdings</vt:lpstr>
      <vt:lpstr>СавонVTI</vt:lpstr>
      <vt:lpstr>Сопровождение ПО. Оценка качества ПО</vt:lpstr>
      <vt:lpstr>Сопровождения ПО</vt:lpstr>
      <vt:lpstr>Сопровождения ПО:</vt:lpstr>
      <vt:lpstr>Процессы сопровождения (Maintenance Processes)</vt:lpstr>
      <vt:lpstr>Процессы сопровождения (Maintenance Processes)</vt:lpstr>
      <vt:lpstr>Презентация PowerPoint</vt:lpstr>
      <vt:lpstr>Определения характеристик и субхарактеристик качества (ISO 9126-1)</vt:lpstr>
      <vt:lpstr>Определения характеристик и субхарактеристик качества (ISO 9126-1)</vt:lpstr>
      <vt:lpstr>Определения характеристик и субхарактеристик качества (ISO 9126-1)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Сопровождение ПО. Оценка качества ПО</dc:title>
  <dc:creator>Student410</dc:creator>
  <cp:lastModifiedBy>Student410</cp:lastModifiedBy>
  <cp:revision>20</cp:revision>
  <dcterms:created xsi:type="dcterms:W3CDTF">2022-11-08T08:21:18Z</dcterms:created>
  <dcterms:modified xsi:type="dcterms:W3CDTF">2022-11-08T08:42:10Z</dcterms:modified>
</cp:coreProperties>
</file>