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57" r:id="rId5"/>
    <p:sldId id="269" r:id="rId6"/>
    <p:sldId id="270" r:id="rId7"/>
    <p:sldId id="271" r:id="rId8"/>
    <p:sldId id="272" r:id="rId9"/>
    <p:sldId id="265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51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92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69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64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9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82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5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0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0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9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39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62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5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0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0D3AF-1610-4D4A-92B4-CC564F6F1577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1D244F-BBF4-4417-90CD-DD0289E20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50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377367"/>
            <a:ext cx="10348686" cy="783776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7.2. </a:t>
            </a:r>
            <a:r>
              <a:rPr lang="ru-RU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управления</a:t>
            </a:r>
            <a:endParaRPr lang="ru-RU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5520" y="1574800"/>
            <a:ext cx="9965646" cy="4448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5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устройств управления</a:t>
            </a:r>
          </a:p>
          <a:p>
            <a:pPr marL="0" indent="0">
              <a:buNone/>
            </a:pPr>
            <a:r>
              <a:rPr lang="ru-RU" sz="5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УУ </a:t>
            </a:r>
            <a:r>
              <a:rPr lang="ru-RU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 жёсткой </a:t>
            </a:r>
            <a:r>
              <a:rPr lang="ru-RU" sz="5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логикой</a:t>
            </a:r>
          </a:p>
          <a:p>
            <a:pPr marL="0" indent="0">
              <a:buNone/>
            </a:pPr>
            <a:r>
              <a:rPr lang="ru-RU" sz="5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УУ с микропрограммным </a:t>
            </a:r>
            <a:r>
              <a:rPr lang="ru-RU" sz="5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управлением</a:t>
            </a:r>
            <a:endParaRPr lang="ru-RU" sz="5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71995"/>
            <a:ext cx="8911687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4812" y="261256"/>
            <a:ext cx="10401074" cy="6444343"/>
          </a:xfrm>
        </p:spPr>
        <p:txBody>
          <a:bodyPr/>
          <a:lstStyle/>
          <a:p>
            <a:pPr marL="0" indent="449263" algn="just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микрокоманда несет информацию о микрооперациях, подлежащих выполнению, и указания, какая микрокоманда должна быть выбрана из памяти следующей, т.е. всякая микрокоманда состоит из двух частей:</a:t>
            </a:r>
          </a:p>
          <a:p>
            <a:pPr marL="0" indent="449263" algn="just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операционной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определяет вид действий,</a:t>
            </a:r>
          </a:p>
          <a:p>
            <a:pPr marL="0" indent="449263" algn="just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адресной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обеспечивает формирование адреса следующей микрокоманды.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5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45143"/>
            <a:ext cx="8911687" cy="130628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783" y="682171"/>
            <a:ext cx="10313988" cy="5950857"/>
          </a:xfrm>
        </p:spPr>
        <p:txBody>
          <a:bodyPr/>
          <a:lstStyle/>
          <a:p>
            <a:pPr marL="0" indent="449263" algn="just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микрокоманд, выполняющая одну машинную команду, образует микропрограмму. </a:t>
            </a:r>
          </a:p>
          <a:p>
            <a:pPr marL="0" indent="449263" algn="just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управляющем ЗУ для всех видов команд хранится набор составляющих их микрокоманд (микропрограмма). Сначала команда подаётся на вход управляющего ЗУ. Происходит выборка первой микрокоманды, относящейся к этой команде, и поступление её на дешифратор микрокоманд и схему управления их выполнением.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4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45143"/>
            <a:ext cx="8911687" cy="17417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3714" y="522514"/>
            <a:ext cx="10667999" cy="6081485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Дешифратор расшифровывает код операционной части, вырабатывает управляющие сигналы, которые подаются в обрабатывающую часть МП. Схема управления выполнением микрокоманд по коду адресной части микрокоманды и признакам условий, которые вырабатываются обрабатывающей частью МП, формирует адрес следующей микрокоманды, подаваемый на управляющее ЗУ. После выполнения всех микрокоманд, образующих команду, вырабатывается сигнал выборки следующей команды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86509"/>
            <a:ext cx="8911687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6411" y="391885"/>
            <a:ext cx="10241417" cy="6241144"/>
          </a:xfrm>
        </p:spPr>
        <p:txBody>
          <a:bodyPr/>
          <a:lstStyle/>
          <a:p>
            <a:pPr marL="0" indent="449263" algn="just">
              <a:buNone/>
            </a:pP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Достоинство: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легко вносить изменения в систему команд МП (для введения новой команды достаточно записать в ЗУ микропрограмму её выполнения).</a:t>
            </a:r>
          </a:p>
          <a:p>
            <a:pPr marL="0" indent="449263" algn="just">
              <a:buNone/>
            </a:pP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Недостаток: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обращения к управляющему ЗУ в каждом такте выполнения микропрограммы, что ограничивает скорость работы МП быстродействием управляющего ЗУ.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0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333824"/>
            <a:ext cx="8911687" cy="72571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устройств управления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6287" y="1059543"/>
            <a:ext cx="10726056" cy="5617028"/>
          </a:xfrm>
        </p:spPr>
        <p:txBody>
          <a:bodyPr>
            <a:normAutofit lnSpcReduction="10000"/>
          </a:bodyPr>
          <a:lstStyle/>
          <a:p>
            <a:pPr marL="0" indent="449263" algn="just">
              <a:buNone/>
            </a:pPr>
            <a:r>
              <a:rPr lang="ru-RU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управления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УУ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управляет работой процессора, обеспечивая автоматическое выполнение команд программы. </a:t>
            </a:r>
            <a:r>
              <a:rPr lang="ru-RU" sz="3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команды процессором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последовательность следующих действий:</a:t>
            </a:r>
          </a:p>
          <a:p>
            <a:pPr marL="0" indent="449263" algn="just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выборка команды из памяти и ее декодирование (дешифрация кода команды);</a:t>
            </a:r>
          </a:p>
          <a:p>
            <a:pPr marL="0" indent="449263" algn="just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формирование исполнительного адреса операнда и выборка его из памяти;</a:t>
            </a:r>
          </a:p>
          <a:p>
            <a:pPr marL="0" indent="449263" algn="just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исполнение операции и запись результата в память;</a:t>
            </a:r>
          </a:p>
          <a:p>
            <a:pPr marL="0" indent="449263" algn="just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формирование адреса следующей команды.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0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30629"/>
            <a:ext cx="8911687" cy="17417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7726" y="493486"/>
            <a:ext cx="10386560" cy="6125028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каждой команды необходим ряд управляющих сигналов, формируемых УУ.</a:t>
            </a:r>
          </a:p>
          <a:p>
            <a:pPr marL="0" indent="449263" algn="just">
              <a:buNone/>
            </a:pP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способа формирования управляющих сигналов различают </a:t>
            </a:r>
            <a:r>
              <a:rPr lang="ru-RU" sz="4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</a:t>
            </a:r>
            <a:r>
              <a:rPr lang="ru-RU" sz="4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 УУ</a:t>
            </a: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449263" algn="just">
              <a:buNone/>
            </a:pP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аппаратные (с жесткой логикой);</a:t>
            </a:r>
          </a:p>
          <a:p>
            <a:pPr marL="0" indent="449263" algn="just">
              <a:buNone/>
            </a:pP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микропрограммные (с хранимой в памяти логикой</a:t>
            </a: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2993" y="105814"/>
            <a:ext cx="11271550" cy="559841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sz="160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УУ с жёсткой логикой</a:t>
            </a:r>
          </a:p>
          <a:p>
            <a:pPr indent="449263" algn="just">
              <a:tabLst>
                <a:tab pos="449263" algn="l"/>
              </a:tabLst>
            </a:pPr>
            <a:r>
              <a:rPr lang="ru-RU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аппаратных УУ</a:t>
            </a:r>
            <a:r>
              <a:rPr lang="ru-RU" sz="1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каждой операции, задаваемой кодом команды, строится набор схем, которые в нужных тактах формируют соответствующие управляющие сигналы.</a:t>
            </a:r>
          </a:p>
          <a:p>
            <a:pPr algn="ctr"/>
            <a:endParaRPr lang="ru-RU" sz="16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6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0" name="Rectangle 83"/>
          <p:cNvSpPr>
            <a:spLocks noChangeArrowheads="1"/>
          </p:cNvSpPr>
          <p:nvPr/>
        </p:nvSpPr>
        <p:spPr bwMode="auto">
          <a:xfrm>
            <a:off x="0" y="8029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Полотно 45"/>
          <p:cNvGrpSpPr/>
          <p:nvPr/>
        </p:nvGrpSpPr>
        <p:grpSpPr>
          <a:xfrm>
            <a:off x="2287648" y="1679438"/>
            <a:ext cx="8970819" cy="5403533"/>
            <a:chOff x="0" y="0"/>
            <a:chExt cx="5943600" cy="3034665"/>
          </a:xfrm>
        </p:grpSpPr>
        <p:sp>
          <p:nvSpPr>
            <p:cNvPr id="73" name="Прямоугольник 72"/>
            <p:cNvSpPr/>
            <p:nvPr/>
          </p:nvSpPr>
          <p:spPr>
            <a:xfrm>
              <a:off x="0" y="0"/>
              <a:ext cx="5943600" cy="3034665"/>
            </a:xfrm>
            <a:prstGeom prst="rect">
              <a:avLst/>
            </a:prstGeom>
            <a:noFill/>
          </p:spPr>
        </p:sp>
        <p:cxnSp>
          <p:nvCxnSpPr>
            <p:cNvPr id="74" name="Line 29"/>
            <p:cNvCxnSpPr>
              <a:cxnSpLocks noChangeShapeType="1"/>
            </p:cNvCxnSpPr>
            <p:nvPr/>
          </p:nvCxnSpPr>
          <p:spPr bwMode="auto">
            <a:xfrm flipV="1">
              <a:off x="1524000" y="1106760"/>
              <a:ext cx="847" cy="827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Line 30"/>
            <p:cNvCxnSpPr>
              <a:cxnSpLocks noChangeShapeType="1"/>
            </p:cNvCxnSpPr>
            <p:nvPr/>
          </p:nvCxnSpPr>
          <p:spPr bwMode="auto">
            <a:xfrm>
              <a:off x="2210647" y="1106760"/>
              <a:ext cx="847" cy="827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31"/>
            <p:cNvCxnSpPr>
              <a:cxnSpLocks noChangeShapeType="1"/>
            </p:cNvCxnSpPr>
            <p:nvPr/>
          </p:nvCxnSpPr>
          <p:spPr bwMode="auto">
            <a:xfrm flipH="1">
              <a:off x="4007273" y="2349686"/>
              <a:ext cx="1143000" cy="8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Line 32"/>
            <p:cNvCxnSpPr>
              <a:cxnSpLocks noChangeShapeType="1"/>
            </p:cNvCxnSpPr>
            <p:nvPr/>
          </p:nvCxnSpPr>
          <p:spPr bwMode="auto">
            <a:xfrm>
              <a:off x="2971800" y="594479"/>
              <a:ext cx="1066800" cy="8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33"/>
            <p:cNvCxnSpPr>
              <a:cxnSpLocks noChangeShapeType="1"/>
            </p:cNvCxnSpPr>
            <p:nvPr/>
          </p:nvCxnSpPr>
          <p:spPr bwMode="auto">
            <a:xfrm flipH="1">
              <a:off x="2940473" y="887567"/>
              <a:ext cx="1066800" cy="16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3933613" y="1859822"/>
              <a:ext cx="1447800" cy="310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Код команды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4251960" y="886737"/>
              <a:ext cx="609600" cy="3105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Ввод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2324947" y="1210545"/>
              <a:ext cx="1018540" cy="517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Признаки условий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0" y="1197260"/>
              <a:ext cx="1449493" cy="517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Управляющие сигналы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3" name="Text Box 38"/>
            <p:cNvSpPr txBox="1">
              <a:spLocks noChangeArrowheads="1"/>
            </p:cNvSpPr>
            <p:nvPr/>
          </p:nvSpPr>
          <p:spPr bwMode="auto">
            <a:xfrm>
              <a:off x="182033" y="1920432"/>
              <a:ext cx="3825240" cy="77298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3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Управляющий блок МП</a:t>
              </a:r>
              <a:endPara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(дешифратор команд и схема управления</a:t>
              </a:r>
            </a:p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их выполнением)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4" name="Text Box 39"/>
            <p:cNvSpPr txBox="1">
              <a:spLocks noChangeArrowheads="1"/>
            </p:cNvSpPr>
            <p:nvPr/>
          </p:nvSpPr>
          <p:spPr bwMode="auto">
            <a:xfrm>
              <a:off x="4099560" y="262368"/>
              <a:ext cx="762000" cy="330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Вывод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609550" y="347886"/>
              <a:ext cx="2362249" cy="74558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32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Обрабатывающая часть МП</a:t>
              </a:r>
              <a:endPara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6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28451"/>
            <a:ext cx="8911687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8355" y="290285"/>
            <a:ext cx="10328502" cy="6458857"/>
          </a:xfrm>
        </p:spPr>
        <p:txBody>
          <a:bodyPr>
            <a:normAutofit/>
          </a:bodyPr>
          <a:lstStyle/>
          <a:p>
            <a:pPr marL="0" indent="449263" algn="just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команды поступает на вход дешифратора команд и схемы управления их выполнением (управляющий блок). Код команды обычно состоит из двух частей:</a:t>
            </a:r>
          </a:p>
          <a:p>
            <a:pPr marL="0" indent="449263" algn="just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операционной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содержит информацию о действии, которое должно выполняться машиной в данный момент;</a:t>
            </a:r>
          </a:p>
          <a:p>
            <a:pPr marL="0" indent="449263" algn="just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адресной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содержит информацию об адресах операндов, участвующих в операциях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84909"/>
            <a:ext cx="8911687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9201" y="391885"/>
            <a:ext cx="10813142" cy="6342744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sz="4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Управляющий блок расшифровывает поступившую команду и в соответствии с её кодом вырабатывает управляющие сигналы в необходимой последовательности. Управляющий блок построен таким образом, что расшифровке поддаются только те команды, которые входят в систему команд данного МП. Любая другая команда не будет расшифрована, а, следовательно, и исполнена</a:t>
            </a:r>
            <a:r>
              <a:rPr lang="ru-RU" sz="4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203199"/>
            <a:ext cx="8911687" cy="23222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4811" y="609599"/>
            <a:ext cx="10154331" cy="5965371"/>
          </a:xfrm>
        </p:spPr>
        <p:txBody>
          <a:bodyPr/>
          <a:lstStyle/>
          <a:p>
            <a:pPr marL="0" indent="449263" algn="just">
              <a:buNone/>
            </a:pPr>
            <a:r>
              <a:rPr lang="ru-RU" sz="4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Достоинство: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 algn="just">
              <a:buNone/>
            </a:pP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высокое быстродействие.</a:t>
            </a:r>
          </a:p>
          <a:p>
            <a:pPr marL="0" indent="449263" algn="just">
              <a:buNone/>
            </a:pPr>
            <a:r>
              <a:rPr lang="ru-RU" sz="4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9263" algn="just">
              <a:buNone/>
            </a:pP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невозможность введения новой команды без существенного изменения схемы МП;</a:t>
            </a:r>
          </a:p>
          <a:p>
            <a:pPr marL="0" indent="449263" algn="just">
              <a:buNone/>
            </a:pP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сложность структуры этого типа управления.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217714"/>
            <a:ext cx="8911687" cy="20320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7097" y="319314"/>
            <a:ext cx="10386559" cy="6270172"/>
          </a:xfrm>
        </p:spPr>
        <p:txBody>
          <a:bodyPr>
            <a:noAutofit/>
          </a:bodyPr>
          <a:lstStyle/>
          <a:p>
            <a:pPr marL="0" indent="449263" algn="just">
              <a:buNone/>
            </a:pP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реализации простой системы команд узлы УУ с жесткой логикой экономичны и позволяют обеспечить наибольшее быстродействие среди всех возможных методов построения УУ. Но с возрастанием сложности системы команд усложнялись и схемы УУ с жесткой логикой, при этом их быстродействие уменьшалось</a:t>
            </a:r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9709" y="221673"/>
            <a:ext cx="10390909" cy="4586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dirty="0">
                <a:latin typeface="Times New Roman" pitchFamily="18" charset="0"/>
                <a:cs typeface="Times New Roman" pitchFamily="18" charset="0"/>
              </a:rPr>
            </a:br>
            <a:r>
              <a:rPr lang="ru-RU" sz="4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УУ с микропрограммным управлением</a:t>
            </a:r>
            <a:endParaRPr lang="ru-RU" sz="4900" b="1" i="1" dirty="0"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Полотно 31"/>
          <p:cNvGrpSpPr/>
          <p:nvPr/>
        </p:nvGrpSpPr>
        <p:grpSpPr>
          <a:xfrm>
            <a:off x="3174002" y="2498059"/>
            <a:ext cx="6163310" cy="4036499"/>
            <a:chOff x="0" y="-31554"/>
            <a:chExt cx="6163310" cy="403649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0" y="0"/>
              <a:ext cx="6163310" cy="4004945"/>
            </a:xfrm>
            <a:prstGeom prst="rect">
              <a:avLst/>
            </a:prstGeom>
            <a:noFill/>
          </p:spPr>
        </p:sp>
        <p:cxnSp>
          <p:nvCxnSpPr>
            <p:cNvPr id="21" name="Line 4"/>
            <p:cNvCxnSpPr>
              <a:cxnSpLocks noChangeShapeType="1"/>
            </p:cNvCxnSpPr>
            <p:nvPr/>
          </p:nvCxnSpPr>
          <p:spPr bwMode="auto">
            <a:xfrm flipV="1">
              <a:off x="1523895" y="692541"/>
              <a:ext cx="847" cy="8278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5"/>
            <p:cNvCxnSpPr>
              <a:cxnSpLocks noChangeShapeType="1"/>
            </p:cNvCxnSpPr>
            <p:nvPr/>
          </p:nvCxnSpPr>
          <p:spPr bwMode="auto">
            <a:xfrm>
              <a:off x="2209648" y="692541"/>
              <a:ext cx="847" cy="8278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6"/>
            <p:cNvCxnSpPr>
              <a:cxnSpLocks noChangeShapeType="1"/>
            </p:cNvCxnSpPr>
            <p:nvPr/>
          </p:nvCxnSpPr>
          <p:spPr bwMode="auto">
            <a:xfrm>
              <a:off x="3123985" y="277348"/>
              <a:ext cx="1048101" cy="16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Line 7"/>
            <p:cNvCxnSpPr>
              <a:cxnSpLocks noChangeShapeType="1"/>
            </p:cNvCxnSpPr>
            <p:nvPr/>
          </p:nvCxnSpPr>
          <p:spPr bwMode="auto">
            <a:xfrm flipH="1">
              <a:off x="3143457" y="484114"/>
              <a:ext cx="1066727" cy="16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4343102" y="381977"/>
              <a:ext cx="608712" cy="310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Ввод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285843" y="796339"/>
              <a:ext cx="1142921" cy="517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Признаки условий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0" y="796339"/>
              <a:ext cx="1447701" cy="517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Управляющие сигналы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447855" y="1506318"/>
              <a:ext cx="2295157" cy="9458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Дешифратор микрокоманд и схема </a:t>
              </a:r>
              <a:r>
                <a:rPr lang="ru-RU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управления 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их </a:t>
              </a:r>
              <a:r>
                <a:rPr lang="ru-RU" sz="14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выполнением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2362038" y="3383817"/>
              <a:ext cx="2133453" cy="4135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Управляющее </a:t>
              </a:r>
              <a:r>
                <a:rPr lang="ru-RU" sz="140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ЗУ</a:t>
              </a:r>
              <a:r>
                <a: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cxnSp>
          <p:nvCxnSpPr>
            <p:cNvPr id="30" name="Line 13"/>
            <p:cNvCxnSpPr>
              <a:cxnSpLocks noChangeShapeType="1"/>
            </p:cNvCxnSpPr>
            <p:nvPr/>
          </p:nvCxnSpPr>
          <p:spPr bwMode="auto">
            <a:xfrm flipH="1">
              <a:off x="4495491" y="3590583"/>
              <a:ext cx="1142921" cy="16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4571686" y="3073253"/>
              <a:ext cx="1295311" cy="310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Код команды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cxnSp>
          <p:nvCxnSpPr>
            <p:cNvPr id="32" name="Line 15"/>
            <p:cNvCxnSpPr>
              <a:cxnSpLocks noChangeShapeType="1"/>
            </p:cNvCxnSpPr>
            <p:nvPr/>
          </p:nvCxnSpPr>
          <p:spPr bwMode="auto">
            <a:xfrm flipH="1">
              <a:off x="1828674" y="3590583"/>
              <a:ext cx="5333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16"/>
            <p:cNvCxnSpPr>
              <a:cxnSpLocks noChangeShapeType="1"/>
            </p:cNvCxnSpPr>
            <p:nvPr/>
          </p:nvCxnSpPr>
          <p:spPr bwMode="auto">
            <a:xfrm flipV="1">
              <a:off x="1828674" y="2452126"/>
              <a:ext cx="847" cy="11384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17"/>
            <p:cNvCxnSpPr>
              <a:cxnSpLocks noChangeShapeType="1"/>
            </p:cNvCxnSpPr>
            <p:nvPr/>
          </p:nvCxnSpPr>
          <p:spPr bwMode="auto">
            <a:xfrm>
              <a:off x="2743012" y="2037764"/>
              <a:ext cx="5333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18"/>
            <p:cNvCxnSpPr>
              <a:cxnSpLocks noChangeShapeType="1"/>
            </p:cNvCxnSpPr>
            <p:nvPr/>
          </p:nvCxnSpPr>
          <p:spPr bwMode="auto">
            <a:xfrm>
              <a:off x="3276375" y="2037764"/>
              <a:ext cx="0" cy="13460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3428764" y="2349158"/>
              <a:ext cx="1447701" cy="5173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Адреса микрокоманд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228584" y="2866488"/>
              <a:ext cx="1523895" cy="3105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Микрокоманды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438543" y="-31554"/>
              <a:ext cx="2685442" cy="7240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20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Обрабатывающая</a:t>
              </a:r>
              <a:endPara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ru-RU" sz="20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часть МП</a:t>
              </a:r>
              <a:endPara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cxnSp>
          <p:nvCxnSpPr>
            <p:cNvPr id="39" name="AutoShape 22"/>
            <p:cNvCxnSpPr>
              <a:cxnSpLocks noChangeShapeType="1"/>
            </p:cNvCxnSpPr>
            <p:nvPr/>
          </p:nvCxnSpPr>
          <p:spPr bwMode="auto">
            <a:xfrm>
              <a:off x="295466" y="1438226"/>
              <a:ext cx="5228654" cy="19099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23"/>
            <p:cNvCxnSpPr>
              <a:cxnSpLocks noChangeShapeType="1"/>
            </p:cNvCxnSpPr>
            <p:nvPr/>
          </p:nvCxnSpPr>
          <p:spPr bwMode="auto">
            <a:xfrm>
              <a:off x="295466" y="1457325"/>
              <a:ext cx="0" cy="241974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24"/>
            <p:cNvCxnSpPr>
              <a:cxnSpLocks noChangeShapeType="1"/>
            </p:cNvCxnSpPr>
            <p:nvPr/>
          </p:nvCxnSpPr>
          <p:spPr bwMode="auto">
            <a:xfrm>
              <a:off x="295466" y="3877066"/>
              <a:ext cx="5228654" cy="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25"/>
            <p:cNvCxnSpPr>
              <a:cxnSpLocks noChangeShapeType="1"/>
            </p:cNvCxnSpPr>
            <p:nvPr/>
          </p:nvCxnSpPr>
          <p:spPr bwMode="auto">
            <a:xfrm flipV="1">
              <a:off x="5524121" y="1438226"/>
              <a:ext cx="0" cy="2438840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3563375" y="1657448"/>
              <a:ext cx="1808356" cy="6917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Управляющий блок МП</a:t>
              </a:r>
              <a:endParaRPr lang="ru-RU" sz="14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800" b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lang="ru-RU" sz="140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848151" y="753208"/>
            <a:ext cx="10980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УУ с микропрограммным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управлением каждой операции соответствует набор микрокоманд, хранимых в памяти управляющего ЗУ.</a:t>
            </a:r>
            <a:endParaRPr lang="ru-RU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459</TotalTime>
  <Words>613</Words>
  <Application>Microsoft Office PowerPoint</Application>
  <PresentationFormat>Широкоэкранный</PresentationFormat>
  <Paragraphs>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Легкий дым</vt:lpstr>
      <vt:lpstr>Тема 7.2. Устройства управления</vt:lpstr>
      <vt:lpstr>Назначение устройств управления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УУ с микропрограммным управлением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4.2 Устройство внешней памяти</dc:title>
  <dc:creator>Миша</dc:creator>
  <cp:lastModifiedBy>Nata</cp:lastModifiedBy>
  <cp:revision>66</cp:revision>
  <dcterms:created xsi:type="dcterms:W3CDTF">2018-05-09T20:37:05Z</dcterms:created>
  <dcterms:modified xsi:type="dcterms:W3CDTF">2022-03-22T11:01:01Z</dcterms:modified>
</cp:coreProperties>
</file>