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1" r:id="rId6"/>
    <p:sldId id="260" r:id="rId7"/>
    <p:sldId id="278" r:id="rId8"/>
    <p:sldId id="279" r:id="rId9"/>
    <p:sldId id="280" r:id="rId10"/>
    <p:sldId id="261" r:id="rId11"/>
    <p:sldId id="262" r:id="rId12"/>
    <p:sldId id="287" r:id="rId13"/>
    <p:sldId id="290" r:id="rId14"/>
    <p:sldId id="265" r:id="rId15"/>
    <p:sldId id="277" r:id="rId16"/>
    <p:sldId id="271" r:id="rId17"/>
    <p:sldId id="272" r:id="rId18"/>
    <p:sldId id="273" r:id="rId19"/>
    <p:sldId id="274" r:id="rId20"/>
    <p:sldId id="275" r:id="rId21"/>
    <p:sldId id="276" r:id="rId22"/>
    <p:sldId id="267" r:id="rId23"/>
    <p:sldId id="268" r:id="rId24"/>
    <p:sldId id="288" r:id="rId25"/>
    <p:sldId id="269" r:id="rId26"/>
    <p:sldId id="289" r:id="rId27"/>
    <p:sldId id="270" r:id="rId2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5E4E-1B69-4528-8596-EE400EBE8076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C9987-0EEB-47F1-BE4F-C2425C5DA1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7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9987-0EEB-47F1-BE4F-C2425C5DA1B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2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C9987-0EEB-47F1-BE4F-C2425C5DA1B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3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521BC6C-F484-41A8-A42A-EEC9C7765E1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6379F4-AAAF-4C45-954C-833C08763D9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2114550"/>
            <a:ext cx="8712968" cy="2473424"/>
          </a:xfrm>
        </p:spPr>
        <p:txBody>
          <a:bodyPr>
            <a:normAutofit lnSpcReduction="10000"/>
          </a:bodyPr>
          <a:lstStyle/>
          <a:p>
            <a:pPr indent="452438" algn="just"/>
            <a:r>
              <a:rPr lang="ru-RU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8.1.</a:t>
            </a: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Виды и характеристики  систем памяти</a:t>
            </a:r>
          </a:p>
          <a:p>
            <a:pPr indent="452438" algn="just"/>
            <a:r>
              <a:rPr lang="ru-RU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8.2. </a:t>
            </a:r>
            <a:r>
              <a:rPr lang="ru-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Оперативные и постоянные запоминающие устройства</a:t>
            </a:r>
          </a:p>
          <a:p>
            <a:pPr indent="452438" algn="just"/>
            <a:r>
              <a:rPr lang="ru-RU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8.3. </a:t>
            </a:r>
            <a:r>
              <a:rPr lang="ru-RU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Кэш-память</a:t>
            </a:r>
          </a:p>
          <a:p>
            <a:pPr indent="452438" algn="just"/>
            <a:r>
              <a:rPr lang="ru-RU" sz="24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8.4. </a:t>
            </a:r>
            <a:r>
              <a:rPr lang="ru-RU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Стековая память</a:t>
            </a:r>
            <a:endParaRPr lang="ru-RU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8 </a:t>
            </a:r>
            <a:r>
              <a:rPr lang="ru-RU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памяти в ЭВМ</a:t>
            </a:r>
          </a:p>
        </p:txBody>
      </p:sp>
    </p:spTree>
    <p:extLst>
      <p:ext uri="{BB962C8B-B14F-4D97-AF65-F5344CB8AC3E}">
        <p14:creationId xmlns:p14="http://schemas.microsoft.com/office/powerpoint/2010/main" val="12993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время обращения к ЗУ (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7504" y="987574"/>
            <a:ext cx="8856984" cy="4104456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ru-RU" sz="1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ru-RU" sz="135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</a:t>
            </a:r>
            <a:r>
              <a:rPr lang="en-US" sz="1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ru-RU" sz="135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1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</a:t>
            </a:r>
            <a:r>
              <a:rPr lang="ru-RU" sz="135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endParaRPr lang="ru-RU" sz="135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2438">
              <a:buNone/>
            </a:pPr>
            <a:r>
              <a:rPr lang="en-US" sz="7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7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7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время поиска, т.е. время от начала обращения до момента, когда становится возможным доступ к требуемой ячейке памяти.</a:t>
            </a:r>
          </a:p>
          <a:p>
            <a:pPr marL="0" indent="452438">
              <a:buNone/>
            </a:pPr>
            <a:r>
              <a:rPr lang="en-US" sz="7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7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</a:t>
            </a:r>
            <a: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время записи информации, т.е. время от момента подачи информационных сигналов и управляющего сигнала до момента завершения всех переходных процессов в электронных схемах ЗУ при запоминании информации в заданную ячейку памяти.</a:t>
            </a:r>
          </a:p>
          <a:p>
            <a:pPr marL="0" indent="452438">
              <a:buNone/>
            </a:pPr>
            <a:r>
              <a:rPr lang="en-US" sz="7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7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</a:t>
            </a:r>
            <a:r>
              <a:rPr lang="ru-RU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время считывания информации, т.е. это время от момента подачи сигнала, управляющего выдачей информации, до момента появления кода числа или команды на выходе данного ЗУ.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3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время цикла (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– минимальный интервал времени между двумя последовательными обращениями к ЗУ.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453" y="2067694"/>
            <a:ext cx="6730194" cy="282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3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Классификация систем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059582"/>
            <a:ext cx="8503920" cy="3658712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540" dirty="0"/>
              <a:t>1) </a:t>
            </a:r>
            <a:r>
              <a:rPr lang="ru-RU" sz="3540" dirty="0">
                <a:solidFill>
                  <a:srgbClr val="00B050"/>
                </a:solidFill>
              </a:rPr>
              <a:t>по физическим принципам действия:</a:t>
            </a:r>
          </a:p>
          <a:p>
            <a:pPr marL="0" indent="444500" algn="just">
              <a:buNone/>
            </a:pPr>
            <a:r>
              <a:rPr lang="ru-RU" sz="3540" dirty="0"/>
              <a:t>а) на цилиндрических магнитных доменах (на ферритовых сердечниках);</a:t>
            </a:r>
          </a:p>
          <a:p>
            <a:pPr marL="0" indent="444500" algn="just">
              <a:buNone/>
            </a:pPr>
            <a:r>
              <a:rPr lang="ru-RU" sz="3540" dirty="0"/>
              <a:t>б) электронные;</a:t>
            </a:r>
          </a:p>
          <a:p>
            <a:pPr marL="0" indent="444500" algn="just">
              <a:buNone/>
            </a:pPr>
            <a:r>
              <a:rPr lang="ru-RU" sz="3540" dirty="0"/>
              <a:t>в) магнитные;</a:t>
            </a:r>
          </a:p>
        </p:txBody>
      </p:sp>
    </p:spTree>
    <p:extLst>
      <p:ext uri="{BB962C8B-B14F-4D97-AF65-F5344CB8AC3E}">
        <p14:creationId xmlns:p14="http://schemas.microsoft.com/office/powerpoint/2010/main" val="351949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2438" algn="just">
              <a:buNone/>
            </a:pPr>
            <a:r>
              <a:rPr lang="ru-RU" sz="3600" dirty="0"/>
              <a:t>г) на устройствах  с зарядовой связью (УЗС);</a:t>
            </a:r>
          </a:p>
          <a:p>
            <a:pPr marL="0" indent="452438" algn="just">
              <a:buNone/>
            </a:pPr>
            <a:r>
              <a:rPr lang="ru-RU" sz="3600" dirty="0" err="1"/>
              <a:t>д</a:t>
            </a:r>
            <a:r>
              <a:rPr lang="ru-RU" sz="3600" dirty="0"/>
              <a:t>) ультразвуковые линии задержки;</a:t>
            </a:r>
          </a:p>
          <a:p>
            <a:pPr marL="0" indent="452438" algn="just">
              <a:buNone/>
            </a:pPr>
            <a:r>
              <a:rPr lang="ru-RU" sz="3600" dirty="0"/>
              <a:t>е) криогенные;</a:t>
            </a:r>
          </a:p>
          <a:p>
            <a:pPr marL="0" indent="452438" algn="just">
              <a:buNone/>
            </a:pPr>
            <a:r>
              <a:rPr lang="ru-RU" sz="3600" dirty="0"/>
              <a:t>ж) голографические.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b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скорости обмена информацией с АЛУ: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56645"/>
            <a:ext cx="8064896" cy="540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скорости обмена информацией с АЛУ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5666"/>
            <a:ext cx="4608512" cy="438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сверхоперативное запоминающее устройство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327697"/>
            <a:ext cx="5256584" cy="352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оперативные запоминающие устройства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811366"/>
            <a:ext cx="5688632" cy="354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кэш-память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3324289"/>
            <a:ext cx="6408712" cy="324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внешняя кэш-память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3866000"/>
            <a:ext cx="6984776" cy="3240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постоянное запоминающее устройство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4370517"/>
            <a:ext cx="7776864" cy="270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внешнее запоминающее устройство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812360" y="1696705"/>
            <a:ext cx="0" cy="2673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164288" y="1696705"/>
            <a:ext cx="0" cy="2169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516216" y="1696705"/>
            <a:ext cx="0" cy="162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868144" y="1696705"/>
            <a:ext cx="0" cy="111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220072" y="1696705"/>
            <a:ext cx="0" cy="63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355976" y="1696705"/>
            <a:ext cx="0" cy="11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3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1590"/>
            <a:ext cx="7632848" cy="38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15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856984" cy="864096"/>
          </a:xfrm>
        </p:spPr>
        <p:txBody>
          <a:bodyPr>
            <a:noAutofit/>
          </a:bodyPr>
          <a:lstStyle/>
          <a:p>
            <a:pPr indent="444500" algn="just"/>
            <a:r>
              <a:rPr lang="ru-RU" sz="2800" dirty="0">
                <a:solidFill>
                  <a:srgbClr val="00B050"/>
                </a:solidFill>
              </a:rPr>
              <a:t>а) </a:t>
            </a:r>
            <a:r>
              <a:rPr lang="ru-RU" sz="2800" b="1" i="1" dirty="0">
                <a:solidFill>
                  <a:srgbClr val="00B050"/>
                </a:solidFill>
              </a:rPr>
              <a:t>сверхоперативное запоминающее устройство</a:t>
            </a:r>
            <a:r>
              <a:rPr lang="ru-RU" sz="2800" dirty="0">
                <a:solidFill>
                  <a:srgbClr val="00B050"/>
                </a:solidFill>
              </a:rPr>
              <a:t> или регистровая память (СОЗУ) МП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3700" dirty="0"/>
              <a:t>представляет собой совокупность регистров общего назначения. Обращение к СОЗУ не требует от МП выставления адреса на шину МПС при считывании/записи информации, поэтому операции с этим типом памяти являются наиболее </a:t>
            </a:r>
            <a:r>
              <a:rPr lang="ru-RU" sz="3700" dirty="0" err="1"/>
              <a:t>быстродей-ствующими</a:t>
            </a:r>
            <a:r>
              <a:rPr lang="ru-RU" sz="3700" dirty="0"/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78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71450"/>
            <a:ext cx="8784976" cy="744116"/>
          </a:xfrm>
        </p:spPr>
        <p:txBody>
          <a:bodyPr>
            <a:noAutofit/>
          </a:bodyPr>
          <a:lstStyle/>
          <a:p>
            <a:pPr indent="444500" algn="just"/>
            <a:r>
              <a:rPr lang="ru-RU" sz="2800" dirty="0">
                <a:solidFill>
                  <a:srgbClr val="00B050"/>
                </a:solidFill>
              </a:rPr>
              <a:t>б) </a:t>
            </a:r>
            <a:r>
              <a:rPr lang="ru-RU" sz="2800" b="1" i="1" dirty="0">
                <a:solidFill>
                  <a:srgbClr val="00B050"/>
                </a:solidFill>
              </a:rPr>
              <a:t>оперативные запоминающие устройства</a:t>
            </a:r>
            <a:r>
              <a:rPr lang="ru-RU" sz="2800" dirty="0">
                <a:solidFill>
                  <a:srgbClr val="00B050"/>
                </a:solidFill>
              </a:rPr>
              <a:t> (ОЗУ)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3600" dirty="0"/>
              <a:t>хранят оперативную информацию, требующуюся в процессе работы (операнды, части программы). ОЗУ является энергозависимым, т.к. записанная в нём информация теряется при отключении питания;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39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dirty="0">
                <a:solidFill>
                  <a:srgbClr val="00B050"/>
                </a:solidFill>
              </a:rPr>
              <a:t>в) </a:t>
            </a:r>
            <a:r>
              <a:rPr lang="ru-RU" b="1" i="1" dirty="0">
                <a:solidFill>
                  <a:srgbClr val="00B050"/>
                </a:solidFill>
              </a:rPr>
              <a:t>внутренняя кэш-память</a:t>
            </a:r>
            <a:r>
              <a:rPr lang="ru-RU" dirty="0">
                <a:solidFill>
                  <a:srgbClr val="00B050"/>
                </a:solidFill>
              </a:rPr>
              <a:t> –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3600" dirty="0"/>
              <a:t>это буферное ОЗУ небольшой ёмкости, встроенное непосредственно в МП и служащее для согласования пропускной способности МП и ОЗУ. Внутренняя кэш-память работает на тактовой частоте МП;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98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dirty="0">
                <a:solidFill>
                  <a:srgbClr val="00B050"/>
                </a:solidFill>
              </a:rPr>
              <a:t>г) </a:t>
            </a:r>
            <a:r>
              <a:rPr lang="ru-RU" b="1" i="1" dirty="0">
                <a:solidFill>
                  <a:srgbClr val="00B050"/>
                </a:solidFill>
              </a:rPr>
              <a:t>внешняя кэш-память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3200" dirty="0"/>
              <a:t>представляет собой буферное ОЗУ, но имеет значительно большую ёмкость, чем внутренняя кэш-память. Она устанавливается на системной плате и работает на частоте шины. Внешняя кэш-память предназначена для уменьшения количества обращений к другим менее быстродействующим устройствам памяти;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67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34400" cy="864096"/>
          </a:xfrm>
        </p:spPr>
        <p:txBody>
          <a:bodyPr>
            <a:noAutofit/>
          </a:bodyPr>
          <a:lstStyle/>
          <a:p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Тема 8.1 </a:t>
            </a:r>
            <a:r>
              <a:rPr lang="ru-RU" sz="3200" b="1" dirty="0">
                <a:solidFill>
                  <a:srgbClr val="FF0000"/>
                </a:solidFill>
              </a:rPr>
              <a:t> Виды и характеристики  систем памяти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2438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Назначение и основные параметры запоминающих устройств</a:t>
            </a:r>
          </a:p>
          <a:p>
            <a:pPr marL="0" indent="452438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ЗУ</a:t>
            </a:r>
          </a:p>
          <a:p>
            <a:pPr marL="0" indent="452438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матрицы накопителя</a:t>
            </a:r>
          </a:p>
        </p:txBody>
      </p:sp>
    </p:spTree>
    <p:extLst>
      <p:ext uri="{BB962C8B-B14F-4D97-AF65-F5344CB8AC3E}">
        <p14:creationId xmlns:p14="http://schemas.microsoft.com/office/powerpoint/2010/main" val="57483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744116"/>
          </a:xfrm>
        </p:spPr>
        <p:txBody>
          <a:bodyPr>
            <a:normAutofit fontScale="90000"/>
          </a:bodyPr>
          <a:lstStyle/>
          <a:p>
            <a:pPr indent="444500" algn="just"/>
            <a:r>
              <a:rPr lang="ru-RU" sz="2800" dirty="0">
                <a:solidFill>
                  <a:srgbClr val="00B050"/>
                </a:solidFill>
              </a:rPr>
              <a:t>д) </a:t>
            </a:r>
            <a:r>
              <a:rPr lang="ru-RU" sz="2800" b="1" i="1" dirty="0">
                <a:solidFill>
                  <a:srgbClr val="00B050"/>
                </a:solidFill>
              </a:rPr>
              <a:t>постоянное запоминающее устройство</a:t>
            </a:r>
            <a:r>
              <a:rPr lang="ru-RU" sz="2800" dirty="0">
                <a:solidFill>
                  <a:srgbClr val="00B050"/>
                </a:solidFill>
              </a:rPr>
              <a:t> (ПЗУ)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73072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3300" dirty="0"/>
              <a:t>представляет собой специальную микросхему, содержащую информацию, которая не должна изменяться в процессе выполнения программы. Постоянная память в МПС работает в режимах хранения и считывания и используется для хранения таблиц, констант, кодов команд, стандартных подпрограмм и т.д. Микросхемы ПЗУ являются энергонезависимыми, т.к. записанная в них информация сохраняется и при отключённом питании микросхем;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15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71450"/>
            <a:ext cx="8784976" cy="744116"/>
          </a:xfrm>
        </p:spPr>
        <p:txBody>
          <a:bodyPr>
            <a:noAutofit/>
          </a:bodyPr>
          <a:lstStyle/>
          <a:p>
            <a:pPr indent="444500" algn="just"/>
            <a:r>
              <a:rPr lang="ru-RU" sz="2800" dirty="0">
                <a:solidFill>
                  <a:srgbClr val="00B050"/>
                </a:solidFill>
              </a:rPr>
              <a:t>е) </a:t>
            </a:r>
            <a:r>
              <a:rPr lang="ru-RU" sz="2800" b="1" i="1" dirty="0">
                <a:solidFill>
                  <a:srgbClr val="00B050"/>
                </a:solidFill>
              </a:rPr>
              <a:t>внешнее запоминающее устройство</a:t>
            </a:r>
            <a:r>
              <a:rPr lang="ru-RU" sz="2800" dirty="0">
                <a:solidFill>
                  <a:srgbClr val="00B050"/>
                </a:solidFill>
              </a:rPr>
              <a:t> (ВЗУ)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400" dirty="0"/>
              <a:t>реализуется в виде накопителей со сменными и постоянными носителями: на магнитных, оптических дисках и т.д. Такие ЗУ характеризуются самой малой скоростью обмена информацией, но обладают наибольшей ёмкостью и являются энергонезависимыми.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859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матрицы накопителя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059582"/>
            <a:ext cx="8640960" cy="3888432"/>
          </a:xfrm>
        </p:spPr>
        <p:txBody>
          <a:bodyPr>
            <a:normAutofit fontScale="85000" lnSpcReduction="20000"/>
          </a:bodyPr>
          <a:lstStyle/>
          <a:p>
            <a:pPr marL="0" indent="452438" algn="just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матрицы памяти на кристалле каждой интегральной схемы ЗУ формируются </a:t>
            </a:r>
            <a:r>
              <a:rPr lang="ru-RU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ru-RU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ЗЭ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схемы обрамления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452438" algn="just">
              <a:buNone/>
            </a:pPr>
            <a:r>
              <a:rPr lang="ru-RU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</a:t>
            </a: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регулярная структура из отдельных ЗЭ.</a:t>
            </a:r>
          </a:p>
          <a:p>
            <a:pPr marL="0" indent="452438" algn="just">
              <a:buNone/>
            </a:pPr>
            <a:r>
              <a:rPr lang="ru-RU" sz="29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Схемы обрамления</a:t>
            </a:r>
            <a:r>
              <a:rPr lang="ru-RU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совокупность схем, включающая в себя:</a:t>
            </a:r>
          </a:p>
          <a:p>
            <a:pPr marL="0" indent="452438" algn="just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дешифраторы выбора адресов ЗЭ;</a:t>
            </a:r>
          </a:p>
          <a:p>
            <a:pPr marL="0" indent="452438" algn="just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элементы управления режимами работы памяти (чтение, запись, хранение);</a:t>
            </a:r>
          </a:p>
          <a:p>
            <a:pPr marL="0" indent="452438" algn="just">
              <a:buNone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формирователи сигналов, обеспечивающие сопряжение накопителя с внешними схемами.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65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1275606"/>
            <a:ext cx="25922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Накопители</a:t>
            </a:r>
            <a:endParaRPr lang="ru-RU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2301720"/>
            <a:ext cx="2736304" cy="1926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 с однокоординатной выборкой информации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220072" y="2301720"/>
            <a:ext cx="2880320" cy="1926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 с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двухкоординатной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выборкой информации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 flipH="1">
            <a:off x="2699792" y="1923678"/>
            <a:ext cx="180020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4499992" y="1923678"/>
            <a:ext cx="2160240" cy="378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71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843558"/>
            <a:ext cx="8856984" cy="4176464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400" dirty="0"/>
              <a:t>При работе </a:t>
            </a:r>
            <a:r>
              <a:rPr lang="ru-RU" sz="3400" b="1" i="1" dirty="0">
                <a:solidFill>
                  <a:srgbClr val="00B050"/>
                </a:solidFill>
              </a:rPr>
              <a:t>накопителя с однокоординатной выборкой информации</a:t>
            </a:r>
            <a:r>
              <a:rPr lang="ru-RU" sz="3400" dirty="0"/>
              <a:t> активный сигнал приходит только на одну адресную линию. При этом происходит доступ ко всем ЗЭ выбранной строки. Т.е. всё двоичное число записывается или считывается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56592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 с однокоординатной выборкой информации</a:t>
            </a:r>
            <a:r>
              <a:rPr lang="ru-RU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7595"/>
            <a:ext cx="5976664" cy="361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06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7574"/>
            <a:ext cx="8784976" cy="3960440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200" dirty="0"/>
              <a:t>В </a:t>
            </a:r>
            <a:r>
              <a:rPr lang="ru-RU" sz="3200" b="1" i="1" dirty="0">
                <a:solidFill>
                  <a:srgbClr val="00B050"/>
                </a:solidFill>
              </a:rPr>
              <a:t>накопителе с </a:t>
            </a:r>
            <a:r>
              <a:rPr lang="ru-RU" sz="3200" b="1" i="1" dirty="0" err="1">
                <a:solidFill>
                  <a:srgbClr val="00B050"/>
                </a:solidFill>
              </a:rPr>
              <a:t>двухкоординатной</a:t>
            </a:r>
            <a:r>
              <a:rPr lang="ru-RU" sz="3200" b="1" i="1" dirty="0">
                <a:solidFill>
                  <a:srgbClr val="00B050"/>
                </a:solidFill>
              </a:rPr>
              <a:t> выборкой информации</a:t>
            </a:r>
            <a:r>
              <a:rPr lang="ru-RU" sz="3200" dirty="0">
                <a:solidFill>
                  <a:srgbClr val="00B050"/>
                </a:solidFill>
              </a:rPr>
              <a:t> </a:t>
            </a:r>
            <a:r>
              <a:rPr lang="ru-RU" sz="3200" dirty="0"/>
              <a:t>выбор ЗЭ происходит по двум адресным линиям. Одна линия условно называется линией выбора строки, а другая - линией выбора столбца. Активным становится тот ЗЭ в накопителе, у которого активны обе адресные линии.</a:t>
            </a:r>
          </a:p>
        </p:txBody>
      </p:sp>
    </p:spTree>
    <p:extLst>
      <p:ext uri="{BB962C8B-B14F-4D97-AF65-F5344CB8AC3E}">
        <p14:creationId xmlns:p14="http://schemas.microsoft.com/office/powerpoint/2010/main" val="555223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ru-RU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Накопитель с </a:t>
            </a:r>
            <a:r>
              <a:rPr lang="ru-RU" sz="27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двухкоординатной</a:t>
            </a:r>
            <a:r>
              <a:rPr lang="ru-RU" sz="2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выборкой информации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59582"/>
            <a:ext cx="6120680" cy="39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20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946"/>
            <a:ext cx="8534400" cy="810090"/>
          </a:xfrm>
        </p:spPr>
        <p:txBody>
          <a:bodyPr anchor="t"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и основные параметры запоминающих устройств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памяти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функциональная часть МПС, предназначенная для записи, хранения и выдачи информации. </a:t>
            </a:r>
            <a:endParaRPr lang="ru-RU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44500" algn="just">
              <a:buNone/>
            </a:pPr>
            <a:r>
              <a:rPr lang="ru-RU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Запоминающее устройство</a:t>
            </a:r>
            <a:r>
              <a:rPr lang="ru-RU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(ЗУ) – это устройство, реализующее функцию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5829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режима работы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99792" y="1059582"/>
            <a:ext cx="3312368" cy="12421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rgbClr val="00B050"/>
                </a:solidFill>
              </a:rPr>
              <a:t>Режимы работы памяти</a:t>
            </a:r>
            <a:endParaRPr lang="ru-RU" b="1" dirty="0">
              <a:solidFill>
                <a:srgbClr val="00B05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003798"/>
            <a:ext cx="2088232" cy="702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Запись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19872" y="3003798"/>
            <a:ext cx="2232248" cy="702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/>
              <a:t>Хранение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28184" y="3003798"/>
            <a:ext cx="2232248" cy="702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/>
              <a:t>Считывание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 flipH="1">
            <a:off x="1871700" y="2301720"/>
            <a:ext cx="2484276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2"/>
            <a:endCxn id="6" idx="0"/>
          </p:cNvCxnSpPr>
          <p:nvPr/>
        </p:nvCxnSpPr>
        <p:spPr>
          <a:xfrm>
            <a:off x="4355976" y="2301720"/>
            <a:ext cx="180020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7" idx="0"/>
          </p:cNvCxnSpPr>
          <p:nvPr/>
        </p:nvCxnSpPr>
        <p:spPr>
          <a:xfrm>
            <a:off x="4355976" y="2301720"/>
            <a:ext cx="2988332" cy="702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987574"/>
            <a:ext cx="8784976" cy="3960440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3200" dirty="0"/>
              <a:t>В памяти хранятся </a:t>
            </a:r>
            <a:r>
              <a:rPr lang="ru-RU" sz="3200" b="1" i="1" dirty="0">
                <a:solidFill>
                  <a:srgbClr val="00B050"/>
                </a:solidFill>
              </a:rPr>
              <a:t>коды чисел</a:t>
            </a:r>
            <a:r>
              <a:rPr lang="ru-RU" sz="3200" dirty="0"/>
              <a:t>, над которыми должны быть проведены определенные действия, а также </a:t>
            </a:r>
            <a:r>
              <a:rPr lang="ru-RU" sz="3200" b="1" i="1" dirty="0">
                <a:solidFill>
                  <a:srgbClr val="00B050"/>
                </a:solidFill>
              </a:rPr>
              <a:t>коды команд</a:t>
            </a:r>
            <a:r>
              <a:rPr lang="ru-RU" sz="3200" dirty="0"/>
              <a:t>, определяющие характер этих действий.</a:t>
            </a:r>
          </a:p>
          <a:p>
            <a:pPr marL="0" indent="444500" algn="just">
              <a:buNone/>
            </a:pPr>
            <a:r>
              <a:rPr lang="ru-RU" sz="3200" dirty="0"/>
              <a:t>Запись в ЗУ или считывание из него информации называют </a:t>
            </a:r>
            <a:r>
              <a:rPr lang="ru-RU" sz="3200" b="1" i="1" dirty="0">
                <a:solidFill>
                  <a:srgbClr val="00B050"/>
                </a:solidFill>
              </a:rPr>
              <a:t>обращением к ЗУ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13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534400" cy="569214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параметры ЗУ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5400" dirty="0"/>
              <a:t>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емкость</a:t>
            </a:r>
          </a:p>
          <a:p>
            <a:pPr marL="0" indent="0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Организация ЗУ</a:t>
            </a:r>
          </a:p>
          <a:p>
            <a:pPr marL="0" indent="0">
              <a:buNone/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Быстродействие ЗУ</a:t>
            </a:r>
          </a:p>
        </p:txBody>
      </p:sp>
    </p:spTree>
    <p:extLst>
      <p:ext uri="{BB962C8B-B14F-4D97-AF65-F5344CB8AC3E}">
        <p14:creationId xmlns:p14="http://schemas.microsoft.com/office/powerpoint/2010/main" val="11015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b="1" dirty="0">
                <a:solidFill>
                  <a:srgbClr val="00B050"/>
                </a:solidFill>
              </a:rPr>
              <a:t>1) </a:t>
            </a:r>
            <a:r>
              <a:rPr lang="ru-RU" b="1" i="1" dirty="0">
                <a:solidFill>
                  <a:srgbClr val="00B050"/>
                </a:solidFill>
              </a:rPr>
              <a:t>информационная емкость</a:t>
            </a:r>
            <a:r>
              <a:rPr lang="ru-RU" b="1" dirty="0">
                <a:solidFill>
                  <a:srgbClr val="00B050"/>
                </a:solidFill>
              </a:rPr>
              <a:t> –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987574"/>
            <a:ext cx="8503920" cy="38164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dirty="0"/>
              <a:t>это максимальное количество хранимой информации.</a:t>
            </a:r>
          </a:p>
          <a:p>
            <a:pPr marL="0" indent="444500" algn="just">
              <a:buNone/>
            </a:pPr>
            <a:r>
              <a:rPr lang="ru-RU" sz="3200" dirty="0"/>
              <a:t>Выражается в битах или словах (в байтах). Бит хранится запоминающим элементом (ЗЭ), а слово – запоминающей ячейкой (ЗЯ), т.е. группой ЗЭ, к которым возможно лишь одновременное обращение.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4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dirty="0">
                <a:solidFill>
                  <a:srgbClr val="00B050"/>
                </a:solidFill>
              </a:rPr>
              <a:t>2)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организация ЗУ</a:t>
            </a:r>
            <a:r>
              <a:rPr lang="ru-RU" dirty="0">
                <a:solidFill>
                  <a:srgbClr val="00B050"/>
                </a:solidFill>
              </a:rPr>
              <a:t> –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7504" y="843558"/>
            <a:ext cx="8784976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произведение числа хранимых слов на их разрядность.</a:t>
            </a:r>
          </a:p>
          <a:p>
            <a:pPr marL="0" indent="0" algn="just">
              <a:buNone/>
            </a:pPr>
            <a:r>
              <a:rPr lang="ru-RU" sz="3200" dirty="0"/>
              <a:t>10×1 – десять одноразрядных слов</a:t>
            </a:r>
          </a:p>
          <a:p>
            <a:pPr marL="0" indent="0" algn="just">
              <a:buNone/>
            </a:pPr>
            <a:r>
              <a:rPr lang="ru-RU" sz="3200" dirty="0"/>
              <a:t>10 байт </a:t>
            </a:r>
            <a:r>
              <a:rPr lang="ru-RU" sz="3200"/>
              <a:t>= 10×8 </a:t>
            </a:r>
            <a:r>
              <a:rPr lang="ru-RU" sz="3200" dirty="0"/>
              <a:t>– десять восьмиразрядных слов.</a:t>
            </a:r>
          </a:p>
          <a:p>
            <a:pPr marL="0" indent="444500" algn="just">
              <a:buNone/>
            </a:pPr>
            <a:r>
              <a:rPr lang="ru-RU" sz="3200" dirty="0"/>
              <a:t>В 32 разрядных МП на каждое слово приходиться 4 байта, а в 64 разрядных – 8 байт.</a:t>
            </a:r>
          </a:p>
        </p:txBody>
      </p:sp>
    </p:spTree>
    <p:extLst>
      <p:ext uri="{BB962C8B-B14F-4D97-AF65-F5344CB8AC3E}">
        <p14:creationId xmlns:p14="http://schemas.microsoft.com/office/powerpoint/2010/main" val="31849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dirty="0">
                <a:solidFill>
                  <a:srgbClr val="00B050"/>
                </a:solidFill>
              </a:rPr>
              <a:t>3) </a:t>
            </a:r>
            <a:r>
              <a:rPr lang="ru-RU" b="1" i="1" dirty="0">
                <a:solidFill>
                  <a:srgbClr val="00B050"/>
                </a:solidFill>
              </a:rPr>
              <a:t>быстродействие ЗУ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4000" dirty="0"/>
              <a:t>оценивают его временными характеристиками:</a:t>
            </a:r>
          </a:p>
          <a:p>
            <a:pPr marL="0" indent="0" algn="just">
              <a:buNone/>
            </a:pPr>
            <a:r>
              <a:rPr lang="ru-RU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время обращения к ЗУ (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б) время цикла (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4000" b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69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871</TotalTime>
  <Words>935</Words>
  <Application>Microsoft Office PowerPoint</Application>
  <PresentationFormat>Экран (16:9)</PresentationFormat>
  <Paragraphs>87</Paragraphs>
  <Slides>27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Calibri</vt:lpstr>
      <vt:lpstr>Georgia</vt:lpstr>
      <vt:lpstr>Times New Roman</vt:lpstr>
      <vt:lpstr>Wingdings</vt:lpstr>
      <vt:lpstr>Wingdings 2</vt:lpstr>
      <vt:lpstr>Официальная</vt:lpstr>
      <vt:lpstr>Раздел 8 Организация памяти в ЭВМ</vt:lpstr>
      <vt:lpstr> Тема 8.1  Виды и характеристики  систем памяти</vt:lpstr>
      <vt:lpstr>Назначение и основные параметры запоминающих устройств</vt:lpstr>
      <vt:lpstr>Существует три режима работы памяти</vt:lpstr>
      <vt:lpstr>Презентация PowerPoint</vt:lpstr>
      <vt:lpstr>Основные параметры ЗУ</vt:lpstr>
      <vt:lpstr>1) информационная емкость – </vt:lpstr>
      <vt:lpstr>2) организация ЗУ – </vt:lpstr>
      <vt:lpstr>3) быстродействие ЗУ </vt:lpstr>
      <vt:lpstr>а) время обращения к ЗУ (to)</vt:lpstr>
      <vt:lpstr>б) время цикла (tц)</vt:lpstr>
      <vt:lpstr>Классификация систем памяти</vt:lpstr>
      <vt:lpstr>Презентация PowerPoint</vt:lpstr>
      <vt:lpstr> 2) по скорости обмена информацией с АЛУ:</vt:lpstr>
      <vt:lpstr>Презентация PowerPoint</vt:lpstr>
      <vt:lpstr>а) сверхоперативное запоминающее устройство или регистровая память (СОЗУ) МП </vt:lpstr>
      <vt:lpstr>б) оперативные запоминающие устройства (ОЗУ) </vt:lpstr>
      <vt:lpstr>в) внутренняя кэш-память – </vt:lpstr>
      <vt:lpstr>г) внешняя кэш-память </vt:lpstr>
      <vt:lpstr>д) постоянное запоминающее устройство (ПЗУ) </vt:lpstr>
      <vt:lpstr>е) внешнее запоминающее устройство (ВЗУ) </vt:lpstr>
      <vt:lpstr>Организация матрицы накопителя</vt:lpstr>
      <vt:lpstr>Презентация PowerPoint</vt:lpstr>
      <vt:lpstr>Презентация PowerPoint</vt:lpstr>
      <vt:lpstr>Накопитель с однокоординатной выборкой информации </vt:lpstr>
      <vt:lpstr>Презентация PowerPoint</vt:lpstr>
      <vt:lpstr>Накопитель с двухкоординатной выборкой информации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3 Память ЭВМ</dc:title>
  <dc:creator>Yurik</dc:creator>
  <cp:lastModifiedBy>Пользователь Windows</cp:lastModifiedBy>
  <cp:revision>58</cp:revision>
  <dcterms:created xsi:type="dcterms:W3CDTF">2018-04-24T14:38:52Z</dcterms:created>
  <dcterms:modified xsi:type="dcterms:W3CDTF">2022-04-05T14:31:04Z</dcterms:modified>
</cp:coreProperties>
</file>