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480" r:id="rId5"/>
    <p:sldId id="478" r:id="rId6"/>
    <p:sldId id="477" r:id="rId7"/>
    <p:sldId id="537" r:id="rId8"/>
    <p:sldId id="473" r:id="rId9"/>
    <p:sldId id="472" r:id="rId10"/>
    <p:sldId id="534" r:id="rId11"/>
    <p:sldId id="471" r:id="rId12"/>
    <p:sldId id="544" r:id="rId13"/>
    <p:sldId id="468" r:id="rId14"/>
    <p:sldId id="467" r:id="rId15"/>
    <p:sldId id="466" r:id="rId16"/>
    <p:sldId id="465" r:id="rId17"/>
    <p:sldId id="543" r:id="rId18"/>
    <p:sldId id="5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Shepherd" initials="BS" lastIdx="1" clrIdx="0">
    <p:extLst>
      <p:ext uri="{19B8F6BF-5375-455C-9EA6-DF929625EA0E}">
        <p15:presenceInfo xmlns:p15="http://schemas.microsoft.com/office/powerpoint/2012/main" userId="S-1-5-21-4286958989-1320403947-2984280511-1447788" providerId="AD"/>
      </p:ext>
    </p:extLst>
  </p:cmAuthor>
  <p:cmAuthor id="2" name="Bogdan Liacu" initials="BL" lastIdx="1" clrIdx="1">
    <p:extLst>
      <p:ext uri="{19B8F6BF-5375-455C-9EA6-DF929625EA0E}">
        <p15:presenceInfo xmlns:p15="http://schemas.microsoft.com/office/powerpoint/2012/main" userId="S-1-5-21-4286958989-1320403947-2984280511-14406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34B8D"/>
    <a:srgbClr val="2F5597"/>
    <a:srgbClr val="8A0000"/>
    <a:srgbClr val="C0000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9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47634-A044-4CE7-A5D6-9870B5BA9C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A87B8-0427-4767-ABF5-2ECC4C269BA9}">
      <dgm:prSet phldrT="[Text]"/>
      <dgm:spPr/>
      <dgm:t>
        <a:bodyPr/>
        <a:lstStyle/>
        <a:p>
          <a:pPr algn="ctr"/>
          <a:r>
            <a:rPr lang="en-US">
              <a:latin typeface="Franklin Gothic Book" panose="020B0503020102020204" pitchFamily="34" charset="0"/>
            </a:rPr>
            <a:t>Metrics</a:t>
          </a:r>
        </a:p>
      </dgm:t>
    </dgm:pt>
    <dgm:pt modelId="{F883D915-AFDA-41BF-9C32-B948964CD067}" type="parTrans" cxnId="{6E0CFDE7-0F1A-4F9B-8737-B933212359B1}">
      <dgm:prSet/>
      <dgm:spPr/>
      <dgm:t>
        <a:bodyPr/>
        <a:lstStyle/>
        <a:p>
          <a:endParaRPr lang="en-US"/>
        </a:p>
      </dgm:t>
    </dgm:pt>
    <dgm:pt modelId="{ADFDA116-FA1F-48DB-86BE-8C472686081F}" type="sibTrans" cxnId="{6E0CFDE7-0F1A-4F9B-8737-B933212359B1}">
      <dgm:prSet/>
      <dgm:spPr/>
      <dgm:t>
        <a:bodyPr/>
        <a:lstStyle/>
        <a:p>
          <a:endParaRPr lang="en-US"/>
        </a:p>
      </dgm:t>
    </dgm:pt>
    <dgm:pt modelId="{7C99B636-2B96-4E03-921C-F8F4925CB0DF}">
      <dgm:prSet phldrT="[Text]"/>
      <dgm:spPr/>
      <dgm:t>
        <a:bodyPr/>
        <a:lstStyle/>
        <a:p>
          <a:pPr algn="ctr"/>
          <a:r>
            <a:rPr lang="en-US">
              <a:latin typeface="Franklin Gothic Book" panose="020B0503020102020204" pitchFamily="34" charset="0"/>
            </a:rPr>
            <a:t>Tracking</a:t>
          </a:r>
        </a:p>
      </dgm:t>
    </dgm:pt>
    <dgm:pt modelId="{37AD5B56-206A-4865-A560-A5799EB10007}" type="parTrans" cxnId="{0F0AFA38-06A1-4EC2-9F21-CDAFCD8CCD47}">
      <dgm:prSet/>
      <dgm:spPr/>
      <dgm:t>
        <a:bodyPr/>
        <a:lstStyle/>
        <a:p>
          <a:endParaRPr lang="en-US"/>
        </a:p>
      </dgm:t>
    </dgm:pt>
    <dgm:pt modelId="{0593C0B4-7D58-479B-ACDB-33B28DF8A0B6}" type="sibTrans" cxnId="{0F0AFA38-06A1-4EC2-9F21-CDAFCD8CCD47}">
      <dgm:prSet/>
      <dgm:spPr/>
      <dgm:t>
        <a:bodyPr/>
        <a:lstStyle/>
        <a:p>
          <a:endParaRPr lang="en-US"/>
        </a:p>
      </dgm:t>
    </dgm:pt>
    <dgm:pt modelId="{B385F0C5-835C-4CC6-94E2-171C2B8E9FA7}">
      <dgm:prSet phldrT="[Text]"/>
      <dgm:spPr/>
      <dgm:t>
        <a:bodyPr/>
        <a:lstStyle/>
        <a:p>
          <a:pPr algn="ctr"/>
          <a:r>
            <a:rPr lang="en-US">
              <a:latin typeface="Franklin Gothic Book" panose="020B0503020102020204" pitchFamily="34" charset="0"/>
            </a:rPr>
            <a:t>Goals</a:t>
          </a:r>
        </a:p>
      </dgm:t>
    </dgm:pt>
    <dgm:pt modelId="{F593DE0F-1B1A-402D-9F0B-1877DCD013FB}" type="parTrans" cxnId="{96837E79-381E-4AC3-8BE6-AF654C76BC89}">
      <dgm:prSet/>
      <dgm:spPr/>
      <dgm:t>
        <a:bodyPr/>
        <a:lstStyle/>
        <a:p>
          <a:endParaRPr lang="en-US"/>
        </a:p>
      </dgm:t>
    </dgm:pt>
    <dgm:pt modelId="{A09CD0C3-C7B5-4A5C-B84A-2A16AD413C10}" type="sibTrans" cxnId="{96837E79-381E-4AC3-8BE6-AF654C76BC89}">
      <dgm:prSet/>
      <dgm:spPr/>
      <dgm:t>
        <a:bodyPr/>
        <a:lstStyle/>
        <a:p>
          <a:endParaRPr lang="en-US"/>
        </a:p>
      </dgm:t>
    </dgm:pt>
    <dgm:pt modelId="{F7D969B2-721C-43C5-8B38-ED4660364E20}" type="pres">
      <dgm:prSet presAssocID="{66847634-A044-4CE7-A5D6-9870B5BA9CDE}" presName="linear" presStyleCnt="0">
        <dgm:presLayoutVars>
          <dgm:dir/>
          <dgm:animLvl val="lvl"/>
          <dgm:resizeHandles val="exact"/>
        </dgm:presLayoutVars>
      </dgm:prSet>
      <dgm:spPr/>
    </dgm:pt>
    <dgm:pt modelId="{617457A8-1559-4BB7-BC95-6FDA1264292A}" type="pres">
      <dgm:prSet presAssocID="{275A87B8-0427-4767-ABF5-2ECC4C269BA9}" presName="parentLin" presStyleCnt="0"/>
      <dgm:spPr/>
    </dgm:pt>
    <dgm:pt modelId="{0E818F82-CB07-4E2A-9516-B6D31337B172}" type="pres">
      <dgm:prSet presAssocID="{275A87B8-0427-4767-ABF5-2ECC4C269BA9}" presName="parentLeftMargin" presStyleLbl="node1" presStyleIdx="0" presStyleCnt="3"/>
      <dgm:spPr/>
    </dgm:pt>
    <dgm:pt modelId="{4EC4EE27-8D5A-4ADB-B6A0-3BBF41E0699B}" type="pres">
      <dgm:prSet presAssocID="{275A87B8-0427-4767-ABF5-2ECC4C269BA9}" presName="parentText" presStyleLbl="node1" presStyleIdx="0" presStyleCnt="3" custFlipHor="1" custScaleX="142857">
        <dgm:presLayoutVars>
          <dgm:chMax val="0"/>
          <dgm:bulletEnabled val="1"/>
        </dgm:presLayoutVars>
      </dgm:prSet>
      <dgm:spPr/>
    </dgm:pt>
    <dgm:pt modelId="{203DF84B-E5D8-4C68-8514-9D31010C979A}" type="pres">
      <dgm:prSet presAssocID="{275A87B8-0427-4767-ABF5-2ECC4C269BA9}" presName="negativeSpace" presStyleCnt="0"/>
      <dgm:spPr/>
    </dgm:pt>
    <dgm:pt modelId="{06E20EB7-E524-450A-A421-D3D79AA27D13}" type="pres">
      <dgm:prSet presAssocID="{275A87B8-0427-4767-ABF5-2ECC4C269BA9}" presName="childText" presStyleLbl="conFgAcc1" presStyleIdx="0" presStyleCnt="3">
        <dgm:presLayoutVars>
          <dgm:bulletEnabled val="1"/>
        </dgm:presLayoutVars>
      </dgm:prSet>
      <dgm:spPr/>
    </dgm:pt>
    <dgm:pt modelId="{EF2E5637-4EA9-408B-9CD8-297E6CECDFB6}" type="pres">
      <dgm:prSet presAssocID="{ADFDA116-FA1F-48DB-86BE-8C472686081F}" presName="spaceBetweenRectangles" presStyleCnt="0"/>
      <dgm:spPr/>
    </dgm:pt>
    <dgm:pt modelId="{E4A03482-AEB2-494A-B764-5562522BC638}" type="pres">
      <dgm:prSet presAssocID="{7C99B636-2B96-4E03-921C-F8F4925CB0DF}" presName="parentLin" presStyleCnt="0"/>
      <dgm:spPr/>
    </dgm:pt>
    <dgm:pt modelId="{5E49ED75-5D7B-4E5F-8DD0-AF7E7263F4D0}" type="pres">
      <dgm:prSet presAssocID="{7C99B636-2B96-4E03-921C-F8F4925CB0DF}" presName="parentLeftMargin" presStyleLbl="node1" presStyleIdx="0" presStyleCnt="3"/>
      <dgm:spPr/>
    </dgm:pt>
    <dgm:pt modelId="{C923DF9E-E754-47DE-A53C-B1AD02234D30}" type="pres">
      <dgm:prSet presAssocID="{7C99B636-2B96-4E03-921C-F8F4925CB0DF}" presName="parentText" presStyleLbl="node1" presStyleIdx="1" presStyleCnt="3" custFlipHor="1" custScaleX="142857">
        <dgm:presLayoutVars>
          <dgm:chMax val="0"/>
          <dgm:bulletEnabled val="1"/>
        </dgm:presLayoutVars>
      </dgm:prSet>
      <dgm:spPr/>
    </dgm:pt>
    <dgm:pt modelId="{28CBCC0A-19DB-4C85-B8EA-E22452422E43}" type="pres">
      <dgm:prSet presAssocID="{7C99B636-2B96-4E03-921C-F8F4925CB0DF}" presName="negativeSpace" presStyleCnt="0"/>
      <dgm:spPr/>
    </dgm:pt>
    <dgm:pt modelId="{18FE8892-FD08-48A6-881E-99E84255CDA1}" type="pres">
      <dgm:prSet presAssocID="{7C99B636-2B96-4E03-921C-F8F4925CB0DF}" presName="childText" presStyleLbl="conFgAcc1" presStyleIdx="1" presStyleCnt="3">
        <dgm:presLayoutVars>
          <dgm:bulletEnabled val="1"/>
        </dgm:presLayoutVars>
      </dgm:prSet>
      <dgm:spPr/>
    </dgm:pt>
    <dgm:pt modelId="{CDCA0CF8-952F-4EF0-A01A-DD2BF9D335B5}" type="pres">
      <dgm:prSet presAssocID="{0593C0B4-7D58-479B-ACDB-33B28DF8A0B6}" presName="spaceBetweenRectangles" presStyleCnt="0"/>
      <dgm:spPr/>
    </dgm:pt>
    <dgm:pt modelId="{90F99199-0159-4E58-93E2-6A54D783F60D}" type="pres">
      <dgm:prSet presAssocID="{B385F0C5-835C-4CC6-94E2-171C2B8E9FA7}" presName="parentLin" presStyleCnt="0"/>
      <dgm:spPr/>
    </dgm:pt>
    <dgm:pt modelId="{CC44D73A-897D-4F31-A70B-CFB4722F8242}" type="pres">
      <dgm:prSet presAssocID="{B385F0C5-835C-4CC6-94E2-171C2B8E9FA7}" presName="parentLeftMargin" presStyleLbl="node1" presStyleIdx="1" presStyleCnt="3"/>
      <dgm:spPr/>
    </dgm:pt>
    <dgm:pt modelId="{4155A179-5FE3-4901-860B-E8B94F46E46A}" type="pres">
      <dgm:prSet presAssocID="{B385F0C5-835C-4CC6-94E2-171C2B8E9FA7}" presName="parentText" presStyleLbl="node1" presStyleIdx="2" presStyleCnt="3" custFlipHor="1" custScaleX="142857" custLinFactNeighborX="4434" custLinFactNeighborY="3407">
        <dgm:presLayoutVars>
          <dgm:chMax val="0"/>
          <dgm:bulletEnabled val="1"/>
        </dgm:presLayoutVars>
      </dgm:prSet>
      <dgm:spPr/>
    </dgm:pt>
    <dgm:pt modelId="{F602D149-BFD7-4EAA-84CD-C54D1F874B15}" type="pres">
      <dgm:prSet presAssocID="{B385F0C5-835C-4CC6-94E2-171C2B8E9FA7}" presName="negativeSpace" presStyleCnt="0"/>
      <dgm:spPr/>
    </dgm:pt>
    <dgm:pt modelId="{AC27B25A-7408-407C-88D5-B171FA9DA2EA}" type="pres">
      <dgm:prSet presAssocID="{B385F0C5-835C-4CC6-94E2-171C2B8E9F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675B91A-D059-408B-BE58-B95A76FB141B}" type="presOf" srcId="{275A87B8-0427-4767-ABF5-2ECC4C269BA9}" destId="{4EC4EE27-8D5A-4ADB-B6A0-3BBF41E0699B}" srcOrd="1" destOrd="0" presId="urn:microsoft.com/office/officeart/2005/8/layout/list1"/>
    <dgm:cxn modelId="{0F0AFA38-06A1-4EC2-9F21-CDAFCD8CCD47}" srcId="{66847634-A044-4CE7-A5D6-9870B5BA9CDE}" destId="{7C99B636-2B96-4E03-921C-F8F4925CB0DF}" srcOrd="1" destOrd="0" parTransId="{37AD5B56-206A-4865-A560-A5799EB10007}" sibTransId="{0593C0B4-7D58-479B-ACDB-33B28DF8A0B6}"/>
    <dgm:cxn modelId="{F2608366-2BC5-4797-A12A-6FBDF2384DF9}" type="presOf" srcId="{7C99B636-2B96-4E03-921C-F8F4925CB0DF}" destId="{5E49ED75-5D7B-4E5F-8DD0-AF7E7263F4D0}" srcOrd="0" destOrd="0" presId="urn:microsoft.com/office/officeart/2005/8/layout/list1"/>
    <dgm:cxn modelId="{93EED447-0EF7-46FA-908A-FBAC3E3FCE9C}" type="presOf" srcId="{66847634-A044-4CE7-A5D6-9870B5BA9CDE}" destId="{F7D969B2-721C-43C5-8B38-ED4660364E20}" srcOrd="0" destOrd="0" presId="urn:microsoft.com/office/officeart/2005/8/layout/list1"/>
    <dgm:cxn modelId="{9F792C71-AADB-4857-AB20-BAD68674D095}" type="presOf" srcId="{B385F0C5-835C-4CC6-94E2-171C2B8E9FA7}" destId="{CC44D73A-897D-4F31-A70B-CFB4722F8242}" srcOrd="0" destOrd="0" presId="urn:microsoft.com/office/officeart/2005/8/layout/list1"/>
    <dgm:cxn modelId="{96837E79-381E-4AC3-8BE6-AF654C76BC89}" srcId="{66847634-A044-4CE7-A5D6-9870B5BA9CDE}" destId="{B385F0C5-835C-4CC6-94E2-171C2B8E9FA7}" srcOrd="2" destOrd="0" parTransId="{F593DE0F-1B1A-402D-9F0B-1877DCD013FB}" sibTransId="{A09CD0C3-C7B5-4A5C-B84A-2A16AD413C10}"/>
    <dgm:cxn modelId="{5EC15283-7498-41E6-A228-E9FD289BBDBD}" type="presOf" srcId="{275A87B8-0427-4767-ABF5-2ECC4C269BA9}" destId="{0E818F82-CB07-4E2A-9516-B6D31337B172}" srcOrd="0" destOrd="0" presId="urn:microsoft.com/office/officeart/2005/8/layout/list1"/>
    <dgm:cxn modelId="{9CE9A983-8F36-49C2-BE0D-C2B0FA407649}" type="presOf" srcId="{B385F0C5-835C-4CC6-94E2-171C2B8E9FA7}" destId="{4155A179-5FE3-4901-860B-E8B94F46E46A}" srcOrd="1" destOrd="0" presId="urn:microsoft.com/office/officeart/2005/8/layout/list1"/>
    <dgm:cxn modelId="{E8213D90-BD02-4E4C-B93A-688D5C9A8D94}" type="presOf" srcId="{7C99B636-2B96-4E03-921C-F8F4925CB0DF}" destId="{C923DF9E-E754-47DE-A53C-B1AD02234D30}" srcOrd="1" destOrd="0" presId="urn:microsoft.com/office/officeart/2005/8/layout/list1"/>
    <dgm:cxn modelId="{6E0CFDE7-0F1A-4F9B-8737-B933212359B1}" srcId="{66847634-A044-4CE7-A5D6-9870B5BA9CDE}" destId="{275A87B8-0427-4767-ABF5-2ECC4C269BA9}" srcOrd="0" destOrd="0" parTransId="{F883D915-AFDA-41BF-9C32-B948964CD067}" sibTransId="{ADFDA116-FA1F-48DB-86BE-8C472686081F}"/>
    <dgm:cxn modelId="{D049D1CE-F036-4A56-88F2-DD74971E27C5}" type="presParOf" srcId="{F7D969B2-721C-43C5-8B38-ED4660364E20}" destId="{617457A8-1559-4BB7-BC95-6FDA1264292A}" srcOrd="0" destOrd="0" presId="urn:microsoft.com/office/officeart/2005/8/layout/list1"/>
    <dgm:cxn modelId="{7E65E262-3723-48B8-8EC0-1BF84DCDB40C}" type="presParOf" srcId="{617457A8-1559-4BB7-BC95-6FDA1264292A}" destId="{0E818F82-CB07-4E2A-9516-B6D31337B172}" srcOrd="0" destOrd="0" presId="urn:microsoft.com/office/officeart/2005/8/layout/list1"/>
    <dgm:cxn modelId="{438C5935-99BC-4E11-961F-922F4667201C}" type="presParOf" srcId="{617457A8-1559-4BB7-BC95-6FDA1264292A}" destId="{4EC4EE27-8D5A-4ADB-B6A0-3BBF41E0699B}" srcOrd="1" destOrd="0" presId="urn:microsoft.com/office/officeart/2005/8/layout/list1"/>
    <dgm:cxn modelId="{471900D0-937A-4744-AC8B-7416BFEE1018}" type="presParOf" srcId="{F7D969B2-721C-43C5-8B38-ED4660364E20}" destId="{203DF84B-E5D8-4C68-8514-9D31010C979A}" srcOrd="1" destOrd="0" presId="urn:microsoft.com/office/officeart/2005/8/layout/list1"/>
    <dgm:cxn modelId="{76CCE756-089C-4EE8-B30D-67584BACE8FD}" type="presParOf" srcId="{F7D969B2-721C-43C5-8B38-ED4660364E20}" destId="{06E20EB7-E524-450A-A421-D3D79AA27D13}" srcOrd="2" destOrd="0" presId="urn:microsoft.com/office/officeart/2005/8/layout/list1"/>
    <dgm:cxn modelId="{0A3DFF5D-9185-4D50-B168-22D8FE1A1462}" type="presParOf" srcId="{F7D969B2-721C-43C5-8B38-ED4660364E20}" destId="{EF2E5637-4EA9-408B-9CD8-297E6CECDFB6}" srcOrd="3" destOrd="0" presId="urn:microsoft.com/office/officeart/2005/8/layout/list1"/>
    <dgm:cxn modelId="{F93AB34F-CAF2-41E1-9B8A-EF6B70DE6D06}" type="presParOf" srcId="{F7D969B2-721C-43C5-8B38-ED4660364E20}" destId="{E4A03482-AEB2-494A-B764-5562522BC638}" srcOrd="4" destOrd="0" presId="urn:microsoft.com/office/officeart/2005/8/layout/list1"/>
    <dgm:cxn modelId="{FB7F86F1-D389-45A4-A318-7F97E1E4CE9A}" type="presParOf" srcId="{E4A03482-AEB2-494A-B764-5562522BC638}" destId="{5E49ED75-5D7B-4E5F-8DD0-AF7E7263F4D0}" srcOrd="0" destOrd="0" presId="urn:microsoft.com/office/officeart/2005/8/layout/list1"/>
    <dgm:cxn modelId="{A6788989-85C9-4B43-802A-C73BAAB5785A}" type="presParOf" srcId="{E4A03482-AEB2-494A-B764-5562522BC638}" destId="{C923DF9E-E754-47DE-A53C-B1AD02234D30}" srcOrd="1" destOrd="0" presId="urn:microsoft.com/office/officeart/2005/8/layout/list1"/>
    <dgm:cxn modelId="{5057061D-F521-40E8-A1EF-2BDB0A4240C1}" type="presParOf" srcId="{F7D969B2-721C-43C5-8B38-ED4660364E20}" destId="{28CBCC0A-19DB-4C85-B8EA-E22452422E43}" srcOrd="5" destOrd="0" presId="urn:microsoft.com/office/officeart/2005/8/layout/list1"/>
    <dgm:cxn modelId="{B00F4B3D-B7BE-438F-9704-94A6271CDF4E}" type="presParOf" srcId="{F7D969B2-721C-43C5-8B38-ED4660364E20}" destId="{18FE8892-FD08-48A6-881E-99E84255CDA1}" srcOrd="6" destOrd="0" presId="urn:microsoft.com/office/officeart/2005/8/layout/list1"/>
    <dgm:cxn modelId="{C8D223E4-C095-4FF4-89F1-BB4928CCC2B8}" type="presParOf" srcId="{F7D969B2-721C-43C5-8B38-ED4660364E20}" destId="{CDCA0CF8-952F-4EF0-A01A-DD2BF9D335B5}" srcOrd="7" destOrd="0" presId="urn:microsoft.com/office/officeart/2005/8/layout/list1"/>
    <dgm:cxn modelId="{563A9C6C-E06E-4074-A127-0DB7A7BAE73D}" type="presParOf" srcId="{F7D969B2-721C-43C5-8B38-ED4660364E20}" destId="{90F99199-0159-4E58-93E2-6A54D783F60D}" srcOrd="8" destOrd="0" presId="urn:microsoft.com/office/officeart/2005/8/layout/list1"/>
    <dgm:cxn modelId="{A724FC8F-9719-4CBE-B0AE-2EE0842F5F59}" type="presParOf" srcId="{90F99199-0159-4E58-93E2-6A54D783F60D}" destId="{CC44D73A-897D-4F31-A70B-CFB4722F8242}" srcOrd="0" destOrd="0" presId="urn:microsoft.com/office/officeart/2005/8/layout/list1"/>
    <dgm:cxn modelId="{D2E1FA4D-BBDF-4D2A-B980-9D87C304305E}" type="presParOf" srcId="{90F99199-0159-4E58-93E2-6A54D783F60D}" destId="{4155A179-5FE3-4901-860B-E8B94F46E46A}" srcOrd="1" destOrd="0" presId="urn:microsoft.com/office/officeart/2005/8/layout/list1"/>
    <dgm:cxn modelId="{1671825F-752C-4DFC-9B5B-D39DDE225012}" type="presParOf" srcId="{F7D969B2-721C-43C5-8B38-ED4660364E20}" destId="{F602D149-BFD7-4EAA-84CD-C54D1F874B15}" srcOrd="9" destOrd="0" presId="urn:microsoft.com/office/officeart/2005/8/layout/list1"/>
    <dgm:cxn modelId="{2BD78F00-77C5-4562-B7C8-D2DB8E508321}" type="presParOf" srcId="{F7D969B2-721C-43C5-8B38-ED4660364E20}" destId="{AC27B25A-7408-407C-88D5-B171FA9DA2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4C677-8F97-4B4E-A00B-527E89E184C8}" type="doc">
      <dgm:prSet loTypeId="urn:diagrams.loki3.com/Bracket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3BBF8C4-64CE-4E51-9556-770A9C8C5392}">
      <dgm:prSet phldrT="[Text]"/>
      <dgm:spPr/>
      <dgm:t>
        <a:bodyPr/>
        <a:lstStyle/>
        <a:p>
          <a:r>
            <a:rPr lang="en-US">
              <a:latin typeface="Franklin Gothic Book" panose="020B0503020102020204" pitchFamily="34" charset="0"/>
            </a:rPr>
            <a:t>Survey</a:t>
          </a:r>
        </a:p>
      </dgm:t>
    </dgm:pt>
    <dgm:pt modelId="{017E306E-C2C6-4BE9-A2A3-13F853CEDAE6}" type="parTrans" cxnId="{E9675C83-56B2-40F5-93EC-97B34D5B998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629E4647-FF3C-4B5F-9019-030C394E605F}" type="sibTrans" cxnId="{E9675C83-56B2-40F5-93EC-97B34D5B998E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FF19FB2D-D736-435C-9471-2603A9C10D7A}">
      <dgm:prSet/>
      <dgm:spPr/>
      <dgm:t>
        <a:bodyPr/>
        <a:lstStyle/>
        <a:p>
          <a:r>
            <a:rPr lang="en-US">
              <a:latin typeface="Franklin Gothic Book" panose="020B0503020102020204" pitchFamily="34" charset="0"/>
            </a:rPr>
            <a:t>Risk Analysis</a:t>
          </a:r>
        </a:p>
      </dgm:t>
    </dgm:pt>
    <dgm:pt modelId="{1527EDE9-BD3C-4EE0-AB36-BD3CB438F8B3}" type="parTrans" cxnId="{37D1DB17-45DD-4CBA-B6B9-8D2F6F7BFB6B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C857E50-A33B-4B94-AA6F-E7A886F4E25A}" type="sibTrans" cxnId="{37D1DB17-45DD-4CBA-B6B9-8D2F6F7BFB6B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C0B4754A-5F43-414B-859C-2BA7179FF68B}">
      <dgm:prSet/>
      <dgm:spPr/>
      <dgm:t>
        <a:bodyPr/>
        <a:lstStyle/>
        <a:p>
          <a:r>
            <a:rPr lang="en-US">
              <a:latin typeface="Franklin Gothic Book" panose="020B0503020102020204" pitchFamily="34" charset="0"/>
            </a:rPr>
            <a:t>Financial Analysis</a:t>
          </a:r>
        </a:p>
      </dgm:t>
    </dgm:pt>
    <dgm:pt modelId="{E0AB8249-ED43-454B-BADE-C22136A2AB34}" type="parTrans" cxnId="{FC8D72D7-B5E1-42A7-8BED-EF5B44545E4A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24598342-F0B1-4053-AB0C-C070D276664A}" type="sibTrans" cxnId="{FC8D72D7-B5E1-42A7-8BED-EF5B44545E4A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CE72F3D6-D3C4-4DAA-86FA-786CDDC51092}">
      <dgm:prSet phldrT="[Text]"/>
      <dgm:spPr/>
      <dgm:t>
        <a:bodyPr/>
        <a:lstStyle/>
        <a:p>
          <a:pPr>
            <a:buNone/>
          </a:pPr>
          <a:r>
            <a:rPr lang="en-US">
              <a:latin typeface="Franklin Gothic Book" panose="020B0503020102020204" pitchFamily="34" charset="0"/>
            </a:rPr>
            <a:t>Assess current HVAC system (Energy Audit)</a:t>
          </a:r>
        </a:p>
      </dgm:t>
    </dgm:pt>
    <dgm:pt modelId="{6CC9695E-0B7D-42C2-A7A0-702AF7FFF398}" type="parTrans" cxnId="{6DFF906A-0609-4FEF-B3DA-7B82463D1D77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E3172478-6C23-4D51-89C0-F025D29C5A9A}" type="sibTrans" cxnId="{6DFF906A-0609-4FEF-B3DA-7B82463D1D77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06D98143-F0F9-4FC9-96D1-2A3D2BB8E77A}">
      <dgm:prSet/>
      <dgm:spPr/>
      <dgm:t>
        <a:bodyPr/>
        <a:lstStyle/>
        <a:p>
          <a:pPr>
            <a:buNone/>
          </a:pPr>
          <a:r>
            <a:rPr lang="en-US">
              <a:latin typeface="Franklin Gothic Book" panose="020B0503020102020204" pitchFamily="34" charset="0"/>
            </a:rPr>
            <a:t>Analyze results of energy audit for HVAC system</a:t>
          </a:r>
        </a:p>
      </dgm:t>
    </dgm:pt>
    <dgm:pt modelId="{7DABF78D-7A87-4443-9082-A1E27E275B45}" type="parTrans" cxnId="{FA432EAB-7B73-4171-9070-B6D3B4B2781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AF101860-61B9-425F-97E7-0814952FCBAB}" type="sibTrans" cxnId="{FA432EAB-7B73-4171-9070-B6D3B4B27818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9FCD4046-6B45-40CA-9F9C-C1B925E6A987}">
      <dgm:prSet/>
      <dgm:spPr/>
      <dgm:t>
        <a:bodyPr/>
        <a:lstStyle/>
        <a:p>
          <a:pPr>
            <a:buNone/>
          </a:pPr>
          <a:r>
            <a:rPr lang="en-US">
              <a:latin typeface="Franklin Gothic Book" panose="020B0503020102020204" pitchFamily="34" charset="0"/>
            </a:rPr>
            <a:t>Perform financial analysis</a:t>
          </a:r>
        </a:p>
      </dgm:t>
    </dgm:pt>
    <dgm:pt modelId="{5EBC3627-89BF-46C6-BA1A-CCF7355F5D26}" type="parTrans" cxnId="{9356072D-9164-45E7-9FDE-B01225592834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BE926D37-297C-44E6-9C3E-7197C6350F2B}" type="sibTrans" cxnId="{9356072D-9164-45E7-9FDE-B01225592834}">
      <dgm:prSet/>
      <dgm:spPr/>
      <dgm:t>
        <a:bodyPr/>
        <a:lstStyle/>
        <a:p>
          <a:endParaRPr lang="en-US">
            <a:latin typeface="Franklin Gothic Book" panose="020B0503020102020204" pitchFamily="34" charset="0"/>
          </a:endParaRPr>
        </a:p>
      </dgm:t>
    </dgm:pt>
    <dgm:pt modelId="{411F946D-3B0E-4E87-9011-8B5CF2F3DA50}" type="pres">
      <dgm:prSet presAssocID="{73C4C677-8F97-4B4E-A00B-527E89E184C8}" presName="Name0" presStyleCnt="0">
        <dgm:presLayoutVars>
          <dgm:dir/>
          <dgm:animLvl val="lvl"/>
          <dgm:resizeHandles val="exact"/>
        </dgm:presLayoutVars>
      </dgm:prSet>
      <dgm:spPr/>
    </dgm:pt>
    <dgm:pt modelId="{7B8E6388-7435-4AAF-9989-C514A761CE17}" type="pres">
      <dgm:prSet presAssocID="{33BBF8C4-64CE-4E51-9556-770A9C8C5392}" presName="linNode" presStyleCnt="0"/>
      <dgm:spPr/>
    </dgm:pt>
    <dgm:pt modelId="{62545B3C-13A6-459E-8270-CDB86C27B671}" type="pres">
      <dgm:prSet presAssocID="{33BBF8C4-64CE-4E51-9556-770A9C8C5392}" presName="parTx" presStyleLbl="revTx" presStyleIdx="0" presStyleCnt="3" custScaleX="90910">
        <dgm:presLayoutVars>
          <dgm:chMax val="1"/>
          <dgm:bulletEnabled val="1"/>
        </dgm:presLayoutVars>
      </dgm:prSet>
      <dgm:spPr/>
    </dgm:pt>
    <dgm:pt modelId="{5B3AD715-E7A6-4E6E-9880-7844521E69A5}" type="pres">
      <dgm:prSet presAssocID="{33BBF8C4-64CE-4E51-9556-770A9C8C5392}" presName="bracket" presStyleLbl="parChTrans1D1" presStyleIdx="0" presStyleCnt="3"/>
      <dgm:spPr/>
    </dgm:pt>
    <dgm:pt modelId="{14C41A02-C492-48BF-A416-0EC8F87267E2}" type="pres">
      <dgm:prSet presAssocID="{33BBF8C4-64CE-4E51-9556-770A9C8C5392}" presName="spH" presStyleCnt="0"/>
      <dgm:spPr/>
    </dgm:pt>
    <dgm:pt modelId="{50BF5065-7D03-4F35-BD99-DE3CC6342DA4}" type="pres">
      <dgm:prSet presAssocID="{33BBF8C4-64CE-4E51-9556-770A9C8C5392}" presName="desTx" presStyleLbl="node1" presStyleIdx="0" presStyleCnt="3">
        <dgm:presLayoutVars>
          <dgm:bulletEnabled val="1"/>
        </dgm:presLayoutVars>
      </dgm:prSet>
      <dgm:spPr/>
    </dgm:pt>
    <dgm:pt modelId="{B035A29D-21E3-42DC-82C3-DB2C62EDAF89}" type="pres">
      <dgm:prSet presAssocID="{629E4647-FF3C-4B5F-9019-030C394E605F}" presName="spV" presStyleCnt="0"/>
      <dgm:spPr/>
    </dgm:pt>
    <dgm:pt modelId="{F7087A6A-15FA-4727-B91F-9A08B13D7912}" type="pres">
      <dgm:prSet presAssocID="{FF19FB2D-D736-435C-9471-2603A9C10D7A}" presName="linNode" presStyleCnt="0"/>
      <dgm:spPr/>
    </dgm:pt>
    <dgm:pt modelId="{64ABA995-2442-469F-B73D-3DDEBC2FA55E}" type="pres">
      <dgm:prSet presAssocID="{FF19FB2D-D736-435C-9471-2603A9C10D7A}" presName="parTx" presStyleLbl="revTx" presStyleIdx="1" presStyleCnt="3" custScaleX="90910">
        <dgm:presLayoutVars>
          <dgm:chMax val="1"/>
          <dgm:bulletEnabled val="1"/>
        </dgm:presLayoutVars>
      </dgm:prSet>
      <dgm:spPr/>
    </dgm:pt>
    <dgm:pt modelId="{FEBDD5AC-E9FB-47B6-9345-535A9C80EAE6}" type="pres">
      <dgm:prSet presAssocID="{FF19FB2D-D736-435C-9471-2603A9C10D7A}" presName="bracket" presStyleLbl="parChTrans1D1" presStyleIdx="1" presStyleCnt="3"/>
      <dgm:spPr/>
    </dgm:pt>
    <dgm:pt modelId="{BB11EF62-ACC9-49FE-94C5-BE0751A576AE}" type="pres">
      <dgm:prSet presAssocID="{FF19FB2D-D736-435C-9471-2603A9C10D7A}" presName="spH" presStyleCnt="0"/>
      <dgm:spPr/>
    </dgm:pt>
    <dgm:pt modelId="{2C3781A2-DF67-4589-997A-27A746B6EEE3}" type="pres">
      <dgm:prSet presAssocID="{FF19FB2D-D736-435C-9471-2603A9C10D7A}" presName="desTx" presStyleLbl="node1" presStyleIdx="1" presStyleCnt="3">
        <dgm:presLayoutVars>
          <dgm:bulletEnabled val="1"/>
        </dgm:presLayoutVars>
      </dgm:prSet>
      <dgm:spPr/>
    </dgm:pt>
    <dgm:pt modelId="{E821286E-B132-4E25-BE77-F25DFFD7B2DF}" type="pres">
      <dgm:prSet presAssocID="{EC857E50-A33B-4B94-AA6F-E7A886F4E25A}" presName="spV" presStyleCnt="0"/>
      <dgm:spPr/>
    </dgm:pt>
    <dgm:pt modelId="{61D3CE1C-E458-4BC3-B8DD-7BFF823E586A}" type="pres">
      <dgm:prSet presAssocID="{C0B4754A-5F43-414B-859C-2BA7179FF68B}" presName="linNode" presStyleCnt="0"/>
      <dgm:spPr/>
    </dgm:pt>
    <dgm:pt modelId="{B7EE75DC-C82D-4B1A-8340-F3DA7551404C}" type="pres">
      <dgm:prSet presAssocID="{C0B4754A-5F43-414B-859C-2BA7179FF68B}" presName="parTx" presStyleLbl="revTx" presStyleIdx="2" presStyleCnt="3" custScaleX="90910">
        <dgm:presLayoutVars>
          <dgm:chMax val="1"/>
          <dgm:bulletEnabled val="1"/>
        </dgm:presLayoutVars>
      </dgm:prSet>
      <dgm:spPr/>
    </dgm:pt>
    <dgm:pt modelId="{53EB29FE-0999-480A-88ED-A91C4AB772B6}" type="pres">
      <dgm:prSet presAssocID="{C0B4754A-5F43-414B-859C-2BA7179FF68B}" presName="bracket" presStyleLbl="parChTrans1D1" presStyleIdx="2" presStyleCnt="3"/>
      <dgm:spPr/>
    </dgm:pt>
    <dgm:pt modelId="{AD71AE03-3A50-4EDC-94CC-38A2C2394CF0}" type="pres">
      <dgm:prSet presAssocID="{C0B4754A-5F43-414B-859C-2BA7179FF68B}" presName="spH" presStyleCnt="0"/>
      <dgm:spPr/>
    </dgm:pt>
    <dgm:pt modelId="{79526EAC-A5DC-460F-9B37-62CCD795C2B4}" type="pres">
      <dgm:prSet presAssocID="{C0B4754A-5F43-414B-859C-2BA7179FF68B}" presName="desTx" presStyleLbl="node1" presStyleIdx="2" presStyleCnt="3">
        <dgm:presLayoutVars>
          <dgm:bulletEnabled val="1"/>
        </dgm:presLayoutVars>
      </dgm:prSet>
      <dgm:spPr/>
    </dgm:pt>
  </dgm:ptLst>
  <dgm:cxnLst>
    <dgm:cxn modelId="{DF763806-7B42-4476-ABAE-28622D038DDE}" type="presOf" srcId="{FF19FB2D-D736-435C-9471-2603A9C10D7A}" destId="{64ABA995-2442-469F-B73D-3DDEBC2FA55E}" srcOrd="0" destOrd="0" presId="urn:diagrams.loki3.com/BracketList"/>
    <dgm:cxn modelId="{37D1DB17-45DD-4CBA-B6B9-8D2F6F7BFB6B}" srcId="{73C4C677-8F97-4B4E-A00B-527E89E184C8}" destId="{FF19FB2D-D736-435C-9471-2603A9C10D7A}" srcOrd="1" destOrd="0" parTransId="{1527EDE9-BD3C-4EE0-AB36-BD3CB438F8B3}" sibTransId="{EC857E50-A33B-4B94-AA6F-E7A886F4E25A}"/>
    <dgm:cxn modelId="{9356072D-9164-45E7-9FDE-B01225592834}" srcId="{C0B4754A-5F43-414B-859C-2BA7179FF68B}" destId="{9FCD4046-6B45-40CA-9F9C-C1B925E6A987}" srcOrd="0" destOrd="0" parTransId="{5EBC3627-89BF-46C6-BA1A-CCF7355F5D26}" sibTransId="{BE926D37-297C-44E6-9C3E-7197C6350F2B}"/>
    <dgm:cxn modelId="{E03F7E47-0E89-4AC7-BE12-6AF51DB421E2}" type="presOf" srcId="{9FCD4046-6B45-40CA-9F9C-C1B925E6A987}" destId="{79526EAC-A5DC-460F-9B37-62CCD795C2B4}" srcOrd="0" destOrd="0" presId="urn:diagrams.loki3.com/BracketList"/>
    <dgm:cxn modelId="{F7718C6A-3276-4154-8B3A-8D3CB35CBD80}" type="presOf" srcId="{33BBF8C4-64CE-4E51-9556-770A9C8C5392}" destId="{62545B3C-13A6-459E-8270-CDB86C27B671}" srcOrd="0" destOrd="0" presId="urn:diagrams.loki3.com/BracketList"/>
    <dgm:cxn modelId="{6DFF906A-0609-4FEF-B3DA-7B82463D1D77}" srcId="{33BBF8C4-64CE-4E51-9556-770A9C8C5392}" destId="{CE72F3D6-D3C4-4DAA-86FA-786CDDC51092}" srcOrd="0" destOrd="0" parTransId="{6CC9695E-0B7D-42C2-A7A0-702AF7FFF398}" sibTransId="{E3172478-6C23-4D51-89C0-F025D29C5A9A}"/>
    <dgm:cxn modelId="{654B8058-8FB3-4733-8FD5-EF040AFA731C}" type="presOf" srcId="{06D98143-F0F9-4FC9-96D1-2A3D2BB8E77A}" destId="{2C3781A2-DF67-4589-997A-27A746B6EEE3}" srcOrd="0" destOrd="0" presId="urn:diagrams.loki3.com/BracketList"/>
    <dgm:cxn modelId="{E9675C83-56B2-40F5-93EC-97B34D5B998E}" srcId="{73C4C677-8F97-4B4E-A00B-527E89E184C8}" destId="{33BBF8C4-64CE-4E51-9556-770A9C8C5392}" srcOrd="0" destOrd="0" parTransId="{017E306E-C2C6-4BE9-A2A3-13F853CEDAE6}" sibTransId="{629E4647-FF3C-4B5F-9019-030C394E605F}"/>
    <dgm:cxn modelId="{2AB59A9F-3CF5-4BA7-B1DA-E0C8EB6CB88A}" type="presOf" srcId="{C0B4754A-5F43-414B-859C-2BA7179FF68B}" destId="{B7EE75DC-C82D-4B1A-8340-F3DA7551404C}" srcOrd="0" destOrd="0" presId="urn:diagrams.loki3.com/BracketList"/>
    <dgm:cxn modelId="{FA432EAB-7B73-4171-9070-B6D3B4B27818}" srcId="{FF19FB2D-D736-435C-9471-2603A9C10D7A}" destId="{06D98143-F0F9-4FC9-96D1-2A3D2BB8E77A}" srcOrd="0" destOrd="0" parTransId="{7DABF78D-7A87-4443-9082-A1E27E275B45}" sibTransId="{AF101860-61B9-425F-97E7-0814952FCBAB}"/>
    <dgm:cxn modelId="{2B0031C1-2F3A-4842-9116-1151140207D8}" type="presOf" srcId="{CE72F3D6-D3C4-4DAA-86FA-786CDDC51092}" destId="{50BF5065-7D03-4F35-BD99-DE3CC6342DA4}" srcOrd="0" destOrd="0" presId="urn:diagrams.loki3.com/BracketList"/>
    <dgm:cxn modelId="{FC8D72D7-B5E1-42A7-8BED-EF5B44545E4A}" srcId="{73C4C677-8F97-4B4E-A00B-527E89E184C8}" destId="{C0B4754A-5F43-414B-859C-2BA7179FF68B}" srcOrd="2" destOrd="0" parTransId="{E0AB8249-ED43-454B-BADE-C22136A2AB34}" sibTransId="{24598342-F0B1-4053-AB0C-C070D276664A}"/>
    <dgm:cxn modelId="{CC0A3CDA-A47A-4431-AC9A-DD07504132C2}" type="presOf" srcId="{73C4C677-8F97-4B4E-A00B-527E89E184C8}" destId="{411F946D-3B0E-4E87-9011-8B5CF2F3DA50}" srcOrd="0" destOrd="0" presId="urn:diagrams.loki3.com/BracketList"/>
    <dgm:cxn modelId="{35EE26E1-D221-4D6F-A12B-2BAD2672E347}" type="presParOf" srcId="{411F946D-3B0E-4E87-9011-8B5CF2F3DA50}" destId="{7B8E6388-7435-4AAF-9989-C514A761CE17}" srcOrd="0" destOrd="0" presId="urn:diagrams.loki3.com/BracketList"/>
    <dgm:cxn modelId="{F72232A0-7567-40D5-B69F-59DD762014C0}" type="presParOf" srcId="{7B8E6388-7435-4AAF-9989-C514A761CE17}" destId="{62545B3C-13A6-459E-8270-CDB86C27B671}" srcOrd="0" destOrd="0" presId="urn:diagrams.loki3.com/BracketList"/>
    <dgm:cxn modelId="{C822890F-067C-4F29-8D4E-7D46FA857DB0}" type="presParOf" srcId="{7B8E6388-7435-4AAF-9989-C514A761CE17}" destId="{5B3AD715-E7A6-4E6E-9880-7844521E69A5}" srcOrd="1" destOrd="0" presId="urn:diagrams.loki3.com/BracketList"/>
    <dgm:cxn modelId="{94DF3302-62E3-49C7-9F9D-4BE870E7F442}" type="presParOf" srcId="{7B8E6388-7435-4AAF-9989-C514A761CE17}" destId="{14C41A02-C492-48BF-A416-0EC8F87267E2}" srcOrd="2" destOrd="0" presId="urn:diagrams.loki3.com/BracketList"/>
    <dgm:cxn modelId="{E81E3FDD-25D4-4867-A241-44EF0B25C2D4}" type="presParOf" srcId="{7B8E6388-7435-4AAF-9989-C514A761CE17}" destId="{50BF5065-7D03-4F35-BD99-DE3CC6342DA4}" srcOrd="3" destOrd="0" presId="urn:diagrams.loki3.com/BracketList"/>
    <dgm:cxn modelId="{800FA225-2AB1-45F1-A41B-0871344D6A49}" type="presParOf" srcId="{411F946D-3B0E-4E87-9011-8B5CF2F3DA50}" destId="{B035A29D-21E3-42DC-82C3-DB2C62EDAF89}" srcOrd="1" destOrd="0" presId="urn:diagrams.loki3.com/BracketList"/>
    <dgm:cxn modelId="{51782004-04F9-4107-B880-F93E3F6FD87E}" type="presParOf" srcId="{411F946D-3B0E-4E87-9011-8B5CF2F3DA50}" destId="{F7087A6A-15FA-4727-B91F-9A08B13D7912}" srcOrd="2" destOrd="0" presId="urn:diagrams.loki3.com/BracketList"/>
    <dgm:cxn modelId="{169138DE-DE3B-4FB1-891B-CCAA6A6435D7}" type="presParOf" srcId="{F7087A6A-15FA-4727-B91F-9A08B13D7912}" destId="{64ABA995-2442-469F-B73D-3DDEBC2FA55E}" srcOrd="0" destOrd="0" presId="urn:diagrams.loki3.com/BracketList"/>
    <dgm:cxn modelId="{044658CE-3FF5-40DF-9CD3-C7D12A6C6ACF}" type="presParOf" srcId="{F7087A6A-15FA-4727-B91F-9A08B13D7912}" destId="{FEBDD5AC-E9FB-47B6-9345-535A9C80EAE6}" srcOrd="1" destOrd="0" presId="urn:diagrams.loki3.com/BracketList"/>
    <dgm:cxn modelId="{093C7128-51E4-4AA4-B603-65A104133BAE}" type="presParOf" srcId="{F7087A6A-15FA-4727-B91F-9A08B13D7912}" destId="{BB11EF62-ACC9-49FE-94C5-BE0751A576AE}" srcOrd="2" destOrd="0" presId="urn:diagrams.loki3.com/BracketList"/>
    <dgm:cxn modelId="{938A654E-C677-43DA-AB10-B81E4DEF4375}" type="presParOf" srcId="{F7087A6A-15FA-4727-B91F-9A08B13D7912}" destId="{2C3781A2-DF67-4589-997A-27A746B6EEE3}" srcOrd="3" destOrd="0" presId="urn:diagrams.loki3.com/BracketList"/>
    <dgm:cxn modelId="{B46D1DE6-42C0-4DCA-A89C-9D70B9E08B97}" type="presParOf" srcId="{411F946D-3B0E-4E87-9011-8B5CF2F3DA50}" destId="{E821286E-B132-4E25-BE77-F25DFFD7B2DF}" srcOrd="3" destOrd="0" presId="urn:diagrams.loki3.com/BracketList"/>
    <dgm:cxn modelId="{357D103F-8093-4B3E-A912-D067C4673B51}" type="presParOf" srcId="{411F946D-3B0E-4E87-9011-8B5CF2F3DA50}" destId="{61D3CE1C-E458-4BC3-B8DD-7BFF823E586A}" srcOrd="4" destOrd="0" presId="urn:diagrams.loki3.com/BracketList"/>
    <dgm:cxn modelId="{0ABF0AB1-6208-415E-9592-16BF9E5E1678}" type="presParOf" srcId="{61D3CE1C-E458-4BC3-B8DD-7BFF823E586A}" destId="{B7EE75DC-C82D-4B1A-8340-F3DA7551404C}" srcOrd="0" destOrd="0" presId="urn:diagrams.loki3.com/BracketList"/>
    <dgm:cxn modelId="{4696B1F9-9F8E-493E-8AB0-A68A6DE904BF}" type="presParOf" srcId="{61D3CE1C-E458-4BC3-B8DD-7BFF823E586A}" destId="{53EB29FE-0999-480A-88ED-A91C4AB772B6}" srcOrd="1" destOrd="0" presId="urn:diagrams.loki3.com/BracketList"/>
    <dgm:cxn modelId="{6045CFE1-77B9-4FAB-B801-46570E7D3E18}" type="presParOf" srcId="{61D3CE1C-E458-4BC3-B8DD-7BFF823E586A}" destId="{AD71AE03-3A50-4EDC-94CC-38A2C2394CF0}" srcOrd="2" destOrd="0" presId="urn:diagrams.loki3.com/BracketList"/>
    <dgm:cxn modelId="{F38FC802-6710-4DAB-BD76-F8CD4A2CEF9E}" type="presParOf" srcId="{61D3CE1C-E458-4BC3-B8DD-7BFF823E586A}" destId="{79526EAC-A5DC-460F-9B37-62CCD795C2B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A6BB9-E0ED-4FA8-A695-5D157B4B506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07F0DC-6F93-44B2-812D-7DECCF9E4C9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>
              <a:latin typeface="Franklin Gothic Medium Cond" panose="020B0606030402020204" pitchFamily="34" charset="0"/>
            </a:rPr>
            <a:t>HVAC Cost </a:t>
          </a:r>
          <a:br>
            <a:rPr lang="en-US">
              <a:latin typeface="Franklin Gothic Medium Cond" panose="020B0606030402020204" pitchFamily="34" charset="0"/>
            </a:rPr>
          </a:br>
          <a:r>
            <a:rPr lang="en-US">
              <a:latin typeface="Franklin Gothic Medium Cond" panose="020B0606030402020204" pitchFamily="34" charset="0"/>
            </a:rPr>
            <a:t>Savings</a:t>
          </a:r>
        </a:p>
      </dgm:t>
    </dgm:pt>
    <dgm:pt modelId="{AAA5CEE4-1482-491E-9378-979B132BF77B}" type="parTrans" cxnId="{4EAA2882-6CB0-4DC5-908F-7E368C594CB4}">
      <dgm:prSet/>
      <dgm:spPr/>
      <dgm:t>
        <a:bodyPr/>
        <a:lstStyle/>
        <a:p>
          <a:endParaRPr lang="en-US"/>
        </a:p>
      </dgm:t>
    </dgm:pt>
    <dgm:pt modelId="{E8766BD6-EB50-4093-A269-72B882D1FE47}" type="sibTrans" cxnId="{4EAA2882-6CB0-4DC5-908F-7E368C594CB4}">
      <dgm:prSet/>
      <dgm:spPr/>
      <dgm:t>
        <a:bodyPr/>
        <a:lstStyle/>
        <a:p>
          <a:endParaRPr lang="en-US"/>
        </a:p>
      </dgm:t>
    </dgm:pt>
    <dgm:pt modelId="{D4024A16-5F32-416E-9B8F-4B2C486AE3A0}" type="pres">
      <dgm:prSet presAssocID="{A40A6BB9-E0ED-4FA8-A695-5D157B4B50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6532FB-5E4A-4354-832D-363A46B55CB5}" type="pres">
      <dgm:prSet presAssocID="{9A07F0DC-6F93-44B2-812D-7DECCF9E4C98}" presName="hierRoot1" presStyleCnt="0">
        <dgm:presLayoutVars>
          <dgm:hierBranch val="init"/>
        </dgm:presLayoutVars>
      </dgm:prSet>
      <dgm:spPr/>
    </dgm:pt>
    <dgm:pt modelId="{023334CA-16B3-414B-9799-BA1DB73C8C50}" type="pres">
      <dgm:prSet presAssocID="{9A07F0DC-6F93-44B2-812D-7DECCF9E4C98}" presName="rootComposite1" presStyleCnt="0"/>
      <dgm:spPr/>
    </dgm:pt>
    <dgm:pt modelId="{F8027038-F7E0-41ED-AD13-621E98836C87}" type="pres">
      <dgm:prSet presAssocID="{9A07F0DC-6F93-44B2-812D-7DECCF9E4C98}" presName="rootText1" presStyleLbl="node0" presStyleIdx="0" presStyleCnt="1">
        <dgm:presLayoutVars>
          <dgm:chPref val="3"/>
        </dgm:presLayoutVars>
      </dgm:prSet>
      <dgm:spPr/>
    </dgm:pt>
    <dgm:pt modelId="{4CD86167-1B06-4584-801E-780F3EF21B03}" type="pres">
      <dgm:prSet presAssocID="{9A07F0DC-6F93-44B2-812D-7DECCF9E4C98}" presName="rootConnector1" presStyleLbl="node1" presStyleIdx="0" presStyleCnt="0"/>
      <dgm:spPr/>
    </dgm:pt>
    <dgm:pt modelId="{6E16A841-EA35-4DAA-893D-75ACDB12DF07}" type="pres">
      <dgm:prSet presAssocID="{9A07F0DC-6F93-44B2-812D-7DECCF9E4C98}" presName="hierChild2" presStyleCnt="0"/>
      <dgm:spPr/>
    </dgm:pt>
    <dgm:pt modelId="{7102821C-2CFA-48C2-8913-474ADEEC9BD8}" type="pres">
      <dgm:prSet presAssocID="{9A07F0DC-6F93-44B2-812D-7DECCF9E4C98}" presName="hierChild3" presStyleCnt="0"/>
      <dgm:spPr/>
    </dgm:pt>
  </dgm:ptLst>
  <dgm:cxnLst>
    <dgm:cxn modelId="{7D9A4535-369D-4594-9ABC-0556026E6F53}" type="presOf" srcId="{9A07F0DC-6F93-44B2-812D-7DECCF9E4C98}" destId="{4CD86167-1B06-4584-801E-780F3EF21B03}" srcOrd="1" destOrd="0" presId="urn:microsoft.com/office/officeart/2005/8/layout/orgChart1"/>
    <dgm:cxn modelId="{4EAA2882-6CB0-4DC5-908F-7E368C594CB4}" srcId="{A40A6BB9-E0ED-4FA8-A695-5D157B4B5062}" destId="{9A07F0DC-6F93-44B2-812D-7DECCF9E4C98}" srcOrd="0" destOrd="0" parTransId="{AAA5CEE4-1482-491E-9378-979B132BF77B}" sibTransId="{E8766BD6-EB50-4093-A269-72B882D1FE47}"/>
    <dgm:cxn modelId="{6221918B-4389-44CB-A602-AD965C5A2501}" type="presOf" srcId="{A40A6BB9-E0ED-4FA8-A695-5D157B4B5062}" destId="{D4024A16-5F32-416E-9B8F-4B2C486AE3A0}" srcOrd="0" destOrd="0" presId="urn:microsoft.com/office/officeart/2005/8/layout/orgChart1"/>
    <dgm:cxn modelId="{6E2D70F7-1AF8-4A6F-8D6F-762687BBACCA}" type="presOf" srcId="{9A07F0DC-6F93-44B2-812D-7DECCF9E4C98}" destId="{F8027038-F7E0-41ED-AD13-621E98836C87}" srcOrd="0" destOrd="0" presId="urn:microsoft.com/office/officeart/2005/8/layout/orgChart1"/>
    <dgm:cxn modelId="{D036C601-07E6-4483-93A5-2F9B3CEB5800}" type="presParOf" srcId="{D4024A16-5F32-416E-9B8F-4B2C486AE3A0}" destId="{C56532FB-5E4A-4354-832D-363A46B55CB5}" srcOrd="0" destOrd="0" presId="urn:microsoft.com/office/officeart/2005/8/layout/orgChart1"/>
    <dgm:cxn modelId="{D75C8150-AD5A-418A-A4C0-BEF1596A9146}" type="presParOf" srcId="{C56532FB-5E4A-4354-832D-363A46B55CB5}" destId="{023334CA-16B3-414B-9799-BA1DB73C8C50}" srcOrd="0" destOrd="0" presId="urn:microsoft.com/office/officeart/2005/8/layout/orgChart1"/>
    <dgm:cxn modelId="{50F82336-F88E-4840-A5B8-A857DEDAB09C}" type="presParOf" srcId="{023334CA-16B3-414B-9799-BA1DB73C8C50}" destId="{F8027038-F7E0-41ED-AD13-621E98836C87}" srcOrd="0" destOrd="0" presId="urn:microsoft.com/office/officeart/2005/8/layout/orgChart1"/>
    <dgm:cxn modelId="{9E8530F9-B327-4440-80AC-4507F4BA32EF}" type="presParOf" srcId="{023334CA-16B3-414B-9799-BA1DB73C8C50}" destId="{4CD86167-1B06-4584-801E-780F3EF21B03}" srcOrd="1" destOrd="0" presId="urn:microsoft.com/office/officeart/2005/8/layout/orgChart1"/>
    <dgm:cxn modelId="{57D688CD-E492-42C7-92A9-69661814FDDF}" type="presParOf" srcId="{C56532FB-5E4A-4354-832D-363A46B55CB5}" destId="{6E16A841-EA35-4DAA-893D-75ACDB12DF07}" srcOrd="1" destOrd="0" presId="urn:microsoft.com/office/officeart/2005/8/layout/orgChart1"/>
    <dgm:cxn modelId="{DF2C828B-D742-4FD3-B06E-92CD4193F75A}" type="presParOf" srcId="{C56532FB-5E4A-4354-832D-363A46B55CB5}" destId="{7102821C-2CFA-48C2-8913-474ADEEC9B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0A6BB9-E0ED-4FA8-A695-5D157B4B506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07F0DC-6F93-44B2-812D-7DECCF9E4C98}">
      <dgm:prSet phldrT="[Text]" custT="1"/>
      <dgm:spPr>
        <a:solidFill>
          <a:srgbClr val="C00000"/>
        </a:solidFill>
      </dgm:spPr>
      <dgm:t>
        <a:bodyPr/>
        <a:lstStyle/>
        <a:p>
          <a:endParaRPr lang="en-US" sz="6500">
            <a:latin typeface="Franklin Gothic Medium Cond" panose="020B0606030402020204" pitchFamily="34" charset="0"/>
          </a:endParaRPr>
        </a:p>
        <a:p>
          <a:r>
            <a:rPr lang="en-US" sz="6500">
              <a:latin typeface="Franklin Gothic Medium Cond" panose="020B0606030402020204" pitchFamily="34" charset="0"/>
            </a:rPr>
            <a:t>HVAC OPEX (lease) </a:t>
          </a:r>
          <a:br>
            <a:rPr lang="en-US" sz="6500">
              <a:latin typeface="Franklin Gothic Medium Cond" panose="020B0606030402020204" pitchFamily="34" charset="0"/>
            </a:rPr>
          </a:br>
          <a:endParaRPr lang="en-US" sz="6500">
            <a:latin typeface="Franklin Gothic Medium Cond" panose="020B0606030402020204" pitchFamily="34" charset="0"/>
          </a:endParaRPr>
        </a:p>
      </dgm:t>
    </dgm:pt>
    <dgm:pt modelId="{AAA5CEE4-1482-491E-9378-979B132BF77B}" type="parTrans" cxnId="{4EAA2882-6CB0-4DC5-908F-7E368C594CB4}">
      <dgm:prSet/>
      <dgm:spPr/>
      <dgm:t>
        <a:bodyPr/>
        <a:lstStyle/>
        <a:p>
          <a:endParaRPr lang="en-US"/>
        </a:p>
      </dgm:t>
    </dgm:pt>
    <dgm:pt modelId="{E8766BD6-EB50-4093-A269-72B882D1FE47}" type="sibTrans" cxnId="{4EAA2882-6CB0-4DC5-908F-7E368C594CB4}">
      <dgm:prSet/>
      <dgm:spPr/>
      <dgm:t>
        <a:bodyPr/>
        <a:lstStyle/>
        <a:p>
          <a:endParaRPr lang="en-US"/>
        </a:p>
      </dgm:t>
    </dgm:pt>
    <dgm:pt modelId="{D4024A16-5F32-416E-9B8F-4B2C486AE3A0}" type="pres">
      <dgm:prSet presAssocID="{A40A6BB9-E0ED-4FA8-A695-5D157B4B50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6532FB-5E4A-4354-832D-363A46B55CB5}" type="pres">
      <dgm:prSet presAssocID="{9A07F0DC-6F93-44B2-812D-7DECCF9E4C98}" presName="hierRoot1" presStyleCnt="0">
        <dgm:presLayoutVars>
          <dgm:hierBranch val="init"/>
        </dgm:presLayoutVars>
      </dgm:prSet>
      <dgm:spPr/>
    </dgm:pt>
    <dgm:pt modelId="{023334CA-16B3-414B-9799-BA1DB73C8C50}" type="pres">
      <dgm:prSet presAssocID="{9A07F0DC-6F93-44B2-812D-7DECCF9E4C98}" presName="rootComposite1" presStyleCnt="0"/>
      <dgm:spPr/>
    </dgm:pt>
    <dgm:pt modelId="{F8027038-F7E0-41ED-AD13-621E98836C87}" type="pres">
      <dgm:prSet presAssocID="{9A07F0DC-6F93-44B2-812D-7DECCF9E4C98}" presName="rootText1" presStyleLbl="node0" presStyleIdx="0" presStyleCnt="1">
        <dgm:presLayoutVars>
          <dgm:chPref val="3"/>
        </dgm:presLayoutVars>
      </dgm:prSet>
      <dgm:spPr/>
    </dgm:pt>
    <dgm:pt modelId="{4CD86167-1B06-4584-801E-780F3EF21B03}" type="pres">
      <dgm:prSet presAssocID="{9A07F0DC-6F93-44B2-812D-7DECCF9E4C98}" presName="rootConnector1" presStyleLbl="node1" presStyleIdx="0" presStyleCnt="0"/>
      <dgm:spPr/>
    </dgm:pt>
    <dgm:pt modelId="{6E16A841-EA35-4DAA-893D-75ACDB12DF07}" type="pres">
      <dgm:prSet presAssocID="{9A07F0DC-6F93-44B2-812D-7DECCF9E4C98}" presName="hierChild2" presStyleCnt="0"/>
      <dgm:spPr/>
    </dgm:pt>
    <dgm:pt modelId="{7102821C-2CFA-48C2-8913-474ADEEC9BD8}" type="pres">
      <dgm:prSet presAssocID="{9A07F0DC-6F93-44B2-812D-7DECCF9E4C98}" presName="hierChild3" presStyleCnt="0"/>
      <dgm:spPr/>
    </dgm:pt>
  </dgm:ptLst>
  <dgm:cxnLst>
    <dgm:cxn modelId="{7D9A4535-369D-4594-9ABC-0556026E6F53}" type="presOf" srcId="{9A07F0DC-6F93-44B2-812D-7DECCF9E4C98}" destId="{4CD86167-1B06-4584-801E-780F3EF21B03}" srcOrd="1" destOrd="0" presId="urn:microsoft.com/office/officeart/2005/8/layout/orgChart1"/>
    <dgm:cxn modelId="{4EAA2882-6CB0-4DC5-908F-7E368C594CB4}" srcId="{A40A6BB9-E0ED-4FA8-A695-5D157B4B5062}" destId="{9A07F0DC-6F93-44B2-812D-7DECCF9E4C98}" srcOrd="0" destOrd="0" parTransId="{AAA5CEE4-1482-491E-9378-979B132BF77B}" sibTransId="{E8766BD6-EB50-4093-A269-72B882D1FE47}"/>
    <dgm:cxn modelId="{6221918B-4389-44CB-A602-AD965C5A2501}" type="presOf" srcId="{A40A6BB9-E0ED-4FA8-A695-5D157B4B5062}" destId="{D4024A16-5F32-416E-9B8F-4B2C486AE3A0}" srcOrd="0" destOrd="0" presId="urn:microsoft.com/office/officeart/2005/8/layout/orgChart1"/>
    <dgm:cxn modelId="{6E2D70F7-1AF8-4A6F-8D6F-762687BBACCA}" type="presOf" srcId="{9A07F0DC-6F93-44B2-812D-7DECCF9E4C98}" destId="{F8027038-F7E0-41ED-AD13-621E98836C87}" srcOrd="0" destOrd="0" presId="urn:microsoft.com/office/officeart/2005/8/layout/orgChart1"/>
    <dgm:cxn modelId="{D036C601-07E6-4483-93A5-2F9B3CEB5800}" type="presParOf" srcId="{D4024A16-5F32-416E-9B8F-4B2C486AE3A0}" destId="{C56532FB-5E4A-4354-832D-363A46B55CB5}" srcOrd="0" destOrd="0" presId="urn:microsoft.com/office/officeart/2005/8/layout/orgChart1"/>
    <dgm:cxn modelId="{D75C8150-AD5A-418A-A4C0-BEF1596A9146}" type="presParOf" srcId="{C56532FB-5E4A-4354-832D-363A46B55CB5}" destId="{023334CA-16B3-414B-9799-BA1DB73C8C50}" srcOrd="0" destOrd="0" presId="urn:microsoft.com/office/officeart/2005/8/layout/orgChart1"/>
    <dgm:cxn modelId="{50F82336-F88E-4840-A5B8-A857DEDAB09C}" type="presParOf" srcId="{023334CA-16B3-414B-9799-BA1DB73C8C50}" destId="{F8027038-F7E0-41ED-AD13-621E98836C87}" srcOrd="0" destOrd="0" presId="urn:microsoft.com/office/officeart/2005/8/layout/orgChart1"/>
    <dgm:cxn modelId="{9E8530F9-B327-4440-80AC-4507F4BA32EF}" type="presParOf" srcId="{023334CA-16B3-414B-9799-BA1DB73C8C50}" destId="{4CD86167-1B06-4584-801E-780F3EF21B03}" srcOrd="1" destOrd="0" presId="urn:microsoft.com/office/officeart/2005/8/layout/orgChart1"/>
    <dgm:cxn modelId="{57D688CD-E492-42C7-92A9-69661814FDDF}" type="presParOf" srcId="{C56532FB-5E4A-4354-832D-363A46B55CB5}" destId="{6E16A841-EA35-4DAA-893D-75ACDB12DF07}" srcOrd="1" destOrd="0" presId="urn:microsoft.com/office/officeart/2005/8/layout/orgChart1"/>
    <dgm:cxn modelId="{DF2C828B-D742-4FD3-B06E-92CD4193F75A}" type="presParOf" srcId="{C56532FB-5E4A-4354-832D-363A46B55CB5}" destId="{7102821C-2CFA-48C2-8913-474ADEEC9B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0EB7-E524-450A-A421-D3D79AA27D13}">
      <dsp:nvSpPr>
        <dsp:cNvPr id="0" name=""/>
        <dsp:cNvSpPr/>
      </dsp:nvSpPr>
      <dsp:spPr>
        <a:xfrm>
          <a:off x="0" y="321013"/>
          <a:ext cx="32939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4EE27-8D5A-4ADB-B6A0-3BBF41E0699B}">
      <dsp:nvSpPr>
        <dsp:cNvPr id="0" name=""/>
        <dsp:cNvSpPr/>
      </dsp:nvSpPr>
      <dsp:spPr>
        <a:xfrm flipH="1">
          <a:off x="156818" y="25813"/>
          <a:ext cx="313637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54" tIns="0" rIns="87154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ranklin Gothic Book" panose="020B0503020102020204" pitchFamily="34" charset="0"/>
            </a:rPr>
            <a:t>Metrics</a:t>
          </a:r>
        </a:p>
      </dsp:txBody>
      <dsp:txXfrm>
        <a:off x="185639" y="54634"/>
        <a:ext cx="3078728" cy="532758"/>
      </dsp:txXfrm>
    </dsp:sp>
    <dsp:sp modelId="{18FE8892-FD08-48A6-881E-99E84255CDA1}">
      <dsp:nvSpPr>
        <dsp:cNvPr id="0" name=""/>
        <dsp:cNvSpPr/>
      </dsp:nvSpPr>
      <dsp:spPr>
        <a:xfrm>
          <a:off x="0" y="1228214"/>
          <a:ext cx="32939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3DF9E-E754-47DE-A53C-B1AD02234D30}">
      <dsp:nvSpPr>
        <dsp:cNvPr id="0" name=""/>
        <dsp:cNvSpPr/>
      </dsp:nvSpPr>
      <dsp:spPr>
        <a:xfrm flipH="1">
          <a:off x="156818" y="933014"/>
          <a:ext cx="313637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54" tIns="0" rIns="87154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ranklin Gothic Book" panose="020B0503020102020204" pitchFamily="34" charset="0"/>
            </a:rPr>
            <a:t>Tracking</a:t>
          </a:r>
        </a:p>
      </dsp:txBody>
      <dsp:txXfrm>
        <a:off x="185639" y="961835"/>
        <a:ext cx="3078728" cy="532758"/>
      </dsp:txXfrm>
    </dsp:sp>
    <dsp:sp modelId="{AC27B25A-7408-407C-88D5-B171FA9DA2EA}">
      <dsp:nvSpPr>
        <dsp:cNvPr id="0" name=""/>
        <dsp:cNvSpPr/>
      </dsp:nvSpPr>
      <dsp:spPr>
        <a:xfrm>
          <a:off x="0" y="2135414"/>
          <a:ext cx="32939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5A179-5FE3-4901-860B-E8B94F46E46A}">
      <dsp:nvSpPr>
        <dsp:cNvPr id="0" name=""/>
        <dsp:cNvSpPr/>
      </dsp:nvSpPr>
      <dsp:spPr>
        <a:xfrm flipH="1">
          <a:off x="157626" y="1860328"/>
          <a:ext cx="313637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154" tIns="0" rIns="87154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Franklin Gothic Book" panose="020B0503020102020204" pitchFamily="34" charset="0"/>
            </a:rPr>
            <a:t>Goals</a:t>
          </a:r>
        </a:p>
      </dsp:txBody>
      <dsp:txXfrm>
        <a:off x="186447" y="1889149"/>
        <a:ext cx="307872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45B3C-13A6-459E-8270-CDB86C27B671}">
      <dsp:nvSpPr>
        <dsp:cNvPr id="0" name=""/>
        <dsp:cNvSpPr/>
      </dsp:nvSpPr>
      <dsp:spPr>
        <a:xfrm>
          <a:off x="116149" y="987521"/>
          <a:ext cx="2323251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Franklin Gothic Book" panose="020B0503020102020204" pitchFamily="34" charset="0"/>
            </a:rPr>
            <a:t>Survey</a:t>
          </a:r>
        </a:p>
      </dsp:txBody>
      <dsp:txXfrm>
        <a:off x="116149" y="987521"/>
        <a:ext cx="2323251" cy="732600"/>
      </dsp:txXfrm>
    </dsp:sp>
    <dsp:sp modelId="{5B3AD715-E7A6-4E6E-9880-7844521E69A5}">
      <dsp:nvSpPr>
        <dsp:cNvPr id="0" name=""/>
        <dsp:cNvSpPr/>
      </dsp:nvSpPr>
      <dsp:spPr>
        <a:xfrm>
          <a:off x="2439401" y="724243"/>
          <a:ext cx="511110" cy="1259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F5065-7D03-4F35-BD99-DE3CC6342DA4}">
      <dsp:nvSpPr>
        <dsp:cNvPr id="0" name=""/>
        <dsp:cNvSpPr/>
      </dsp:nvSpPr>
      <dsp:spPr>
        <a:xfrm>
          <a:off x="3154955" y="724243"/>
          <a:ext cx="6951099" cy="125915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>
              <a:latin typeface="Franklin Gothic Book" panose="020B0503020102020204" pitchFamily="34" charset="0"/>
            </a:rPr>
            <a:t>Assess current HVAC system (Energy Audit)</a:t>
          </a:r>
        </a:p>
      </dsp:txBody>
      <dsp:txXfrm>
        <a:off x="3154955" y="724243"/>
        <a:ext cx="6951099" cy="1259156"/>
      </dsp:txXfrm>
    </dsp:sp>
    <dsp:sp modelId="{64ABA995-2442-469F-B73D-3DDEBC2FA55E}">
      <dsp:nvSpPr>
        <dsp:cNvPr id="0" name=""/>
        <dsp:cNvSpPr/>
      </dsp:nvSpPr>
      <dsp:spPr>
        <a:xfrm>
          <a:off x="116149" y="2171330"/>
          <a:ext cx="2323251" cy="116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Franklin Gothic Book" panose="020B0503020102020204" pitchFamily="34" charset="0"/>
            </a:rPr>
            <a:t>Risk Analysis</a:t>
          </a:r>
        </a:p>
      </dsp:txBody>
      <dsp:txXfrm>
        <a:off x="116149" y="2171330"/>
        <a:ext cx="2323251" cy="1167581"/>
      </dsp:txXfrm>
    </dsp:sp>
    <dsp:sp modelId="{FEBDD5AC-E9FB-47B6-9345-535A9C80EAE6}">
      <dsp:nvSpPr>
        <dsp:cNvPr id="0" name=""/>
        <dsp:cNvSpPr/>
      </dsp:nvSpPr>
      <dsp:spPr>
        <a:xfrm>
          <a:off x="2439401" y="2116600"/>
          <a:ext cx="511110" cy="127704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781A2-DF67-4589-997A-27A746B6EEE3}">
      <dsp:nvSpPr>
        <dsp:cNvPr id="0" name=""/>
        <dsp:cNvSpPr/>
      </dsp:nvSpPr>
      <dsp:spPr>
        <a:xfrm>
          <a:off x="3154955" y="2116600"/>
          <a:ext cx="6951099" cy="127704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>
              <a:latin typeface="Franklin Gothic Book" panose="020B0503020102020204" pitchFamily="34" charset="0"/>
            </a:rPr>
            <a:t>Analyze results of energy audit for HVAC system</a:t>
          </a:r>
        </a:p>
      </dsp:txBody>
      <dsp:txXfrm>
        <a:off x="3154955" y="2116600"/>
        <a:ext cx="6951099" cy="1277041"/>
      </dsp:txXfrm>
    </dsp:sp>
    <dsp:sp modelId="{B7EE75DC-C82D-4B1A-8340-F3DA7551404C}">
      <dsp:nvSpPr>
        <dsp:cNvPr id="0" name=""/>
        <dsp:cNvSpPr/>
      </dsp:nvSpPr>
      <dsp:spPr>
        <a:xfrm>
          <a:off x="116149" y="3526841"/>
          <a:ext cx="2320982" cy="1167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Franklin Gothic Book" panose="020B0503020102020204" pitchFamily="34" charset="0"/>
            </a:rPr>
            <a:t>Financial Analysis</a:t>
          </a:r>
        </a:p>
      </dsp:txBody>
      <dsp:txXfrm>
        <a:off x="116149" y="3526841"/>
        <a:ext cx="2320982" cy="1167581"/>
      </dsp:txXfrm>
    </dsp:sp>
    <dsp:sp modelId="{53EB29FE-0999-480A-88ED-A91C4AB772B6}">
      <dsp:nvSpPr>
        <dsp:cNvPr id="0" name=""/>
        <dsp:cNvSpPr/>
      </dsp:nvSpPr>
      <dsp:spPr>
        <a:xfrm>
          <a:off x="2437132" y="3526841"/>
          <a:ext cx="510611" cy="11675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26EAC-A5DC-460F-9B37-62CCD795C2B4}">
      <dsp:nvSpPr>
        <dsp:cNvPr id="0" name=""/>
        <dsp:cNvSpPr/>
      </dsp:nvSpPr>
      <dsp:spPr>
        <a:xfrm>
          <a:off x="3151988" y="3526841"/>
          <a:ext cx="6944311" cy="116758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kern="1200">
              <a:latin typeface="Franklin Gothic Book" panose="020B0503020102020204" pitchFamily="34" charset="0"/>
            </a:rPr>
            <a:t>Perform financial analysis</a:t>
          </a:r>
        </a:p>
      </dsp:txBody>
      <dsp:txXfrm>
        <a:off x="3151988" y="3526841"/>
        <a:ext cx="6944311" cy="1167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27038-F7E0-41ED-AD13-621E98836C87}">
      <dsp:nvSpPr>
        <dsp:cNvPr id="0" name=""/>
        <dsp:cNvSpPr/>
      </dsp:nvSpPr>
      <dsp:spPr>
        <a:xfrm>
          <a:off x="605" y="934951"/>
          <a:ext cx="4962871" cy="2481435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Franklin Gothic Medium Cond" panose="020B0606030402020204" pitchFamily="34" charset="0"/>
            </a:rPr>
            <a:t>HVAC Cost </a:t>
          </a:r>
          <a:br>
            <a:rPr lang="en-US" sz="6500" kern="1200">
              <a:latin typeface="Franklin Gothic Medium Cond" panose="020B0606030402020204" pitchFamily="34" charset="0"/>
            </a:rPr>
          </a:br>
          <a:r>
            <a:rPr lang="en-US" sz="6500" kern="1200">
              <a:latin typeface="Franklin Gothic Medium Cond" panose="020B0606030402020204" pitchFamily="34" charset="0"/>
            </a:rPr>
            <a:t>Savings</a:t>
          </a:r>
        </a:p>
      </dsp:txBody>
      <dsp:txXfrm>
        <a:off x="605" y="934951"/>
        <a:ext cx="4962871" cy="2481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27038-F7E0-41ED-AD13-621E98836C87}">
      <dsp:nvSpPr>
        <dsp:cNvPr id="0" name=""/>
        <dsp:cNvSpPr/>
      </dsp:nvSpPr>
      <dsp:spPr>
        <a:xfrm>
          <a:off x="605" y="934951"/>
          <a:ext cx="4962871" cy="248143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latin typeface="Franklin Gothic Medium Cond" panose="020B0606030402020204" pitchFamily="34" charset="0"/>
          </a:endParaRP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Franklin Gothic Medium Cond" panose="020B0606030402020204" pitchFamily="34" charset="0"/>
            </a:rPr>
            <a:t>HVAC OPEX (lease) </a:t>
          </a:r>
          <a:br>
            <a:rPr lang="en-US" sz="6500" kern="1200">
              <a:latin typeface="Franklin Gothic Medium Cond" panose="020B0606030402020204" pitchFamily="34" charset="0"/>
            </a:rPr>
          </a:br>
          <a:endParaRPr lang="en-US" sz="6500" kern="1200">
            <a:latin typeface="Franklin Gothic Medium Cond" panose="020B0606030402020204" pitchFamily="34" charset="0"/>
          </a:endParaRPr>
        </a:p>
      </dsp:txBody>
      <dsp:txXfrm>
        <a:off x="605" y="934951"/>
        <a:ext cx="4962871" cy="248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CBB12-C174-4BE8-A6D5-E8669E7428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955D-45AA-4C06-A583-721B30A5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8955D-45AA-4C06-A583-721B30A5DB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1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defTabSz="685800">
              <a:spcBef>
                <a:spcPts val="600"/>
              </a:spcBef>
              <a:spcAft>
                <a:spcPts val="600"/>
              </a:spcAft>
              <a:buClr>
                <a:srgbClr val="0193D7"/>
              </a:buClr>
            </a:pPr>
            <a:r>
              <a:rPr lang="en-US" sz="1400" b="1">
                <a:solidFill>
                  <a:prstClr val="black">
                    <a:lumMod val="85000"/>
                    <a:lumOff val="15000"/>
                  </a:prstClr>
                </a:solidFill>
                <a:latin typeface="Bahnschrift SemiLight SemiConde" panose="020B0502040204020203" pitchFamily="34" charset="0"/>
              </a:rPr>
              <a:t>What’s the problem? </a:t>
            </a:r>
          </a:p>
          <a:p>
            <a:pPr marL="457200" lvl="0" indent="-228600" defTabSz="68580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Bahnschrift SemiLight SemiConde" panose="020B0502040204020203" pitchFamily="34" charset="0"/>
              </a:rPr>
              <a:t>Most enterprise clients underinvest in their HVAC assets—so average portfolio age is near (or past) useful life of 15 years</a:t>
            </a:r>
          </a:p>
          <a:p>
            <a:pPr marL="457200" lvl="0" indent="-228600" defTabSz="68580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Bahnschrift SemiLight SemiConde" panose="020B0502040204020203" pitchFamily="34" charset="0"/>
              </a:rPr>
              <a:t>Running assets past useful life is an immediate deferred maintenance risk—threatens client capital budget</a:t>
            </a:r>
          </a:p>
          <a:p>
            <a:pPr marL="457200" lvl="0" indent="-228600" defTabSz="68580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Bahnschrift SemiLight SemiConde" panose="020B0502040204020203" pitchFamily="34" charset="0"/>
              </a:rPr>
              <a:t>Furthermore, starting 1/1/2020, the refrigerant R-22 is being banned, which will escalate deferred maintenance risk related to RTUs</a:t>
            </a:r>
          </a:p>
          <a:p>
            <a:pPr marL="742950" lvl="1" indent="-171450" defTabSz="685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Bahnschrift SemiLight SemiConde" panose="020B0502040204020203" pitchFamily="34" charset="0"/>
              </a:rPr>
              <a:t>Most HVAC units over 10 years old contain R-22</a:t>
            </a:r>
          </a:p>
          <a:p>
            <a:pPr marL="742950" lvl="1" indent="-171450" defTabSz="685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Bahnschrift SemiLight SemiConde" panose="020B0502040204020203" pitchFamily="34" charset="0"/>
              </a:rPr>
              <a:t>The manufacture / import ban will inhibit traditional maintenance options and speed unit failure rates</a:t>
            </a:r>
          </a:p>
          <a:p>
            <a:pPr marL="742950" lvl="1" indent="-171450" defTabSz="685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Bahnschrift SemiLight SemiConde" panose="020B0502040204020203" pitchFamily="34" charset="0"/>
              </a:rPr>
              <a:t>In cases where maintenance is still possible, the ban will inflate material and labor pricing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BA108-5F09-4698-8B17-1F9336E439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9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Richmond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BA108-5F09-4698-8B17-1F9336E439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Richmond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BA108-5F09-4698-8B17-1F9336E439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6B3B-2657-4606-9385-8A65D58C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B5EB-68C5-4615-89BC-21AEF9E51619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C649-313E-4A4F-A51E-C66B8553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2451A-E003-40A1-B107-81063F75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90716-F548-43BB-8DB2-9ECCAA3627C9}"/>
              </a:ext>
            </a:extLst>
          </p:cNvPr>
          <p:cNvSpPr/>
          <p:nvPr userDrawn="1"/>
        </p:nvSpPr>
        <p:spPr>
          <a:xfrm>
            <a:off x="838200" y="4990744"/>
            <a:ext cx="5442959" cy="931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9D995-68F6-40DD-AD99-3BBFE526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703" y="4883150"/>
            <a:ext cx="5312635" cy="9314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87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12C353-D13C-48A3-ADFE-328E467629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D801-E59E-4E2F-86DA-EADB46E0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650E-0C5E-4666-9A59-9BF16BA2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98E1-7594-4071-B32E-89F93A26831B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07AF-0329-4CBC-9E2A-BABC04D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E7EE-F992-4BBB-9F58-46F69686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1759" y="6356350"/>
            <a:ext cx="2743200" cy="365125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fld id="{EA9E8383-B149-49D0-9C13-D5F1C9804B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F094F12-7013-49B2-8E24-1782270B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37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8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FCFD-8403-4CDB-85EA-0B766D07CA78}" type="datetime1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0FBCFF-C073-422F-85FC-2EEE8819D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E6E39-9587-4E89-A608-DB9DA663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753588" cy="2852737"/>
          </a:xfrm>
        </p:spPr>
        <p:txBody>
          <a:bodyPr anchor="b"/>
          <a:lstStyle>
            <a:lvl1pPr>
              <a:defRPr sz="6000"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F07D-B2BE-498D-92DF-714799A2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7535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6D771-1253-441B-B061-003C6E138EBB}"/>
              </a:ext>
            </a:extLst>
          </p:cNvPr>
          <p:cNvSpPr txBox="1"/>
          <p:nvPr userDrawn="1"/>
        </p:nvSpPr>
        <p:spPr>
          <a:xfrm>
            <a:off x="752722" y="204189"/>
            <a:ext cx="575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all" spc="300" baseline="0">
                <a:solidFill>
                  <a:schemeClr val="bg1"/>
                </a:solidFill>
                <a:latin typeface="Franklin Gothic Medium Cond" panose="020B0606030402020204" pitchFamily="34" charset="0"/>
              </a:rPr>
              <a:t>Global Stewardship Internship</a:t>
            </a:r>
            <a:br>
              <a:rPr lang="en-US" sz="2400" cap="all" spc="300" baseline="0">
                <a:solidFill>
                  <a:schemeClr val="bg1"/>
                </a:solidFill>
                <a:latin typeface="Franklin Gothic Medium Cond" panose="020B0606030402020204" pitchFamily="34" charset="0"/>
              </a:rPr>
            </a:br>
            <a:r>
              <a:rPr lang="en-US" sz="2400" cap="all" spc="300" baseline="0">
                <a:solidFill>
                  <a:schemeClr val="bg1"/>
                </a:solidFill>
                <a:latin typeface="Franklin Gothic Medium Cond" panose="020B0606030402020204" pitchFamily="34" charset="0"/>
              </a:rPr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19563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31BE-AE61-4BB0-8C11-1690EE26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1A673-E7D4-4024-BE3E-B8B735DDB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F45BF-1315-45FC-B329-80C25AB77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74C7C-0141-422B-9D24-BE5A297E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C8E0-4217-48C3-AAF3-BCCA57384CC9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8D3A-E751-4B8E-884C-A6CCFDCD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AC7E7-D0CD-4821-BDF0-AFB7DE7A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D88A-6B0F-4956-A175-BC7A819A0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299E-829A-49F9-A671-B19C218D2C1E}" type="datetime1">
              <a:rPr lang="en-US" smtClean="0"/>
              <a:t>8/2/2019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A26E-2E05-4415-AF44-4A000B656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8383-B149-49D0-9C13-D5F1C9804B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80CE4F65-CB58-4883-990F-6631F4426BCC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141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5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hyperlink" Target="https://www.google.com/url?sa=i&amp;rct=j&amp;q=&amp;esrc=s&amp;source=images&amp;cd=&amp;ved=2ahUKEwiM0uqD5NLjAhUEP60KHS2_DacQjRx6BAgBEAQ&amp;url=https://www.energystar.gov/sites/default/files/tools/Print_Resource_Sharing_Properties_080514_508.pdf&amp;psig=AOvVaw3-Sk5oIdXU1z6C8gLt9rHw&amp;ust=1564237258245354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B715A-7BF3-46DB-BCE6-F4AB3C53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811"/>
            <a:ext cx="5511085" cy="3990152"/>
          </a:xfrm>
        </p:spPr>
        <p:txBody>
          <a:bodyPr/>
          <a:lstStyle/>
          <a:p>
            <a:r>
              <a:rPr lang="en-US"/>
              <a:t>Create an Energy Footprint Model for Sugar Land facility</a:t>
            </a:r>
          </a:p>
          <a:p>
            <a:r>
              <a:rPr lang="en-US"/>
              <a:t>Make recommendations on energy efficiency upgrades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BD05-8F8E-4328-807C-2C83B39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Energy Efficiency Solution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B828D9-94F5-4AD7-B5F2-5CCF9D20AC44}"/>
              </a:ext>
            </a:extLst>
          </p:cNvPr>
          <p:cNvSpPr txBox="1">
            <a:spLocks/>
          </p:cNvSpPr>
          <p:nvPr/>
        </p:nvSpPr>
        <p:spPr>
          <a:xfrm>
            <a:off x="635962" y="1745273"/>
            <a:ext cx="10920076" cy="889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70AA5D-EC1D-4C45-8512-82B6F5855360}"/>
              </a:ext>
            </a:extLst>
          </p:cNvPr>
          <p:cNvSpPr txBox="1">
            <a:spLocks/>
          </p:cNvSpPr>
          <p:nvPr/>
        </p:nvSpPr>
        <p:spPr>
          <a:xfrm>
            <a:off x="645690" y="2888273"/>
            <a:ext cx="1092007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CD56-98CC-4286-9B8A-9D58D0C7C96A}"/>
              </a:ext>
            </a:extLst>
          </p:cNvPr>
          <p:cNvSpPr txBox="1"/>
          <p:nvPr/>
        </p:nvSpPr>
        <p:spPr>
          <a:xfrm>
            <a:off x="838200" y="1015456"/>
            <a:ext cx="569512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i="1">
                <a:solidFill>
                  <a:schemeClr val="lt1"/>
                </a:solidFill>
                <a:latin typeface="Franklin Gothic Book"/>
              </a:rPr>
              <a:t>Presenter: Abuzar Patel</a:t>
            </a:r>
            <a:br>
              <a:rPr lang="en-US" i="1">
                <a:solidFill>
                  <a:schemeClr val="lt1"/>
                </a:solidFill>
                <a:latin typeface="Franklin Gothic Book"/>
              </a:rPr>
            </a:br>
            <a:r>
              <a:rPr lang="en-US" i="1">
                <a:solidFill>
                  <a:schemeClr val="lt1"/>
                </a:solidFill>
                <a:latin typeface="Franklin Gothic Book"/>
              </a:rPr>
              <a:t>Project Manager: Adam </a:t>
            </a:r>
            <a:r>
              <a:rPr lang="en-US" i="1" err="1">
                <a:solidFill>
                  <a:schemeClr val="lt1"/>
                </a:solidFill>
                <a:latin typeface="Franklin Gothic Book"/>
              </a:rPr>
              <a:t>Innuria</a:t>
            </a:r>
            <a:endParaRPr lang="en-US" i="1">
              <a:solidFill>
                <a:schemeClr val="lt1"/>
              </a:solidFill>
              <a:latin typeface="Franklin Gothic Book"/>
            </a:endParaRPr>
          </a:p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FD3C62-B508-4269-9DA1-63A32B32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632" y="2186811"/>
            <a:ext cx="4127168" cy="37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A8E982-E9C5-430B-83AE-6A7EB0A40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29"/>
          <a:stretch/>
        </p:blipFill>
        <p:spPr>
          <a:xfrm>
            <a:off x="6259134" y="1830356"/>
            <a:ext cx="5107544" cy="3578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Maintenance &amp; Energy Savings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21BF0-4747-4851-817E-02F2A3629DE2}"/>
              </a:ext>
            </a:extLst>
          </p:cNvPr>
          <p:cNvSpPr/>
          <p:nvPr/>
        </p:nvSpPr>
        <p:spPr>
          <a:xfrm>
            <a:off x="866696" y="5593785"/>
            <a:ext cx="10173936" cy="488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>
                <a:solidFill>
                  <a:schemeClr val="tx1"/>
                </a:solidFill>
                <a:latin typeface="Franklin Gothic Book" panose="020B0503020102020204" pitchFamily="34" charset="0"/>
              </a:rPr>
              <a:t>Audits in process to validate Sugar Land asset data, but approximately 30 units in scope for replacement—with a savings opportunity of at least 220K in year 1 (energy and maintenance savings alone).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07D6-9563-490E-A96C-7F2FE3FB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71"/>
          <a:stretch/>
        </p:blipFill>
        <p:spPr>
          <a:xfrm>
            <a:off x="838201" y="1825625"/>
            <a:ext cx="5408054" cy="3578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58C1B-54ED-49AD-B25E-FE5BC339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51CC57-8140-4C7E-9359-3D4812042240}"/>
              </a:ext>
            </a:extLst>
          </p:cNvPr>
          <p:cNvSpPr/>
          <p:nvPr/>
        </p:nvSpPr>
        <p:spPr>
          <a:xfrm>
            <a:off x="7701566" y="5048518"/>
            <a:ext cx="888642" cy="3658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02FB57-9E3E-487F-9705-8AA965AC898E}"/>
              </a:ext>
            </a:extLst>
          </p:cNvPr>
          <p:cNvSpPr/>
          <p:nvPr/>
        </p:nvSpPr>
        <p:spPr>
          <a:xfrm>
            <a:off x="10275194" y="5048518"/>
            <a:ext cx="888642" cy="3658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Financial Solution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8A1F64-7B4D-43A0-863B-517E39BD5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769202"/>
              </p:ext>
            </p:extLst>
          </p:nvPr>
        </p:nvGraphicFramePr>
        <p:xfrm>
          <a:off x="713510" y="1867189"/>
          <a:ext cx="49640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797753-62F9-4835-8945-6CEAF3B0FF6E}"/>
              </a:ext>
            </a:extLst>
          </p:cNvPr>
          <p:cNvCxnSpPr>
            <a:cxnSpLocks/>
          </p:cNvCxnSpPr>
          <p:nvPr/>
        </p:nvCxnSpPr>
        <p:spPr>
          <a:xfrm>
            <a:off x="5826178" y="3259437"/>
            <a:ext cx="999586" cy="8768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A39603-2DFF-490F-AF9D-21AD379061A8}"/>
              </a:ext>
            </a:extLst>
          </p:cNvPr>
          <p:cNvCxnSpPr>
            <a:cxnSpLocks/>
          </p:cNvCxnSpPr>
          <p:nvPr/>
        </p:nvCxnSpPr>
        <p:spPr>
          <a:xfrm flipV="1">
            <a:off x="5826177" y="4094122"/>
            <a:ext cx="999587" cy="82405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E21304F7-EF05-4082-9A1D-44073C746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880498"/>
              </p:ext>
            </p:extLst>
          </p:nvPr>
        </p:nvGraphicFramePr>
        <p:xfrm>
          <a:off x="6876652" y="1915003"/>
          <a:ext cx="49640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6A8BAF-5C51-4278-A1F1-EEAB13159B6A}"/>
              </a:ext>
            </a:extLst>
          </p:cNvPr>
          <p:cNvSpPr txBox="1"/>
          <p:nvPr/>
        </p:nvSpPr>
        <p:spPr>
          <a:xfrm>
            <a:off x="1676404" y="1808257"/>
            <a:ext cx="949505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>
                <a:latin typeface="Franklin Gothic Book" panose="020B0503020102020204" pitchFamily="34" charset="0"/>
              </a:rPr>
              <a:t>On a yearly basis… 15 years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0226-C146-4A79-9AD2-016F7625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961E3-B30F-4FD2-BA68-AF3BECA2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Benefits of 3</a:t>
            </a:r>
            <a:r>
              <a:rPr lang="en-US" baseline="30000">
                <a:solidFill>
                  <a:schemeClr val="bg1"/>
                </a:solidFill>
                <a:latin typeface="Franklin Gothic Medium Cond" panose="020B0606030402020204" pitchFamily="34" charset="0"/>
              </a:rPr>
              <a:t>rd</a:t>
            </a:r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 Party Capital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38134-A340-4BDD-9D88-2055BB509D6E}"/>
              </a:ext>
            </a:extLst>
          </p:cNvPr>
          <p:cNvSpPr txBox="1"/>
          <p:nvPr/>
        </p:nvSpPr>
        <p:spPr>
          <a:xfrm rot="16200000">
            <a:off x="308520" y="3495330"/>
            <a:ext cx="1337591" cy="25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$ (Millions)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EF32E-E266-47D7-80B9-C0DA2B0E5E66}"/>
              </a:ext>
            </a:extLst>
          </p:cNvPr>
          <p:cNvSpPr txBox="1"/>
          <p:nvPr/>
        </p:nvSpPr>
        <p:spPr>
          <a:xfrm>
            <a:off x="10325852" y="2451364"/>
            <a:ext cx="973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6EE1F-5FAC-442B-A958-F3E2CBF8EDC6}"/>
              </a:ext>
            </a:extLst>
          </p:cNvPr>
          <p:cNvSpPr txBox="1"/>
          <p:nvPr/>
        </p:nvSpPr>
        <p:spPr>
          <a:xfrm>
            <a:off x="2829643" y="5683618"/>
            <a:ext cx="1298065" cy="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B19CC8-6183-49C2-A1A7-D9C1E4B7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9673"/>
            <a:ext cx="8436435" cy="4881801"/>
          </a:xfrm>
          <a:prstGeom prst="rect">
            <a:avLst/>
          </a:prstGeo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25E588-6D2C-4799-94F5-BD1EBCEB1299}"/>
              </a:ext>
            </a:extLst>
          </p:cNvPr>
          <p:cNvSpPr txBox="1"/>
          <p:nvPr/>
        </p:nvSpPr>
        <p:spPr>
          <a:xfrm>
            <a:off x="9376038" y="1835306"/>
            <a:ext cx="2396146" cy="4669483"/>
          </a:xfrm>
          <a:prstGeom prst="rect">
            <a:avLst/>
          </a:prstGeom>
          <a:noFill/>
          <a:ln>
            <a:noFill/>
          </a:ln>
        </p:spPr>
        <p:txBody>
          <a:bodyPr wrap="square" tIns="91440" bIns="9144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>
                <a:latin typeface="Franklin Gothic Book" panose="020B0503020102020204" pitchFamily="34" charset="0"/>
              </a:rPr>
              <a:t>Key assumptions: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err="1">
                <a:latin typeface="Franklin Gothic Book" panose="020B0503020102020204" pitchFamily="34" charset="0"/>
              </a:rPr>
              <a:t>EaaS</a:t>
            </a:r>
            <a:r>
              <a:rPr lang="en-US" sz="1400">
                <a:latin typeface="Franklin Gothic Book" panose="020B0503020102020204" pitchFamily="34" charset="0"/>
              </a:rPr>
              <a:t> rollout spans 12 months vs. 48 month SLB rollout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Franklin Gothic Book" panose="020B0503020102020204" pitchFamily="34" charset="0"/>
              </a:rPr>
              <a:t>20% reduction in HVAC consumption by replacing old equipment with new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Franklin Gothic Book" panose="020B0503020102020204" pitchFamily="34" charset="0"/>
              </a:rPr>
              <a:t>100% of recorded maintenance costs are HVAC reactive MRO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Franklin Gothic Book" panose="020B0503020102020204" pitchFamily="34" charset="0"/>
              </a:rPr>
              <a:t>Project cost based on original acquisition cost, adjusted for 15 years of inflation</a:t>
            </a:r>
          </a:p>
        </p:txBody>
      </p:sp>
    </p:spTree>
    <p:extLst>
      <p:ext uri="{BB962C8B-B14F-4D97-AF65-F5344CB8AC3E}">
        <p14:creationId xmlns:p14="http://schemas.microsoft.com/office/powerpoint/2010/main" val="221260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ntent Placeholder 138">
            <a:extLst>
              <a:ext uri="{FF2B5EF4-FFF2-40B4-BE49-F238E27FC236}">
                <a16:creationId xmlns:a16="http://schemas.microsoft.com/office/drawing/2014/main" id="{D0162359-575A-4980-885E-7055E278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208"/>
            <a:ext cx="3192163" cy="4802187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/>
              <a:t>Leverage 3</a:t>
            </a:r>
            <a:r>
              <a:rPr lang="en-US" baseline="30000"/>
              <a:t>rd</a:t>
            </a:r>
            <a:r>
              <a:rPr lang="en-US"/>
              <a:t> Party to deploy energy efficient solution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/>
              <a:t>De-Risking our portfolio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/>
              <a:t>Continued focus on core business</a:t>
            </a:r>
          </a:p>
          <a:p>
            <a:pPr marL="347663" indent="-34766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/>
              <a:t>Achieve sustainability goals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3A55C-57F2-4AA6-908F-86069D32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Recommendation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7ACB33-B71A-43D9-9471-3E247B09AABC}"/>
              </a:ext>
            </a:extLst>
          </p:cNvPr>
          <p:cNvGrpSpPr/>
          <p:nvPr/>
        </p:nvGrpSpPr>
        <p:grpSpPr>
          <a:xfrm>
            <a:off x="4194754" y="1848208"/>
            <a:ext cx="7481889" cy="4802187"/>
            <a:chOff x="2251567" y="1288028"/>
            <a:chExt cx="7737375" cy="5366482"/>
          </a:xfrm>
        </p:grpSpPr>
        <p:pic>
          <p:nvPicPr>
            <p:cNvPr id="75" name="Picture 74" descr="Historical1.jpg">
              <a:extLst>
                <a:ext uri="{FF2B5EF4-FFF2-40B4-BE49-F238E27FC236}">
                  <a16:creationId xmlns:a16="http://schemas.microsoft.com/office/drawing/2014/main" id="{361D0B62-2733-4D31-A230-2CD824683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51567" y="1288028"/>
              <a:ext cx="7730632" cy="5076186"/>
            </a:xfrm>
            <a:prstGeom prst="rect">
              <a:avLst/>
            </a:prstGeom>
            <a:ln>
              <a:solidFill>
                <a:schemeClr val="tx1">
                  <a:lumMod val="85000"/>
                </a:schemeClr>
              </a:solidFill>
            </a:ln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29CB6FFB-3ADF-4342-960E-F461D016C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082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1930</a:t>
              </a:r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2BDC8757-B176-45AD-B873-44053B1C0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987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1940</a:t>
              </a: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3394B10E-D97C-4A12-A403-2607F3A3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230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1950</a:t>
              </a:r>
            </a:p>
          </p:txBody>
        </p:sp>
        <p:sp>
          <p:nvSpPr>
            <p:cNvPr id="79" name="Rectangle 11">
              <a:extLst>
                <a:ext uri="{FF2B5EF4-FFF2-40B4-BE49-F238E27FC236}">
                  <a16:creationId xmlns:a16="http://schemas.microsoft.com/office/drawing/2014/main" id="{527C8A20-C0D1-49D3-B730-DFB67658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811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1960</a:t>
              </a:r>
            </a:p>
          </p:txBody>
        </p:sp>
        <p:sp>
          <p:nvSpPr>
            <p:cNvPr id="80" name="Rectangle 13">
              <a:extLst>
                <a:ext uri="{FF2B5EF4-FFF2-40B4-BE49-F238E27FC236}">
                  <a16:creationId xmlns:a16="http://schemas.microsoft.com/office/drawing/2014/main" id="{38B602E8-C81A-461F-9B3A-40CC45B9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8393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1970</a:t>
              </a:r>
            </a:p>
          </p:txBody>
        </p:sp>
        <p:sp>
          <p:nvSpPr>
            <p:cNvPr id="81" name="Rectangle 15">
              <a:extLst>
                <a:ext uri="{FF2B5EF4-FFF2-40B4-BE49-F238E27FC236}">
                  <a16:creationId xmlns:a16="http://schemas.microsoft.com/office/drawing/2014/main" id="{7947E112-38B2-41FF-9D68-BB1BB0F1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298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1980</a:t>
              </a:r>
            </a:p>
          </p:txBody>
        </p:sp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id="{A30A480E-E15A-4DE9-9F1E-192D8AC5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878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1990</a:t>
              </a:r>
            </a:p>
          </p:txBody>
        </p:sp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3743B386-F433-4D77-878C-3C0136D22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8460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2000</a:t>
              </a:r>
            </a:p>
          </p:txBody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1D767F84-3A71-4FF2-88E3-50A23C0A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703" y="6377511"/>
              <a:ext cx="4231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3366"/>
                  </a:solidFill>
                  <a:latin typeface="Univers LT Std 57 Cn" panose="020B0506020202050204" pitchFamily="34" charset="0"/>
                </a:rPr>
                <a:t>2010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A4B914CA-4328-48C8-A7E3-93892706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805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86" name="Line 29">
              <a:extLst>
                <a:ext uri="{FF2B5EF4-FFF2-40B4-BE49-F238E27FC236}">
                  <a16:creationId xmlns:a16="http://schemas.microsoft.com/office/drawing/2014/main" id="{4FA33360-A02D-4278-A5A0-78BDBC387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226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0C45C329-6106-492F-A171-3160094B6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673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88" name="Line 33">
              <a:extLst>
                <a:ext uri="{FF2B5EF4-FFF2-40B4-BE49-F238E27FC236}">
                  <a16:creationId xmlns:a16="http://schemas.microsoft.com/office/drawing/2014/main" id="{86CD56AB-96C0-487F-A454-1C5163CE1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6120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89" name="Line 35">
              <a:extLst>
                <a:ext uri="{FF2B5EF4-FFF2-40B4-BE49-F238E27FC236}">
                  <a16:creationId xmlns:a16="http://schemas.microsoft.com/office/drawing/2014/main" id="{A09A2158-B9CA-468B-BC5C-645D0A9C6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9570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D3383939-6236-4236-8EE6-90FA5225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0991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91" name="Line 39">
              <a:extLst>
                <a:ext uri="{FF2B5EF4-FFF2-40B4-BE49-F238E27FC236}">
                  <a16:creationId xmlns:a16="http://schemas.microsoft.com/office/drawing/2014/main" id="{AFF5D6CA-1B4E-4520-9B03-A89D70038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4438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92" name="Line 40">
              <a:extLst>
                <a:ext uri="{FF2B5EF4-FFF2-40B4-BE49-F238E27FC236}">
                  <a16:creationId xmlns:a16="http://schemas.microsoft.com/office/drawing/2014/main" id="{371BDE47-E8A6-4AFD-8623-4BFD04078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2035" y="129305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3366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93" name="Text Box 52">
              <a:extLst>
                <a:ext uri="{FF2B5EF4-FFF2-40B4-BE49-F238E27FC236}">
                  <a16:creationId xmlns:a16="http://schemas.microsoft.com/office/drawing/2014/main" id="{24A36D57-3A4C-4838-8828-10F6E67FF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1035" y="5206035"/>
              <a:ext cx="1758784" cy="111757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36576" tIns="36000" rIns="0" bIns="0" anchor="t" anchorCtr="0">
              <a:spAutoFit/>
            </a:bodyPr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CAMCO</a:t>
              </a:r>
            </a:p>
          </p:txBody>
        </p:sp>
        <p:sp>
          <p:nvSpPr>
            <p:cNvPr id="94" name="Text Box 42">
              <a:extLst>
                <a:ext uri="{FF2B5EF4-FFF2-40B4-BE49-F238E27FC236}">
                  <a16:creationId xmlns:a16="http://schemas.microsoft.com/office/drawing/2014/main" id="{8FCFBB08-92DD-4809-BFC4-7E031AC35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5577" y="4606076"/>
              <a:ext cx="1516623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Phoenix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95" name="Text Box 43">
              <a:extLst>
                <a:ext uri="{FF2B5EF4-FFF2-40B4-BE49-F238E27FC236}">
                  <a16:creationId xmlns:a16="http://schemas.microsoft.com/office/drawing/2014/main" id="{EDAB8A02-B94A-48DE-A0EB-4672E98AA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4461" y="5314305"/>
              <a:ext cx="1917739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0" rIns="0" bIns="0" anchor="b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Oil</a:t>
              </a: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phase</a:t>
              </a:r>
            </a:p>
          </p:txBody>
        </p:sp>
        <p:sp>
          <p:nvSpPr>
            <p:cNvPr id="96" name="Text Box 44">
              <a:extLst>
                <a:ext uri="{FF2B5EF4-FFF2-40B4-BE49-F238E27FC236}">
                  <a16:creationId xmlns:a16="http://schemas.microsoft.com/office/drawing/2014/main" id="{4B3A4607-E25B-4317-96A8-3091488C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5577" y="4727823"/>
              <a:ext cx="1516623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Sensa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97" name="Text Box 45">
              <a:extLst>
                <a:ext uri="{FF2B5EF4-FFF2-40B4-BE49-F238E27FC236}">
                  <a16:creationId xmlns:a16="http://schemas.microsoft.com/office/drawing/2014/main" id="{929BD63B-258F-4225-8569-49B756A61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7549" y="5434660"/>
              <a:ext cx="2004651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IPM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98" name="Text Box 47">
              <a:extLst>
                <a:ext uri="{FF2B5EF4-FFF2-40B4-BE49-F238E27FC236}">
                  <a16:creationId xmlns:a16="http://schemas.microsoft.com/office/drawing/2014/main" id="{39C919C4-EA71-44DD-9A53-104DE199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0195" y="5545633"/>
              <a:ext cx="2252005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0" rIns="0" bIns="0" anchor="b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GeoQuest</a:t>
              </a:r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id="{77DB6E7C-7F72-4CE2-8A89-97CDA10BF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5351" y="4846994"/>
              <a:ext cx="1596849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36000" bIns="0" anchor="b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WesternGeco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id="{C9CF97EA-63E6-44BD-97E7-AF4259880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10" y="4966405"/>
              <a:ext cx="1600190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Data Marine</a:t>
              </a:r>
            </a:p>
          </p:txBody>
        </p:sp>
        <p:sp>
          <p:nvSpPr>
            <p:cNvPr id="101" name="Text Box 50">
              <a:extLst>
                <a:ext uri="{FF2B5EF4-FFF2-40B4-BE49-F238E27FC236}">
                  <a16:creationId xmlns:a16="http://schemas.microsoft.com/office/drawing/2014/main" id="{2619A4B9-67D0-4F3A-B164-214EC6D98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5352" y="5085685"/>
              <a:ext cx="159684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IndigoPool.com</a:t>
              </a:r>
            </a:p>
          </p:txBody>
        </p:sp>
        <p:sp>
          <p:nvSpPr>
            <p:cNvPr id="102" name="Text Box 54">
              <a:extLst>
                <a:ext uri="{FF2B5EF4-FFF2-40B4-BE49-F238E27FC236}">
                  <a16:creationId xmlns:a16="http://schemas.microsoft.com/office/drawing/2014/main" id="{E95B1F47-8538-43E9-A0DD-3B2C4D58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8602" y="5783577"/>
              <a:ext cx="282359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0" rIns="0" bIns="0" anchor="ctr" anchorCtr="0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Geco</a:t>
              </a:r>
            </a:p>
          </p:txBody>
        </p:sp>
        <p:sp>
          <p:nvSpPr>
            <p:cNvPr id="103" name="Text Box 55">
              <a:extLst>
                <a:ext uri="{FF2B5EF4-FFF2-40B4-BE49-F238E27FC236}">
                  <a16:creationId xmlns:a16="http://schemas.microsoft.com/office/drawing/2014/main" id="{5420B20F-A937-4E77-9DE8-8321A8130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326" y="5893705"/>
              <a:ext cx="3477874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0" rIns="0" bIns="0" anchor="ctr" anchorCtr="0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Anadrill</a:t>
              </a:r>
            </a:p>
          </p:txBody>
        </p:sp>
        <p:sp>
          <p:nvSpPr>
            <p:cNvPr id="104" name="Text Box 56">
              <a:extLst>
                <a:ext uri="{FF2B5EF4-FFF2-40B4-BE49-F238E27FC236}">
                  <a16:creationId xmlns:a16="http://schemas.microsoft.com/office/drawing/2014/main" id="{4CF20C96-8C1E-4357-891C-1F855458D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021" y="6131629"/>
              <a:ext cx="4858179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0" rIns="0" bIns="0" anchor="ctr" anchorCtr="0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Dowell</a:t>
              </a:r>
            </a:p>
          </p:txBody>
        </p:sp>
        <p:sp>
          <p:nvSpPr>
            <p:cNvPr id="105" name="Text Box 60">
              <a:extLst>
                <a:ext uri="{FF2B5EF4-FFF2-40B4-BE49-F238E27FC236}">
                  <a16:creationId xmlns:a16="http://schemas.microsoft.com/office/drawing/2014/main" id="{8142F6AF-8AFF-47A8-B5B9-680D28A10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305" y="6012771"/>
              <a:ext cx="3962895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3600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Flopetrol</a:t>
              </a:r>
            </a:p>
          </p:txBody>
        </p:sp>
        <p:sp>
          <p:nvSpPr>
            <p:cNvPr id="106" name="Text Box 61">
              <a:extLst>
                <a:ext uri="{FF2B5EF4-FFF2-40B4-BE49-F238E27FC236}">
                  <a16:creationId xmlns:a16="http://schemas.microsoft.com/office/drawing/2014/main" id="{1376E64F-4921-4EB5-B438-5E71A71C8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142" y="4485189"/>
              <a:ext cx="143305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Petrel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07" name="Text Box 62">
              <a:extLst>
                <a:ext uri="{FF2B5EF4-FFF2-40B4-BE49-F238E27FC236}">
                  <a16:creationId xmlns:a16="http://schemas.microsoft.com/office/drawing/2014/main" id="{3788EEA7-919E-4EDF-B317-749E731A9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9590" y="3883964"/>
              <a:ext cx="1272610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>
                <a:lnSpc>
                  <a:spcPct val="70000"/>
                </a:lnSpc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SGK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08" name="Text Box 63">
              <a:extLst>
                <a:ext uri="{FF2B5EF4-FFF2-40B4-BE49-F238E27FC236}">
                  <a16:creationId xmlns:a16="http://schemas.microsoft.com/office/drawing/2014/main" id="{30E95E72-0422-4511-9B7C-0CF7111A9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142" y="4362097"/>
              <a:ext cx="143305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Inside </a:t>
              </a: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Reality</a:t>
              </a:r>
            </a:p>
          </p:txBody>
        </p:sp>
        <p:sp>
          <p:nvSpPr>
            <p:cNvPr id="109" name="Text Box 64">
              <a:extLst>
                <a:ext uri="{FF2B5EF4-FFF2-40B4-BE49-F238E27FC236}">
                  <a16:creationId xmlns:a16="http://schemas.microsoft.com/office/drawing/2014/main" id="{AE05890B-4E77-4E54-BC3D-28F4F8B52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6247" y="3764198"/>
              <a:ext cx="1275953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AGO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0" name="Text Box 65">
              <a:extLst>
                <a:ext uri="{FF2B5EF4-FFF2-40B4-BE49-F238E27FC236}">
                  <a16:creationId xmlns:a16="http://schemas.microsoft.com/office/drawing/2014/main" id="{BA87772F-70C1-438B-B163-59A740E38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3313" y="5668504"/>
              <a:ext cx="2328887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0" rIns="0" bIns="0" anchor="b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Prakla-Seismos</a:t>
              </a:r>
              <a:endParaRPr 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1" name="Text Box 66">
              <a:extLst>
                <a:ext uri="{FF2B5EF4-FFF2-40B4-BE49-F238E27FC236}">
                  <a16:creationId xmlns:a16="http://schemas.microsoft.com/office/drawing/2014/main" id="{E5320C26-8394-4FE7-9B4E-B1048BE47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6694" y="3644878"/>
              <a:ext cx="1115506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Odegaard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2" name="Text Box 67">
              <a:extLst>
                <a:ext uri="{FF2B5EF4-FFF2-40B4-BE49-F238E27FC236}">
                  <a16:creationId xmlns:a16="http://schemas.microsoft.com/office/drawing/2014/main" id="{BB2570D2-FA4D-4B00-BE63-7DE2E5DA2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6778" y="3529200"/>
              <a:ext cx="1112164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0" rIns="36000" bIns="0" anchor="b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TerraTek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3" name="Text Box 64">
              <a:extLst>
                <a:ext uri="{FF2B5EF4-FFF2-40B4-BE49-F238E27FC236}">
                  <a16:creationId xmlns:a16="http://schemas.microsoft.com/office/drawing/2014/main" id="{2D255375-54D7-4CCA-B428-0332CCD72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3602" y="3285667"/>
              <a:ext cx="102859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TPG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4" name="Text Box 67">
              <a:extLst>
                <a:ext uri="{FF2B5EF4-FFF2-40B4-BE49-F238E27FC236}">
                  <a16:creationId xmlns:a16="http://schemas.microsoft.com/office/drawing/2014/main" id="{29992571-0338-4536-BAE7-D95BE6B61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1859" y="3167129"/>
              <a:ext cx="1030341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Insensys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5" name="Text Box 67">
              <a:extLst>
                <a:ext uri="{FF2B5EF4-FFF2-40B4-BE49-F238E27FC236}">
                  <a16:creationId xmlns:a16="http://schemas.microsoft.com/office/drawing/2014/main" id="{9BC876B3-D2F8-4318-84F5-C94C9299F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8958" y="3046849"/>
              <a:ext cx="1033242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Geosystem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6" name="Text Box 67">
              <a:extLst>
                <a:ext uri="{FF2B5EF4-FFF2-40B4-BE49-F238E27FC236}">
                  <a16:creationId xmlns:a16="http://schemas.microsoft.com/office/drawing/2014/main" id="{2C22EA32-96D4-46AC-B3A3-29250A8FC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142" y="2924737"/>
              <a:ext cx="103505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VIPS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7" name="Text Box 67">
              <a:extLst>
                <a:ext uri="{FF2B5EF4-FFF2-40B4-BE49-F238E27FC236}">
                  <a16:creationId xmlns:a16="http://schemas.microsoft.com/office/drawing/2014/main" id="{45A9E0D6-8F52-405C-B48B-CF0F59238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3602" y="2802661"/>
              <a:ext cx="102859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InnerLogix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8" name="Text Box 67">
              <a:extLst>
                <a:ext uri="{FF2B5EF4-FFF2-40B4-BE49-F238E27FC236}">
                  <a16:creationId xmlns:a16="http://schemas.microsoft.com/office/drawing/2014/main" id="{D77080AF-CB08-4C83-864F-D1D233046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3395" y="2684200"/>
              <a:ext cx="1028805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Framo Engineering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19" name="Text Box 67">
              <a:extLst>
                <a:ext uri="{FF2B5EF4-FFF2-40B4-BE49-F238E27FC236}">
                  <a16:creationId xmlns:a16="http://schemas.microsoft.com/office/drawing/2014/main" id="{5C7C35B0-8FB2-4D64-B5A1-98CE02018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0168" y="2564359"/>
              <a:ext cx="1012031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Eastern Echo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20" name="Text Box 62">
              <a:extLst>
                <a:ext uri="{FF2B5EF4-FFF2-40B4-BE49-F238E27FC236}">
                  <a16:creationId xmlns:a16="http://schemas.microsoft.com/office/drawing/2014/main" id="{8F93D1E5-26AA-42DD-ABBD-D65109D8C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5014" y="4119810"/>
              <a:ext cx="1357186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Voxel Vision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21" name="Text Box 67">
              <a:extLst>
                <a:ext uri="{FF2B5EF4-FFF2-40B4-BE49-F238E27FC236}">
                  <a16:creationId xmlns:a16="http://schemas.microsoft.com/office/drawing/2014/main" id="{8DFAA7EB-6509-45AE-874A-37708FEFB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082" y="4005427"/>
              <a:ext cx="134911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PetroAlliance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22" name="Text Box 64">
              <a:extLst>
                <a:ext uri="{FF2B5EF4-FFF2-40B4-BE49-F238E27FC236}">
                  <a16:creationId xmlns:a16="http://schemas.microsoft.com/office/drawing/2014/main" id="{1C399745-435E-4D8F-B9A7-5A315BE7A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0035" y="3407565"/>
              <a:ext cx="1112165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144000" rIns="3600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Reslink</a:t>
              </a:r>
            </a:p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23" name="Text Box 67">
              <a:extLst>
                <a:ext uri="{FF2B5EF4-FFF2-40B4-BE49-F238E27FC236}">
                  <a16:creationId xmlns:a16="http://schemas.microsoft.com/office/drawing/2014/main" id="{CC5CE16B-E708-42C7-BBF2-C87FE17F3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411" y="2443485"/>
              <a:ext cx="952789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Staag </a:t>
              </a:r>
            </a:p>
          </p:txBody>
        </p:sp>
        <p:sp>
          <p:nvSpPr>
            <p:cNvPr id="124" name="Text Box 67">
              <a:extLst>
                <a:ext uri="{FF2B5EF4-FFF2-40B4-BE49-F238E27FC236}">
                  <a16:creationId xmlns:a16="http://schemas.microsoft.com/office/drawing/2014/main" id="{4C2256B8-A9F0-477B-B695-AE537EE01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8750" y="2322509"/>
              <a:ext cx="953450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Extreme </a:t>
              </a:r>
            </a:p>
          </p:txBody>
        </p:sp>
        <p:sp>
          <p:nvSpPr>
            <p:cNvPr id="125" name="Text Box 67">
              <a:extLst>
                <a:ext uri="{FF2B5EF4-FFF2-40B4-BE49-F238E27FC236}">
                  <a16:creationId xmlns:a16="http://schemas.microsoft.com/office/drawing/2014/main" id="{9C1A270F-FC75-477B-BBEE-126368AA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2384" y="2205278"/>
              <a:ext cx="949816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IES</a:t>
              </a:r>
            </a:p>
          </p:txBody>
        </p:sp>
        <p:sp>
          <p:nvSpPr>
            <p:cNvPr id="126" name="Text Box 67">
              <a:extLst>
                <a:ext uri="{FF2B5EF4-FFF2-40B4-BE49-F238E27FC236}">
                  <a16:creationId xmlns:a16="http://schemas.microsoft.com/office/drawing/2014/main" id="{0857451B-C83F-428C-BBEE-BC1290DE1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0338" y="2086631"/>
              <a:ext cx="881862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Techsia</a:t>
              </a:r>
            </a:p>
          </p:txBody>
        </p:sp>
        <p:sp>
          <p:nvSpPr>
            <p:cNvPr id="127" name="Text Box 67">
              <a:extLst>
                <a:ext uri="{FF2B5EF4-FFF2-40B4-BE49-F238E27FC236}">
                  <a16:creationId xmlns:a16="http://schemas.microsoft.com/office/drawing/2014/main" id="{14C3B2BC-FAFF-44E0-B206-0E66A0C09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2870" y="1722427"/>
              <a:ext cx="779325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ctr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Nexus Geosciences  </a:t>
              </a:r>
            </a:p>
          </p:txBody>
        </p:sp>
        <p:sp>
          <p:nvSpPr>
            <p:cNvPr id="128" name="Text Box 67">
              <a:extLst>
                <a:ext uri="{FF2B5EF4-FFF2-40B4-BE49-F238E27FC236}">
                  <a16:creationId xmlns:a16="http://schemas.microsoft.com/office/drawing/2014/main" id="{159EA4E2-BBE6-45DE-8963-E5E5794CC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2705" y="1966271"/>
              <a:ext cx="859495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Geoservices</a:t>
              </a:r>
            </a:p>
          </p:txBody>
        </p:sp>
        <p:sp>
          <p:nvSpPr>
            <p:cNvPr id="129" name="Line 27">
              <a:extLst>
                <a:ext uri="{FF2B5EF4-FFF2-40B4-BE49-F238E27FC236}">
                  <a16:creationId xmlns:a16="http://schemas.microsoft.com/office/drawing/2014/main" id="{CB607462-BDD9-4A9F-94B6-849FFF092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905" y="1299301"/>
              <a:ext cx="1329" cy="502920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30" name="Text Box 63">
              <a:extLst>
                <a:ext uri="{FF2B5EF4-FFF2-40B4-BE49-F238E27FC236}">
                  <a16:creationId xmlns:a16="http://schemas.microsoft.com/office/drawing/2014/main" id="{F933E134-FFC0-4DEA-BDE2-D6F4D1E30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142" y="4242454"/>
              <a:ext cx="1433058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lIns="36576" tIns="36000" rIns="36000" bIns="0" anchor="t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DBR Inc.</a:t>
              </a:r>
              <a:endParaRPr lang="en-GB" altLang="en-GB" sz="700">
                <a:solidFill>
                  <a:srgbClr val="FFFFFF"/>
                </a:solidFill>
                <a:latin typeface="Univers LT Std 57 Cn" panose="020B0506020202050204" pitchFamily="34" charset="0"/>
              </a:endParaRPr>
            </a:p>
          </p:txBody>
        </p:sp>
        <p:sp>
          <p:nvSpPr>
            <p:cNvPr id="131" name="Text Box 58">
              <a:extLst>
                <a:ext uri="{FF2B5EF4-FFF2-40B4-BE49-F238E27FC236}">
                  <a16:creationId xmlns:a16="http://schemas.microsoft.com/office/drawing/2014/main" id="{E7BC2D5E-BF56-4E95-A17C-6B2BCC722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647" y="6257434"/>
              <a:ext cx="7629410" cy="111757"/>
            </a:xfrm>
            <a:prstGeom prst="rect">
              <a:avLst/>
            </a:prstGeom>
            <a:solidFill>
              <a:srgbClr val="336699">
                <a:alpha val="80000"/>
              </a:srgbClr>
            </a:solidFill>
            <a:ln w="6350">
              <a:solidFill>
                <a:srgbClr val="336699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36576" tIns="36000" rIns="36000" bIns="0" anchor="ctr">
              <a:spAutoFit/>
            </a:bodyPr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Wireline</a:t>
              </a:r>
            </a:p>
          </p:txBody>
        </p:sp>
        <p:sp>
          <p:nvSpPr>
            <p:cNvPr id="132" name="Text Box 67">
              <a:extLst>
                <a:ext uri="{FF2B5EF4-FFF2-40B4-BE49-F238E27FC236}">
                  <a16:creationId xmlns:a16="http://schemas.microsoft.com/office/drawing/2014/main" id="{3DF9A004-A9F0-4C5B-A5F3-FF53A6CB9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7035" y="1601408"/>
              <a:ext cx="645160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l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SPT, Gedco</a:t>
              </a:r>
            </a:p>
          </p:txBody>
        </p:sp>
        <p:sp>
          <p:nvSpPr>
            <p:cNvPr id="133" name="Text Box 67">
              <a:extLst>
                <a:ext uri="{FF2B5EF4-FFF2-40B4-BE49-F238E27FC236}">
                  <a16:creationId xmlns:a16="http://schemas.microsoft.com/office/drawing/2014/main" id="{0DD1497F-2D46-4C7D-B279-6641B089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9158" y="1845144"/>
              <a:ext cx="793037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r" rtl="0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Smith International       </a:t>
              </a:r>
            </a:p>
          </p:txBody>
        </p:sp>
        <p:sp>
          <p:nvSpPr>
            <p:cNvPr id="134" name="Text Box 67">
              <a:extLst>
                <a:ext uri="{FF2B5EF4-FFF2-40B4-BE49-F238E27FC236}">
                  <a16:creationId xmlns:a16="http://schemas.microsoft.com/office/drawing/2014/main" id="{B17D5355-04B2-43EB-89D8-C6291DB68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682" y="1478672"/>
              <a:ext cx="568513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36576" tIns="36000" rIns="0" bIns="0" anchor="ctr" anchorCtr="0"/>
            <a:lstStyle/>
            <a:p>
              <a:pPr algn="r">
                <a:lnSpc>
                  <a:spcPct val="70000"/>
                </a:lnSpc>
              </a:pPr>
              <a:r>
                <a:rPr lang="en-GB" altLang="en-GB" sz="700" err="1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GeoKnowledge</a:t>
              </a: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  </a:t>
              </a:r>
            </a:p>
          </p:txBody>
        </p:sp>
        <p:sp>
          <p:nvSpPr>
            <p:cNvPr id="135" name="Text Box 55">
              <a:extLst>
                <a:ext uri="{FF2B5EF4-FFF2-40B4-BE49-F238E27FC236}">
                  <a16:creationId xmlns:a16="http://schemas.microsoft.com/office/drawing/2014/main" id="{7FE455BE-2EE2-4AB7-9353-3E0070596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1238" y="1359800"/>
              <a:ext cx="390956" cy="118872"/>
            </a:xfrm>
            <a:prstGeom prst="rect">
              <a:avLst/>
            </a:prstGeom>
            <a:solidFill>
              <a:srgbClr val="003366"/>
            </a:solidFill>
            <a:ln w="317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36576" tIns="0" rIns="0" bIns="0" anchor="ctr" anchorCtr="0"/>
            <a:lstStyle/>
            <a:p>
              <a:pPr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GB" sz="700">
                  <a:solidFill>
                    <a:srgbClr val="FFFFFF"/>
                  </a:solidFill>
                  <a:latin typeface="Univers LT Std 57 Cn" panose="020B0506020202050204" pitchFamily="34" charset="0"/>
                </a:rPr>
                <a:t>Cameron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33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3D62B-12DA-4188-AB95-033F2A9E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6759" cy="5184776"/>
          </a:xfrm>
        </p:spPr>
        <p:txBody>
          <a:bodyPr/>
          <a:lstStyle/>
          <a:p>
            <a:pPr lvl="0"/>
            <a:r>
              <a:rPr lang="en-US" sz="2000"/>
              <a:t>57 total assets surveyed; 9 buildings with assets recommended for replace; 30 total assets recommended for replace</a:t>
            </a:r>
          </a:p>
          <a:p>
            <a:pPr lvl="0"/>
            <a:r>
              <a:rPr lang="en-US" sz="2000"/>
              <a:t>Savings estimates based on 2017 utility data:</a:t>
            </a:r>
          </a:p>
          <a:p>
            <a:pPr lvl="1"/>
            <a:r>
              <a:rPr lang="en-US" sz="2000"/>
              <a:t>Of annual consumption, HVAC constituted ~35% of total</a:t>
            </a:r>
          </a:p>
          <a:p>
            <a:pPr lvl="1"/>
            <a:r>
              <a:rPr lang="en-US" sz="2000"/>
              <a:t>We estimate asset replacements will reduce that HVAC consumption by ~20%</a:t>
            </a:r>
          </a:p>
          <a:p>
            <a:pPr lvl="0"/>
            <a:r>
              <a:rPr lang="en-US" sz="2000"/>
              <a:t>MRO cost / ton = $125</a:t>
            </a:r>
          </a:p>
          <a:p>
            <a:pPr lvl="0"/>
            <a:r>
              <a:rPr lang="en-US" sz="2000"/>
              <a:t>R22 impact starts in 2020, increases reactive MRO spend by 40%, impact spans 6 years</a:t>
            </a:r>
          </a:p>
          <a:p>
            <a:r>
              <a:rPr lang="en-US" sz="2000"/>
              <a:t>According to Carrier corporate R-22 ban can escalate up to 300 % in my model we incorporated 140%</a:t>
            </a:r>
          </a:p>
          <a:p>
            <a:r>
              <a:rPr lang="en-US" sz="2000"/>
              <a:t>1% degradation on the efficiency of the replaced HVAC units per year (Houston)</a:t>
            </a:r>
          </a:p>
          <a:p>
            <a:r>
              <a:rPr lang="en-US" sz="2000"/>
              <a:t>Additional assumption on Financial slide.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8E458-1817-47EB-8046-AE33C53A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4E6EDF-83DA-4C23-AC6A-177692D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 Cond"/>
              </a:rPr>
              <a:t>Project Assumptions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957287E-C408-4715-A751-7A4A60B38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2478" y="1834210"/>
            <a:ext cx="10196895" cy="43743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961E3-B30F-4FD2-BA68-AF3BECA2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38134-A340-4BDD-9D88-2055BB509D6E}"/>
              </a:ext>
            </a:extLst>
          </p:cNvPr>
          <p:cNvSpPr txBox="1"/>
          <p:nvPr/>
        </p:nvSpPr>
        <p:spPr>
          <a:xfrm rot="16200000">
            <a:off x="308520" y="3495330"/>
            <a:ext cx="1337591" cy="25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$ (Millions)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EF32E-E266-47D7-80B9-C0DA2B0E5E66}"/>
              </a:ext>
            </a:extLst>
          </p:cNvPr>
          <p:cNvSpPr txBox="1"/>
          <p:nvPr/>
        </p:nvSpPr>
        <p:spPr>
          <a:xfrm>
            <a:off x="10325852" y="2451364"/>
            <a:ext cx="973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6EE1F-5FAC-442B-A958-F3E2CBF8EDC6}"/>
              </a:ext>
            </a:extLst>
          </p:cNvPr>
          <p:cNvSpPr txBox="1"/>
          <p:nvPr/>
        </p:nvSpPr>
        <p:spPr>
          <a:xfrm>
            <a:off x="2829643" y="5683618"/>
            <a:ext cx="1298065" cy="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01055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23BD67-EE7B-4AAE-8319-F3830C4C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Energy Portfolio Manager </a:t>
            </a:r>
          </a:p>
          <a:p>
            <a:pPr lvl="1"/>
            <a:r>
              <a:rPr lang="en-US">
                <a:latin typeface="Franklin Gothic Book" panose="020B0503020102020204" pitchFamily="34" charset="0"/>
              </a:rPr>
              <a:t>Benchmarking energy usage</a:t>
            </a:r>
          </a:p>
          <a:p>
            <a:pPr lvl="1"/>
            <a:r>
              <a:rPr lang="en-US">
                <a:latin typeface="Franklin Gothic Book" panose="020B0503020102020204" pitchFamily="34" charset="0"/>
              </a:rPr>
              <a:t>Compare the performance of individual properties in your portfolio</a:t>
            </a:r>
          </a:p>
          <a:p>
            <a:pPr lvl="1"/>
            <a:r>
              <a:rPr lang="en-US">
                <a:latin typeface="Franklin Gothic Book" panose="020B0503020102020204" pitchFamily="34" charset="0"/>
              </a:rPr>
              <a:t>Set Targets/Goals</a:t>
            </a:r>
          </a:p>
          <a:p>
            <a:pPr marL="457200" lvl="1" indent="0">
              <a:buNone/>
            </a:pPr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EC810-191E-41EC-AA4B-1881307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Franklin Gothic Medium Cond"/>
              </a:rPr>
              <a:t>US Environmental Protection Agency Tool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energy Portfolio manager">
            <a:hlinkClick r:id="rId2"/>
            <a:extLst>
              <a:ext uri="{FF2B5EF4-FFF2-40B4-BE49-F238E27FC236}">
                <a16:creationId xmlns:a16="http://schemas.microsoft.com/office/drawing/2014/main" id="{A5AA200D-A68E-43A5-8137-27F9282F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31" y="4714746"/>
            <a:ext cx="5862384" cy="123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5B4A03DA-EDA8-41BB-A8EB-5BC55794A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426234"/>
              </p:ext>
            </p:extLst>
          </p:nvPr>
        </p:nvGraphicFramePr>
        <p:xfrm>
          <a:off x="1596979" y="3606085"/>
          <a:ext cx="3293997" cy="266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80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4C111-772A-4B5A-B6CC-6650E5BE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51"/>
            <a:ext cx="10515600" cy="4258011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Metrics for Building 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48A22-8A19-4E66-A752-D9759AB7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Portfolio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06816-F172-4F4D-8650-CBB536F53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9"/>
          <a:stretch/>
        </p:blipFill>
        <p:spPr>
          <a:xfrm>
            <a:off x="838200" y="2794712"/>
            <a:ext cx="10688843" cy="33012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D97D06-DCAB-4E84-B26A-1A0791559E97}"/>
              </a:ext>
            </a:extLst>
          </p:cNvPr>
          <p:cNvSpPr/>
          <p:nvPr/>
        </p:nvSpPr>
        <p:spPr>
          <a:xfrm>
            <a:off x="838200" y="3309867"/>
            <a:ext cx="10688843" cy="4893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US Department Of Energy Tool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23BD67-EE7B-4AAE-8319-F3830C4C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3499"/>
            <a:ext cx="4294535" cy="410346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2. Energy Footprint Tool</a:t>
            </a:r>
          </a:p>
          <a:p>
            <a:pPr lvl="1"/>
            <a:r>
              <a:rPr lang="en-US">
                <a:latin typeface="Franklin Gothic Book" panose="020B0503020102020204" pitchFamily="34" charset="0"/>
              </a:rPr>
              <a:t>Tracks metered energy consumption of a facility (Top-down) </a:t>
            </a:r>
          </a:p>
          <a:p>
            <a:pPr lvl="1"/>
            <a:r>
              <a:rPr lang="en-US">
                <a:latin typeface="Franklin Gothic Book" panose="020B0503020102020204" pitchFamily="34" charset="0"/>
              </a:rPr>
              <a:t>End-use consumption (Bottom-up) </a:t>
            </a:r>
          </a:p>
          <a:p>
            <a:pPr lvl="1"/>
            <a:r>
              <a:rPr lang="en-US">
                <a:latin typeface="Franklin Gothic Book" panose="020B0503020102020204" pitchFamily="34" charset="0"/>
              </a:rPr>
              <a:t>Find gaps between the model and metered data</a:t>
            </a:r>
          </a:p>
          <a:p>
            <a:pPr lvl="1"/>
            <a:r>
              <a:rPr lang="en-US">
                <a:latin typeface="Franklin Gothic Book" panose="020B0503020102020204" pitchFamily="34" charset="0"/>
              </a:rPr>
              <a:t>Resolve any gaps found</a:t>
            </a:r>
            <a:br>
              <a:rPr lang="en-US">
                <a:latin typeface="Franklin Gothic Book" panose="020B0503020102020204" pitchFamily="34" charset="0"/>
              </a:rPr>
            </a:br>
            <a:endParaRPr lang="en-US">
              <a:latin typeface="Franklin Gothic Book" panose="020B0503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754E-E01B-41E6-94D7-57B48C2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4AB9926-1D05-417C-9173-91BE6C96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016" y="2929422"/>
            <a:ext cx="2052492" cy="205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DAEA2-BAC7-4D89-B605-3660D6651966}"/>
              </a:ext>
            </a:extLst>
          </p:cNvPr>
          <p:cNvSpPr txBox="1"/>
          <p:nvPr/>
        </p:nvSpPr>
        <p:spPr>
          <a:xfrm>
            <a:off x="5810014" y="4804942"/>
            <a:ext cx="2052493" cy="353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ranklin Gothic Book" panose="020B0503020102020204" pitchFamily="34" charset="0"/>
              </a:rPr>
              <a:t>Sugar Land Campus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D2395-A653-45F6-9781-D597FD200319}"/>
              </a:ext>
            </a:extLst>
          </p:cNvPr>
          <p:cNvSpPr txBox="1"/>
          <p:nvPr/>
        </p:nvSpPr>
        <p:spPr>
          <a:xfrm>
            <a:off x="5615594" y="2560177"/>
            <a:ext cx="22469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>
                <a:latin typeface="Franklin Gothic Book" panose="020B0503020102020204" pitchFamily="34" charset="0"/>
              </a:rPr>
              <a:t>Top Down</a:t>
            </a:r>
          </a:p>
        </p:txBody>
      </p:sp>
      <p:pic>
        <p:nvPicPr>
          <p:cNvPr id="1028" name="Picture 4" descr="Image result for office room png">
            <a:extLst>
              <a:ext uri="{FF2B5EF4-FFF2-40B4-BE49-F238E27FC236}">
                <a16:creationId xmlns:a16="http://schemas.microsoft.com/office/drawing/2014/main" id="{7B1D7A36-A180-423A-A9D3-CC1115EC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04" y="3047935"/>
            <a:ext cx="2441333" cy="18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791E8-E2BA-41C1-BA5B-69602067E7EA}"/>
              </a:ext>
            </a:extLst>
          </p:cNvPr>
          <p:cNvSpPr txBox="1"/>
          <p:nvPr/>
        </p:nvSpPr>
        <p:spPr>
          <a:xfrm>
            <a:off x="8773402" y="2560177"/>
            <a:ext cx="24413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>
                <a:latin typeface="Franklin Gothic Book" panose="020B0503020102020204" pitchFamily="34" charset="0"/>
              </a:rPr>
              <a:t>Bottom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4D634-A099-47F5-8D96-88BBA3DA5517}"/>
              </a:ext>
            </a:extLst>
          </p:cNvPr>
          <p:cNvSpPr txBox="1"/>
          <p:nvPr/>
        </p:nvSpPr>
        <p:spPr>
          <a:xfrm>
            <a:off x="8773403" y="4804942"/>
            <a:ext cx="2441333" cy="3539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ranklin Gothic Book" panose="020B0503020102020204" pitchFamily="34" charset="0"/>
              </a:rPr>
              <a:t>Individual Office Space</a:t>
            </a:r>
          </a:p>
        </p:txBody>
      </p:sp>
    </p:spTree>
    <p:extLst>
      <p:ext uri="{BB962C8B-B14F-4D97-AF65-F5344CB8AC3E}">
        <p14:creationId xmlns:p14="http://schemas.microsoft.com/office/powerpoint/2010/main" val="233493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Sugarland Expertise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90D2A-4A2F-4564-B580-ABFC1679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88" y="2036763"/>
            <a:ext cx="4541220" cy="413556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E7FD0D-B60D-4569-8EEF-E933A95337E3}"/>
              </a:ext>
            </a:extLst>
          </p:cNvPr>
          <p:cNvSpPr txBox="1"/>
          <p:nvPr/>
        </p:nvSpPr>
        <p:spPr>
          <a:xfrm>
            <a:off x="1170388" y="6308209"/>
            <a:ext cx="477815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Franklin Gothic Book" panose="020B0503020102020204" pitchFamily="34" charset="0"/>
              </a:rPr>
              <a:t>Henry Lorenzo (Left) &amp; Stuart Walkley (Right)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754973-6D53-44A9-8AC8-FD864897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16" y="2036763"/>
            <a:ext cx="4558396" cy="4054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019023-04E9-40CE-A126-0BD5143291AD}"/>
              </a:ext>
            </a:extLst>
          </p:cNvPr>
          <p:cNvSpPr/>
          <p:nvPr/>
        </p:nvSpPr>
        <p:spPr>
          <a:xfrm>
            <a:off x="6567892" y="6299715"/>
            <a:ext cx="4443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Franklin Gothic Book" panose="020B0503020102020204" pitchFamily="34" charset="0"/>
              </a:rPr>
              <a:t>Adam </a:t>
            </a:r>
            <a:r>
              <a:rPr lang="en-US" err="1">
                <a:latin typeface="Franklin Gothic Book" panose="020B0503020102020204" pitchFamily="34" charset="0"/>
              </a:rPr>
              <a:t>Inurria</a:t>
            </a:r>
            <a:r>
              <a:rPr lang="en-US">
                <a:latin typeface="Franklin Gothic Book" panose="020B0503020102020204" pitchFamily="34" charset="0"/>
              </a:rPr>
              <a:t> (Left) &amp; Randy Meador (Right)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13729-3CEE-4156-937F-71E27612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23BD67-EE7B-4AAE-8319-F3830C4C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2437" cy="4351338"/>
          </a:xfrm>
        </p:spPr>
        <p:txBody>
          <a:bodyPr/>
          <a:lstStyle/>
          <a:p>
            <a:r>
              <a:rPr lang="en-US"/>
              <a:t>Align with ongoing Sugarland energy efficiency project in HVAC</a:t>
            </a:r>
          </a:p>
          <a:p>
            <a:r>
              <a:rPr lang="en-US"/>
              <a:t>Accounts for 44% of energy consumption in 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E3FA-8C22-408E-8B1C-576D7AE8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New objective: HVAC Upgrade 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9080A5-CD20-4062-9915-7D9E3BAFBEA7}"/>
              </a:ext>
            </a:extLst>
          </p:cNvPr>
          <p:cNvCxnSpPr/>
          <p:nvPr/>
        </p:nvCxnSpPr>
        <p:spPr>
          <a:xfrm>
            <a:off x="8096250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94131C-FAC8-4122-B809-62965AF0A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7" t="3126" r="8110" b="-1"/>
          <a:stretch/>
        </p:blipFill>
        <p:spPr>
          <a:xfrm>
            <a:off x="4656786" y="1867110"/>
            <a:ext cx="6697014" cy="448924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305835-C50F-4802-813F-38B4BE2233ED}"/>
              </a:ext>
            </a:extLst>
          </p:cNvPr>
          <p:cNvCxnSpPr>
            <a:cxnSpLocks/>
          </p:cNvCxnSpPr>
          <p:nvPr/>
        </p:nvCxnSpPr>
        <p:spPr>
          <a:xfrm flipH="1">
            <a:off x="7863840" y="3914140"/>
            <a:ext cx="205740" cy="1295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23BD67-EE7B-4AAE-8319-F3830C4C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E3FA-8C22-408E-8B1C-576D7AE8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New objective: HVAC Upgrade 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9080A5-CD20-4062-9915-7D9E3BAFBEA7}"/>
              </a:ext>
            </a:extLst>
          </p:cNvPr>
          <p:cNvCxnSpPr/>
          <p:nvPr/>
        </p:nvCxnSpPr>
        <p:spPr>
          <a:xfrm>
            <a:off x="8096250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6D2E83-EFFE-43EF-B350-1FFE5D6C7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565456"/>
              </p:ext>
            </p:extLst>
          </p:nvPr>
        </p:nvGraphicFramePr>
        <p:xfrm>
          <a:off x="838200" y="1512278"/>
          <a:ext cx="102222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60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69511-B966-4653-8A8B-BD3B64B8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95572D87-D2F3-4044-89C2-495658FD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Franklin Gothic Medium Cond" panose="020B0606030402020204" pitchFamily="34" charset="0"/>
              </a:rPr>
              <a:t>HVAC Asset Risk Assessment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ACFEF-AE4B-415F-9718-82961B06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1788982"/>
            <a:ext cx="10515600" cy="49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5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18AAE-79F1-4732-B5B7-1E59B4AF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4494"/>
            <a:ext cx="10704393" cy="4353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B4C6B-4161-4C5B-871F-FB5528C8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8383-B149-49D0-9C13-D5F1C9804B2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82CF42-7350-4729-BAA7-7258A6C1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R22 Ban Effect On MRO Cost</a:t>
            </a:r>
          </a:p>
        </p:txBody>
      </p:sp>
    </p:spTree>
    <p:extLst>
      <p:ext uri="{BB962C8B-B14F-4D97-AF65-F5344CB8AC3E}">
        <p14:creationId xmlns:p14="http://schemas.microsoft.com/office/powerpoint/2010/main" val="394105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D85B10D465E4E9A51EC00810EF819" ma:contentTypeVersion="2" ma:contentTypeDescription="Create a new document." ma:contentTypeScope="" ma:versionID="2316756b6ec6c187355819ba137adcf9">
  <xsd:schema xmlns:xsd="http://www.w3.org/2001/XMLSchema" xmlns:xs="http://www.w3.org/2001/XMLSchema" xmlns:p="http://schemas.microsoft.com/office/2006/metadata/properties" xmlns:ns3="80af6ffd-2538-4f28-b89c-2ebca2c2b78d" targetNamespace="http://schemas.microsoft.com/office/2006/metadata/properties" ma:root="true" ma:fieldsID="3961584ab0fa47106284bbdd071964fd" ns3:_="">
    <xsd:import namespace="80af6ffd-2538-4f28-b89c-2ebca2c2b7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f6ffd-2538-4f28-b89c-2ebca2c2b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9EFF05-94B3-4192-B86B-C6316A3BE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f6ffd-2538-4f28-b89c-2ebca2c2b7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C0C4EB-94CF-4455-BC0E-8B7792D21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347BC2-9A4E-4CBA-99D4-EB25DFBC28F7}">
  <ds:schemaRefs>
    <ds:schemaRef ds:uri="http://purl.org/dc/terms/"/>
    <ds:schemaRef ds:uri="80af6ffd-2538-4f28-b89c-2ebca2c2b78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648</Words>
  <Application>Microsoft Office PowerPoint</Application>
  <PresentationFormat>Widescreen</PresentationFormat>
  <Paragraphs>151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Bahnschrift SemiLight SemiConde</vt:lpstr>
      <vt:lpstr>Calibri</vt:lpstr>
      <vt:lpstr>Calibri Light</vt:lpstr>
      <vt:lpstr>Franklin Gothic Book</vt:lpstr>
      <vt:lpstr>Franklin Gothic Medium Cond</vt:lpstr>
      <vt:lpstr>Univers LT Std 57 Cn</vt:lpstr>
      <vt:lpstr>Wingdings</vt:lpstr>
      <vt:lpstr>Office Theme</vt:lpstr>
      <vt:lpstr>Energy Efficiency Solution </vt:lpstr>
      <vt:lpstr>US Environmental Protection Agency Tool</vt:lpstr>
      <vt:lpstr>Portfolio Manager</vt:lpstr>
      <vt:lpstr>US Department Of Energy Tool </vt:lpstr>
      <vt:lpstr>Sugarland Expertise </vt:lpstr>
      <vt:lpstr>New objective: HVAC Upgrade Project</vt:lpstr>
      <vt:lpstr>New objective: HVAC Upgrade Project</vt:lpstr>
      <vt:lpstr>HVAC Asset Risk Assessment </vt:lpstr>
      <vt:lpstr>R22 Ban Effect On MRO Cost</vt:lpstr>
      <vt:lpstr>Maintenance &amp; Energy Savings</vt:lpstr>
      <vt:lpstr>Financial Solution </vt:lpstr>
      <vt:lpstr>Benefits of 3rd Party Capital</vt:lpstr>
      <vt:lpstr>Recommendation</vt:lpstr>
      <vt:lpstr>Project Assumptions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Nava</dc:creator>
  <cp:lastModifiedBy>Abuzar Patel</cp:lastModifiedBy>
  <cp:revision>3</cp:revision>
  <dcterms:created xsi:type="dcterms:W3CDTF">2019-07-19T17:04:08Z</dcterms:created>
  <dcterms:modified xsi:type="dcterms:W3CDTF">2019-08-02T14:32:05Z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xtended_MSFT_Method">
    <vt:lpwstr>Automatic</vt:lpwstr>
  </property>
  <property fmtid="{D5CDD505-2E9C-101B-9397-08002B2CF9AE}" pid="3" name="MSIP_Label_8bb759f6-5337-4dc5-b19b-e74b6da11f8f_Extended_MSFT_Method">
    <vt:lpwstr>Automatic</vt:lpwstr>
  </property>
  <property fmtid="{D5CDD505-2E9C-101B-9397-08002B2CF9AE}" pid="4" name="MSIP_Label_585f1f62-8d2b-4457-869c-0a13c6549635_ActionId">
    <vt:lpwstr>5469139e-067b-4322-bf2d-2497c1407df3</vt:lpwstr>
  </property>
  <property fmtid="{D5CDD505-2E9C-101B-9397-08002B2CF9AE}" pid="5" name="MSIP_Label_8bb759f6-5337-4dc5-b19b-e74b6da11f8f_ActionId">
    <vt:lpwstr>5469139e-067b-4322-bf2d-2497c1407df3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8bb759f6-5337-4dc5-b19b-e74b6da11f8f_Parent">
    <vt:lpwstr>585f1f62-8d2b-4457-869c-0a13c6549635</vt:lpwstr>
  </property>
  <property fmtid="{D5CDD505-2E9C-101B-9397-08002B2CF9AE}" pid="8" name="MSIP_Label_585f1f62-8d2b-4457-869c-0a13c6549635_SiteId">
    <vt:lpwstr>41ff26dc-250f-4b13-8981-739be8610c21</vt:lpwstr>
  </property>
  <property fmtid="{D5CDD505-2E9C-101B-9397-08002B2CF9AE}" pid="9" name="MSIP_Label_585f1f62-8d2b-4457-869c-0a13c6549635_SetDate">
    <vt:lpwstr>2019-07-19T17:48:14.0601121Z</vt:lpwstr>
  </property>
  <property fmtid="{D5CDD505-2E9C-101B-9397-08002B2CF9AE}" pid="10" name="MSIP_Label_8bb759f6-5337-4dc5-b19b-e74b6da11f8f_SetDate">
    <vt:lpwstr>2019-07-19T17:48:14.0601121Z</vt:lpwstr>
  </property>
  <property fmtid="{D5CDD505-2E9C-101B-9397-08002B2CF9AE}" pid="11" name="MSIP_Label_585f1f62-8d2b-4457-869c-0a13c6549635_Enabled">
    <vt:lpwstr>True</vt:lpwstr>
  </property>
  <property fmtid="{D5CDD505-2E9C-101B-9397-08002B2CF9AE}" pid="12" name="MSIP_Label_8bb759f6-5337-4dc5-b19b-e74b6da11f8f_Enabled">
    <vt:lpwstr>True</vt:lpwstr>
  </property>
  <property fmtid="{D5CDD505-2E9C-101B-9397-08002B2CF9AE}" pid="13" name="Sensitivity">
    <vt:lpwstr>Private Internal</vt:lpwstr>
  </property>
  <property fmtid="{D5CDD505-2E9C-101B-9397-08002B2CF9AE}" pid="14" name="MSIP_Label_8bb759f6-5337-4dc5-b19b-e74b6da11f8f_Owner">
    <vt:lpwstr>JNava15@slb.com</vt:lpwstr>
  </property>
  <property fmtid="{D5CDD505-2E9C-101B-9397-08002B2CF9AE}" pid="15" name="MSIP_Label_585f1f62-8d2b-4457-869c-0a13c6549635_Owner">
    <vt:lpwstr>JNava15@slb.com</vt:lpwstr>
  </property>
  <property fmtid="{D5CDD505-2E9C-101B-9397-08002B2CF9AE}" pid="16" name="MSIP_Label_8bb759f6-5337-4dc5-b19b-e74b6da11f8f_SiteId">
    <vt:lpwstr>41ff26dc-250f-4b13-8981-739be8610c21</vt:lpwstr>
  </property>
  <property fmtid="{D5CDD505-2E9C-101B-9397-08002B2CF9AE}" pid="17" name="MSIP_Label_8bb759f6-5337-4dc5-b19b-e74b6da11f8f_Application">
    <vt:lpwstr>Microsoft Azure Information Protection</vt:lpwstr>
  </property>
  <property fmtid="{D5CDD505-2E9C-101B-9397-08002B2CF9AE}" pid="18" name="MSIP_Label_585f1f62-8d2b-4457-869c-0a13c6549635_Application">
    <vt:lpwstr>Microsoft Azure Information Protection</vt:lpwstr>
  </property>
  <property fmtid="{D5CDD505-2E9C-101B-9397-08002B2CF9AE}" pid="19" name="MSIP_Label_8bb759f6-5337-4dc5-b19b-e74b6da11f8f_Name">
    <vt:lpwstr>Internal</vt:lpwstr>
  </property>
  <property fmtid="{D5CDD505-2E9C-101B-9397-08002B2CF9AE}" pid="20" name="ContentTypeId">
    <vt:lpwstr>0x010100C44D85B10D465E4E9A51EC00810EF819</vt:lpwstr>
  </property>
</Properties>
</file>