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6FB7B-4CA2-4C39-AA13-A35541A3F9A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201343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6FB7B-4CA2-4C39-AA13-A35541A3F9A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27849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6FB7B-4CA2-4C39-AA13-A35541A3F9A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59465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6FB7B-4CA2-4C39-AA13-A35541A3F9A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133499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F6FB7B-4CA2-4C39-AA13-A35541A3F9A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379843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6FB7B-4CA2-4C39-AA13-A35541A3F9A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226146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6FB7B-4CA2-4C39-AA13-A35541A3F9A4}"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11346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6FB7B-4CA2-4C39-AA13-A35541A3F9A4}"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42069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6FB7B-4CA2-4C39-AA13-A35541A3F9A4}"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52144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F6FB7B-4CA2-4C39-AA13-A35541A3F9A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277179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F6FB7B-4CA2-4C39-AA13-A35541A3F9A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3E72C-22F0-4BC5-B107-C5E021F78C6C}" type="slidenum">
              <a:rPr lang="en-US" smtClean="0"/>
              <a:t>‹#›</a:t>
            </a:fld>
            <a:endParaRPr lang="en-US"/>
          </a:p>
        </p:txBody>
      </p:sp>
    </p:spTree>
    <p:extLst>
      <p:ext uri="{BB962C8B-B14F-4D97-AF65-F5344CB8AC3E}">
        <p14:creationId xmlns:p14="http://schemas.microsoft.com/office/powerpoint/2010/main" val="337824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6FB7B-4CA2-4C39-AA13-A35541A3F9A4}" type="datetimeFigureOut">
              <a:rPr lang="en-US" smtClean="0"/>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3E72C-22F0-4BC5-B107-C5E021F78C6C}" type="slidenum">
              <a:rPr lang="en-US" smtClean="0"/>
              <a:t>‹#›</a:t>
            </a:fld>
            <a:endParaRPr lang="en-US"/>
          </a:p>
        </p:txBody>
      </p:sp>
    </p:spTree>
    <p:extLst>
      <p:ext uri="{BB962C8B-B14F-4D97-AF65-F5344CB8AC3E}">
        <p14:creationId xmlns:p14="http://schemas.microsoft.com/office/powerpoint/2010/main" val="252578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kschrum@cimarex.com" TargetMode="External"/><Relationship Id="rId2" Type="http://schemas.openxmlformats.org/officeDocument/2006/relationships/hyperlink" Target="mailto:rbehm@cimarex.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Cimarex TU 2020 Capstone Project</a:t>
            </a:r>
            <a:endParaRPr lang="en-US" dirty="0"/>
          </a:p>
        </p:txBody>
      </p:sp>
      <p:sp>
        <p:nvSpPr>
          <p:cNvPr id="3" name="Subtitle 2"/>
          <p:cNvSpPr>
            <a:spLocks noGrp="1"/>
          </p:cNvSpPr>
          <p:nvPr>
            <p:ph type="subTitle" idx="1"/>
          </p:nvPr>
        </p:nvSpPr>
        <p:spPr/>
        <p:txBody>
          <a:bodyPr/>
          <a:lstStyle/>
          <a:p>
            <a:r>
              <a:rPr lang="en-US" dirty="0" smtClean="0"/>
              <a:t>Rita Behm &amp; Kailey Schrum</a:t>
            </a:r>
            <a:endParaRPr lang="en-US" dirty="0"/>
          </a:p>
        </p:txBody>
      </p:sp>
    </p:spTree>
    <p:extLst>
      <p:ext uri="{BB962C8B-B14F-4D97-AF65-F5344CB8AC3E}">
        <p14:creationId xmlns:p14="http://schemas.microsoft.com/office/powerpoint/2010/main" val="447718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883" y="140681"/>
            <a:ext cx="10515600" cy="1325563"/>
          </a:xfrm>
        </p:spPr>
        <p:txBody>
          <a:bodyPr/>
          <a:lstStyle/>
          <a:p>
            <a:r>
              <a:rPr lang="en-US" dirty="0" smtClean="0"/>
              <a:t>Overview</a:t>
            </a:r>
            <a:endParaRPr lang="en-US" dirty="0"/>
          </a:p>
        </p:txBody>
      </p:sp>
      <p:sp>
        <p:nvSpPr>
          <p:cNvPr id="3" name="Content Placeholder 2"/>
          <p:cNvSpPr>
            <a:spLocks noGrp="1"/>
          </p:cNvSpPr>
          <p:nvPr>
            <p:ph idx="1"/>
          </p:nvPr>
        </p:nvSpPr>
        <p:spPr>
          <a:xfrm>
            <a:off x="357447" y="1321724"/>
            <a:ext cx="10996353" cy="5295207"/>
          </a:xfrm>
        </p:spPr>
        <p:txBody>
          <a:bodyPr>
            <a:normAutofit fontScale="77500" lnSpcReduction="20000"/>
          </a:bodyPr>
          <a:lstStyle/>
          <a:p>
            <a:r>
              <a:rPr lang="en-US" dirty="0" smtClean="0"/>
              <a:t>Your geologist has found a new unconventional play in the Permian Basin. He is absolutely certain it is analogous to the lower Wolfcamp (C&amp;D) in Culberson County, but you will be the first to drill in this township.</a:t>
            </a:r>
          </a:p>
          <a:p>
            <a:endParaRPr lang="en-US" dirty="0" smtClean="0"/>
          </a:p>
          <a:p>
            <a:r>
              <a:rPr lang="en-US" dirty="0" smtClean="0"/>
              <a:t>Your </a:t>
            </a:r>
            <a:r>
              <a:rPr lang="en-US" dirty="0" err="1" smtClean="0"/>
              <a:t>landman</a:t>
            </a:r>
            <a:r>
              <a:rPr lang="en-US" dirty="0" smtClean="0"/>
              <a:t> obtained acreage in this sleepy township for $1000/acre for all 36 sections and has provided you an obligation schedule you must satisfy over the next 5 years to hold all the leases. You are a 60% WI owner in every section and have a 75% 8/8ths NRI. Any 2 mile created unit/section creates 1 new obligation.</a:t>
            </a:r>
          </a:p>
          <a:p>
            <a:endParaRPr lang="en-US" dirty="0" smtClean="0"/>
          </a:p>
          <a:p>
            <a:r>
              <a:rPr lang="en-US" dirty="0" smtClean="0"/>
              <a:t>As asset engineering team you must propose a 5 year drill plan that satisfies all obligations, sets aside enough capital and time to determine a reasonable spacing, and you must propose whether or not to use some of your drilling capital to own and operate gas midstream or if you recommend bringing in a 3</a:t>
            </a:r>
            <a:r>
              <a:rPr lang="en-US" baseline="30000" dirty="0" smtClean="0"/>
              <a:t>rd</a:t>
            </a:r>
            <a:r>
              <a:rPr lang="en-US" dirty="0" smtClean="0"/>
              <a:t> party to operate gas midstream for a fixed fee. </a:t>
            </a:r>
          </a:p>
          <a:p>
            <a:endParaRPr lang="en-US" dirty="0" smtClean="0"/>
          </a:p>
          <a:p>
            <a:r>
              <a:rPr lang="en-US" dirty="0" smtClean="0"/>
              <a:t>Oil will be trucked at $2.00 per bbl escalating at 3% per year up to 10 years and water has a 3</a:t>
            </a:r>
            <a:r>
              <a:rPr lang="en-US" baseline="30000" dirty="0" smtClean="0"/>
              <a:t>rd</a:t>
            </a:r>
            <a:r>
              <a:rPr lang="en-US" dirty="0" smtClean="0"/>
              <a:t> party agreement signed at .50 cents per bbl that escalates year over year at CPI for up to 10 years. Base fixed LOE excluding water is $6000/month per well.</a:t>
            </a:r>
          </a:p>
        </p:txBody>
      </p:sp>
    </p:spTree>
    <p:extLst>
      <p:ext uri="{BB962C8B-B14F-4D97-AF65-F5344CB8AC3E}">
        <p14:creationId xmlns:p14="http://schemas.microsoft.com/office/powerpoint/2010/main" val="71679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Supplied</a:t>
            </a:r>
            <a:endParaRPr lang="en-US" dirty="0"/>
          </a:p>
        </p:txBody>
      </p:sp>
      <p:sp>
        <p:nvSpPr>
          <p:cNvPr id="3" name="Content Placeholder 2"/>
          <p:cNvSpPr>
            <a:spLocks noGrp="1"/>
          </p:cNvSpPr>
          <p:nvPr>
            <p:ph idx="1"/>
          </p:nvPr>
        </p:nvSpPr>
        <p:spPr>
          <a:xfrm>
            <a:off x="721822" y="1385051"/>
            <a:ext cx="10515600" cy="4351338"/>
          </a:xfrm>
        </p:spPr>
        <p:txBody>
          <a:bodyPr>
            <a:noAutofit/>
          </a:bodyPr>
          <a:lstStyle/>
          <a:p>
            <a:pPr marL="0" indent="0">
              <a:buNone/>
            </a:pPr>
            <a:r>
              <a:rPr lang="en-US" sz="1900" b="1" dirty="0" smtClean="0"/>
              <a:t>Reservoir/Field Planning</a:t>
            </a:r>
          </a:p>
          <a:p>
            <a:pPr lvl="1"/>
            <a:r>
              <a:rPr lang="en-US" sz="1500" dirty="0" smtClean="0"/>
              <a:t>Obligation map of area</a:t>
            </a:r>
          </a:p>
          <a:p>
            <a:pPr lvl="1"/>
            <a:r>
              <a:rPr lang="en-US" sz="1500" dirty="0" smtClean="0"/>
              <a:t>Total budget for 5 years to be used to drill wells or build midstream system</a:t>
            </a:r>
          </a:p>
          <a:p>
            <a:pPr lvl="1"/>
            <a:r>
              <a:rPr lang="en-US" sz="1500" dirty="0" smtClean="0"/>
              <a:t>It takes 30 days to drill a 1 mile well, it take 45 days to drill a 2 mile well. It takes 7 days to frac a one mile well, it take 14 days to frac a 2 mile well. (You have no rig/completion crew constraints)</a:t>
            </a:r>
          </a:p>
          <a:p>
            <a:pPr lvl="1"/>
            <a:r>
              <a:rPr lang="en-US" sz="1500" dirty="0" smtClean="0"/>
              <a:t>You have a 40% non op partner</a:t>
            </a:r>
          </a:p>
          <a:p>
            <a:pPr lvl="1"/>
            <a:r>
              <a:rPr lang="en-US" sz="1500" dirty="0" smtClean="0"/>
              <a:t>Capital Costs for drilling wells, and general </a:t>
            </a:r>
            <a:r>
              <a:rPr lang="en-US" sz="1500" dirty="0"/>
              <a:t>g</a:t>
            </a:r>
            <a:r>
              <a:rPr lang="en-US" sz="1500" dirty="0" smtClean="0"/>
              <a:t>as </a:t>
            </a:r>
            <a:r>
              <a:rPr lang="en-US" sz="1500" dirty="0"/>
              <a:t>m</a:t>
            </a:r>
            <a:r>
              <a:rPr lang="en-US" sz="1500" dirty="0" smtClean="0"/>
              <a:t>idstream </a:t>
            </a:r>
            <a:r>
              <a:rPr lang="en-US" sz="1500" dirty="0"/>
              <a:t>c</a:t>
            </a:r>
            <a:r>
              <a:rPr lang="en-US" sz="1500" dirty="0" smtClean="0"/>
              <a:t>apital </a:t>
            </a:r>
            <a:r>
              <a:rPr lang="en-US" sz="1500" dirty="0"/>
              <a:t>c</a:t>
            </a:r>
            <a:r>
              <a:rPr lang="en-US" sz="1500" dirty="0" smtClean="0"/>
              <a:t>osts (pipe and compression)</a:t>
            </a:r>
          </a:p>
          <a:p>
            <a:pPr lvl="1"/>
            <a:r>
              <a:rPr lang="en-US" sz="1500" dirty="0" smtClean="0"/>
              <a:t>Any wells online prior to 12/31/2014 in Culberson County can be used in building your typecurve</a:t>
            </a:r>
          </a:p>
          <a:p>
            <a:pPr lvl="1"/>
            <a:r>
              <a:rPr lang="en-US" sz="1500" dirty="0" smtClean="0"/>
              <a:t>General log of zone or log properties to calculate Recovery factor/help ground spacing</a:t>
            </a:r>
          </a:p>
          <a:p>
            <a:pPr marL="0" indent="0">
              <a:buNone/>
            </a:pPr>
            <a:endParaRPr lang="en-US" sz="1900" b="1" dirty="0" smtClean="0"/>
          </a:p>
          <a:p>
            <a:pPr marL="0" indent="0">
              <a:buNone/>
            </a:pPr>
            <a:r>
              <a:rPr lang="en-US" sz="1900" b="1" dirty="0" smtClean="0"/>
              <a:t>Midstream/Marketing</a:t>
            </a:r>
          </a:p>
          <a:p>
            <a:pPr lvl="1"/>
            <a:r>
              <a:rPr lang="en-US" sz="1500" dirty="0" smtClean="0"/>
              <a:t>Trunk line pipe flow volumes and compression capacity</a:t>
            </a:r>
          </a:p>
          <a:p>
            <a:pPr lvl="1"/>
            <a:r>
              <a:rPr lang="en-US" sz="1500" dirty="0" smtClean="0"/>
              <a:t>Midstream </a:t>
            </a:r>
            <a:r>
              <a:rPr lang="en-US" sz="1500" dirty="0" err="1" smtClean="0"/>
              <a:t>opex</a:t>
            </a:r>
            <a:r>
              <a:rPr lang="en-US" sz="1500" dirty="0" smtClean="0"/>
              <a:t> per mcf if you operate</a:t>
            </a:r>
          </a:p>
          <a:p>
            <a:pPr lvl="1"/>
            <a:r>
              <a:rPr lang="en-US" sz="1500" dirty="0" smtClean="0"/>
              <a:t>3</a:t>
            </a:r>
            <a:r>
              <a:rPr lang="en-US" sz="1500" baseline="30000" dirty="0" smtClean="0"/>
              <a:t>rd</a:t>
            </a:r>
            <a:r>
              <a:rPr lang="en-US" sz="1500" dirty="0" smtClean="0"/>
              <a:t> party midstream fee proposal</a:t>
            </a:r>
          </a:p>
          <a:p>
            <a:pPr lvl="1"/>
            <a:r>
              <a:rPr lang="en-US" sz="1500" dirty="0" smtClean="0"/>
              <a:t>Runtime and fuel assumptions for you or 3</a:t>
            </a:r>
            <a:r>
              <a:rPr lang="en-US" sz="1500" baseline="30000" dirty="0" smtClean="0"/>
              <a:t>rd</a:t>
            </a:r>
            <a:r>
              <a:rPr lang="en-US" sz="1500" dirty="0" smtClean="0"/>
              <a:t> party midstream company</a:t>
            </a:r>
          </a:p>
          <a:p>
            <a:pPr lvl="1"/>
            <a:r>
              <a:rPr lang="en-US" sz="1500" dirty="0" smtClean="0"/>
              <a:t>General processing costs/values </a:t>
            </a:r>
          </a:p>
          <a:p>
            <a:pPr lvl="1"/>
            <a:r>
              <a:rPr lang="en-US" sz="1500" dirty="0"/>
              <a:t>Gas, NGL, and Oil flat price for received pricing </a:t>
            </a:r>
          </a:p>
        </p:txBody>
      </p:sp>
    </p:spTree>
    <p:extLst>
      <p:ext uri="{BB962C8B-B14F-4D97-AF65-F5344CB8AC3E}">
        <p14:creationId xmlns:p14="http://schemas.microsoft.com/office/powerpoint/2010/main" val="3170951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365125"/>
            <a:ext cx="11031071" cy="1325563"/>
          </a:xfrm>
        </p:spPr>
        <p:txBody>
          <a:bodyPr/>
          <a:lstStyle/>
          <a:p>
            <a:r>
              <a:rPr lang="en-US" dirty="0" smtClean="0"/>
              <a:t>Team Recommendation (What’s the End Goal)</a:t>
            </a:r>
            <a:endParaRPr lang="en-US" dirty="0"/>
          </a:p>
        </p:txBody>
      </p:sp>
      <p:sp>
        <p:nvSpPr>
          <p:cNvPr id="3" name="Content Placeholder 2"/>
          <p:cNvSpPr>
            <a:spLocks noGrp="1"/>
          </p:cNvSpPr>
          <p:nvPr>
            <p:ph idx="1"/>
          </p:nvPr>
        </p:nvSpPr>
        <p:spPr>
          <a:xfrm>
            <a:off x="937953" y="1609495"/>
            <a:ext cx="10515600" cy="4351338"/>
          </a:xfrm>
        </p:spPr>
        <p:txBody>
          <a:bodyPr>
            <a:normAutofit fontScale="70000" lnSpcReduction="20000"/>
          </a:bodyPr>
          <a:lstStyle/>
          <a:p>
            <a:r>
              <a:rPr lang="en-US" dirty="0" smtClean="0"/>
              <a:t>5 year drill recommendation to satisfy leases showing locations/capital per year/schedule</a:t>
            </a:r>
          </a:p>
          <a:p>
            <a:endParaRPr lang="en-US" dirty="0" smtClean="0"/>
          </a:p>
          <a:p>
            <a:r>
              <a:rPr lang="en-US" dirty="0" smtClean="0"/>
              <a:t>Spacing proposal test/timeline to be able to understand field spacing by year 5</a:t>
            </a:r>
          </a:p>
          <a:p>
            <a:pPr lvl="1"/>
            <a:r>
              <a:rPr lang="en-US" dirty="0" smtClean="0"/>
              <a:t>How many wells or tests do you think you will need, where would you put them, what if any information do you need you are not provided that you think would help.</a:t>
            </a:r>
          </a:p>
          <a:p>
            <a:endParaRPr lang="en-US" dirty="0" smtClean="0"/>
          </a:p>
          <a:p>
            <a:r>
              <a:rPr lang="en-US" dirty="0" smtClean="0"/>
              <a:t>Recommendation on build own midstream system, including capital schedule per year and full cycle return or 3</a:t>
            </a:r>
            <a:r>
              <a:rPr lang="en-US" baseline="30000" dirty="0" smtClean="0"/>
              <a:t>rd</a:t>
            </a:r>
            <a:r>
              <a:rPr lang="en-US" dirty="0" smtClean="0"/>
              <a:t> party midstream full cycle return</a:t>
            </a:r>
          </a:p>
          <a:p>
            <a:endParaRPr lang="en-US" dirty="0" smtClean="0"/>
          </a:p>
          <a:p>
            <a:r>
              <a:rPr lang="en-US" dirty="0" smtClean="0"/>
              <a:t>BTAX PV10 of your recommendation including a summary of the inputs and your output roll up.</a:t>
            </a:r>
          </a:p>
          <a:p>
            <a:endParaRPr lang="en-US" dirty="0" smtClean="0"/>
          </a:p>
          <a:p>
            <a:r>
              <a:rPr lang="en-US" dirty="0" smtClean="0"/>
              <a:t>**Your rationale for each of the above**</a:t>
            </a:r>
          </a:p>
          <a:p>
            <a:pPr marL="0" indent="0">
              <a:buNone/>
            </a:pPr>
            <a:endParaRPr lang="en-US" dirty="0" smtClean="0"/>
          </a:p>
          <a:p>
            <a:endParaRPr lang="en-US" dirty="0" smtClean="0"/>
          </a:p>
        </p:txBody>
      </p:sp>
    </p:spTree>
    <p:extLst>
      <p:ext uri="{BB962C8B-B14F-4D97-AF65-F5344CB8AC3E}">
        <p14:creationId xmlns:p14="http://schemas.microsoft.com/office/powerpoint/2010/main" val="3476198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Curveball</a:t>
            </a:r>
            <a:endParaRPr lang="en-US" dirty="0"/>
          </a:p>
        </p:txBody>
      </p:sp>
      <p:sp>
        <p:nvSpPr>
          <p:cNvPr id="3" name="Content Placeholder 2"/>
          <p:cNvSpPr>
            <a:spLocks noGrp="1"/>
          </p:cNvSpPr>
          <p:nvPr>
            <p:ph idx="1"/>
          </p:nvPr>
        </p:nvSpPr>
        <p:spPr>
          <a:xfrm>
            <a:off x="461356" y="1459864"/>
            <a:ext cx="10866120" cy="4965873"/>
          </a:xfrm>
        </p:spPr>
        <p:txBody>
          <a:bodyPr>
            <a:normAutofit fontScale="92500" lnSpcReduction="10000"/>
          </a:bodyPr>
          <a:lstStyle/>
          <a:p>
            <a:r>
              <a:rPr lang="en-US" dirty="0" smtClean="0"/>
              <a:t>Based on your above recommendation due 1 month before final presentation you will have one last piece of unknown information added to the project and you must then choose how you adapt or planned ahead to adapt to this curve ball.</a:t>
            </a:r>
          </a:p>
          <a:p>
            <a:endParaRPr lang="en-US" dirty="0" smtClean="0"/>
          </a:p>
          <a:p>
            <a:r>
              <a:rPr lang="en-US" dirty="0" smtClean="0"/>
              <a:t>Your decision making process, how thoughtful you were on your development plan and how inquisitive you are on identifying risks/uncertainty to your program will determine this last piece. </a:t>
            </a:r>
          </a:p>
          <a:p>
            <a:pPr marL="0" indent="0">
              <a:buNone/>
            </a:pPr>
            <a:endParaRPr lang="en-US" dirty="0"/>
          </a:p>
          <a:p>
            <a:pPr marL="0" indent="0">
              <a:buNone/>
            </a:pPr>
            <a:r>
              <a:rPr lang="en-US" dirty="0" smtClean="0">
                <a:solidFill>
                  <a:schemeClr val="bg1">
                    <a:lumMod val="75000"/>
                  </a:schemeClr>
                </a:solidFill>
              </a:rPr>
              <a:t>Examples of that </a:t>
            </a:r>
            <a:r>
              <a:rPr lang="en-US" dirty="0">
                <a:solidFill>
                  <a:schemeClr val="bg1">
                    <a:lumMod val="75000"/>
                  </a:schemeClr>
                </a:solidFill>
              </a:rPr>
              <a:t>l</a:t>
            </a:r>
            <a:r>
              <a:rPr lang="en-US" dirty="0" smtClean="0">
                <a:solidFill>
                  <a:schemeClr val="bg1">
                    <a:lumMod val="75000"/>
                  </a:schemeClr>
                </a:solidFill>
              </a:rPr>
              <a:t>ast piece of information</a:t>
            </a:r>
          </a:p>
          <a:p>
            <a:pPr lvl="1"/>
            <a:r>
              <a:rPr lang="en-US" dirty="0" smtClean="0">
                <a:solidFill>
                  <a:schemeClr val="bg1">
                    <a:lumMod val="75000"/>
                  </a:schemeClr>
                </a:solidFill>
              </a:rPr>
              <a:t>Maybe your company develops a technology innovation and changes well productivity or cost</a:t>
            </a:r>
          </a:p>
          <a:p>
            <a:pPr lvl="1"/>
            <a:r>
              <a:rPr lang="en-US" sz="2500" dirty="0" smtClean="0">
                <a:solidFill>
                  <a:schemeClr val="bg1">
                    <a:lumMod val="75000"/>
                  </a:schemeClr>
                </a:solidFill>
              </a:rPr>
              <a:t>Maybe the 3</a:t>
            </a:r>
            <a:r>
              <a:rPr lang="en-US" sz="2500" baseline="30000" dirty="0" smtClean="0">
                <a:solidFill>
                  <a:schemeClr val="bg1">
                    <a:lumMod val="75000"/>
                  </a:schemeClr>
                </a:solidFill>
              </a:rPr>
              <a:t>rd</a:t>
            </a:r>
            <a:r>
              <a:rPr lang="en-US" sz="2500" dirty="0" smtClean="0">
                <a:solidFill>
                  <a:schemeClr val="bg1">
                    <a:lumMod val="75000"/>
                  </a:schemeClr>
                </a:solidFill>
              </a:rPr>
              <a:t> party that gathers your gas has performance issues or is bought out</a:t>
            </a:r>
            <a:endParaRPr lang="en-US" sz="2500" dirty="0">
              <a:solidFill>
                <a:schemeClr val="bg1">
                  <a:lumMod val="75000"/>
                </a:schemeClr>
              </a:solidFill>
            </a:endParaRPr>
          </a:p>
          <a:p>
            <a:pPr marL="457200" lvl="1" indent="0">
              <a:buNone/>
            </a:pPr>
            <a:endParaRPr lang="en-US" sz="2500" dirty="0" smtClean="0"/>
          </a:p>
        </p:txBody>
      </p:sp>
    </p:spTree>
    <p:extLst>
      <p:ext uri="{BB962C8B-B14F-4D97-AF65-F5344CB8AC3E}">
        <p14:creationId xmlns:p14="http://schemas.microsoft.com/office/powerpoint/2010/main" val="386383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Content Placeholder 2"/>
          <p:cNvSpPr>
            <a:spLocks noGrp="1"/>
          </p:cNvSpPr>
          <p:nvPr>
            <p:ph idx="1"/>
          </p:nvPr>
        </p:nvSpPr>
        <p:spPr/>
        <p:txBody>
          <a:bodyPr/>
          <a:lstStyle/>
          <a:p>
            <a:r>
              <a:rPr lang="en-US" dirty="0" smtClean="0"/>
              <a:t>Rita Behm: </a:t>
            </a:r>
            <a:r>
              <a:rPr lang="en-US" dirty="0" smtClean="0">
                <a:hlinkClick r:id="rId2"/>
              </a:rPr>
              <a:t>rbehm@cimarex.com</a:t>
            </a:r>
            <a:endParaRPr lang="en-US" dirty="0" smtClean="0"/>
          </a:p>
          <a:p>
            <a:pPr marL="0" indent="0">
              <a:buNone/>
            </a:pPr>
            <a:r>
              <a:rPr lang="en-US" dirty="0" smtClean="0"/>
              <a:t>Cell: 832-620-2640</a:t>
            </a:r>
          </a:p>
          <a:p>
            <a:r>
              <a:rPr lang="en-US" dirty="0" smtClean="0"/>
              <a:t>Kailey Schrum: </a:t>
            </a:r>
            <a:r>
              <a:rPr lang="en-US" dirty="0" smtClean="0">
                <a:hlinkClick r:id="rId3"/>
              </a:rPr>
              <a:t>kschrum@cimarex.com</a:t>
            </a:r>
            <a:endParaRPr lang="en-US" dirty="0" smtClean="0"/>
          </a:p>
          <a:p>
            <a:pPr marL="0" indent="0">
              <a:buNone/>
            </a:pPr>
            <a:r>
              <a:rPr lang="en-US" smtClean="0"/>
              <a:t>Cell: 918-605-4187</a:t>
            </a:r>
            <a:endParaRPr lang="en-US" dirty="0" smtClean="0"/>
          </a:p>
          <a:p>
            <a:r>
              <a:rPr lang="en-US" dirty="0" smtClean="0"/>
              <a:t>We will respond to reasonable questions within 24-48 hours of being asked.</a:t>
            </a:r>
            <a:endParaRPr lang="en-US" dirty="0"/>
          </a:p>
        </p:txBody>
      </p:sp>
    </p:spTree>
    <p:extLst>
      <p:ext uri="{BB962C8B-B14F-4D97-AF65-F5344CB8AC3E}">
        <p14:creationId xmlns:p14="http://schemas.microsoft.com/office/powerpoint/2010/main" val="4007736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Section</a:t>
            </a:r>
            <a:endParaRPr lang="en-US" dirty="0"/>
          </a:p>
        </p:txBody>
      </p:sp>
      <p:pic>
        <p:nvPicPr>
          <p:cNvPr id="4" name="Content Placeholder 3"/>
          <p:cNvPicPr>
            <a:picLocks noGrp="1" noChangeAspect="1"/>
          </p:cNvPicPr>
          <p:nvPr>
            <p:ph idx="1"/>
          </p:nvPr>
        </p:nvPicPr>
        <p:blipFill>
          <a:blip r:embed="rId2"/>
          <a:stretch>
            <a:fillRect/>
          </a:stretch>
        </p:blipFill>
        <p:spPr>
          <a:xfrm>
            <a:off x="303080" y="1501428"/>
            <a:ext cx="4337141" cy="4351338"/>
          </a:xfrm>
          <a:prstGeom prst="rect">
            <a:avLst/>
          </a:prstGeom>
        </p:spPr>
      </p:pic>
      <p:cxnSp>
        <p:nvCxnSpPr>
          <p:cNvPr id="6" name="Straight Connector 5"/>
          <p:cNvCxnSpPr/>
          <p:nvPr/>
        </p:nvCxnSpPr>
        <p:spPr>
          <a:xfrm>
            <a:off x="4123113" y="1512916"/>
            <a:ext cx="8312" cy="68995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233949" y="1512916"/>
            <a:ext cx="8312" cy="689957"/>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4123113" y="2122921"/>
            <a:ext cx="149629" cy="914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p:cNvSpPr txBox="1"/>
          <p:nvPr/>
        </p:nvSpPr>
        <p:spPr>
          <a:xfrm>
            <a:off x="5284648" y="656188"/>
            <a:ext cx="4754702" cy="4524315"/>
          </a:xfrm>
          <a:prstGeom prst="rect">
            <a:avLst/>
          </a:prstGeom>
          <a:noFill/>
        </p:spPr>
        <p:txBody>
          <a:bodyPr wrap="square" rtlCol="0">
            <a:spAutoFit/>
          </a:bodyPr>
          <a:lstStyle/>
          <a:p>
            <a:r>
              <a:rPr lang="en-US" dirty="0" smtClean="0"/>
              <a:t>Drilled 2 1 miles wells in section 1.</a:t>
            </a:r>
          </a:p>
          <a:p>
            <a:endParaRPr lang="en-US" dirty="0" smtClean="0"/>
          </a:p>
          <a:p>
            <a:r>
              <a:rPr lang="en-US" dirty="0" smtClean="0"/>
              <a:t>Wells expect to make 4,000 MCFD each  </a:t>
            </a:r>
          </a:p>
          <a:p>
            <a:r>
              <a:rPr lang="en-US" dirty="0" smtClean="0"/>
              <a:t>Gross drill capital $11,600,000 </a:t>
            </a:r>
          </a:p>
          <a:p>
            <a:r>
              <a:rPr lang="en-US" dirty="0" smtClean="0"/>
              <a:t>Compression Capital= 125,000*8=$1,000,000</a:t>
            </a:r>
          </a:p>
          <a:p>
            <a:r>
              <a:rPr lang="en-US" dirty="0" smtClean="0"/>
              <a:t>GL 1.2 miles *80,000*4=$384,000</a:t>
            </a:r>
          </a:p>
          <a:p>
            <a:r>
              <a:rPr lang="en-US" dirty="0" smtClean="0"/>
              <a:t>HP .28 miles *160,000*16=$716,800 (320MM/D)</a:t>
            </a:r>
          </a:p>
          <a:p>
            <a:r>
              <a:rPr lang="en-US" dirty="0" smtClean="0"/>
              <a:t>LP</a:t>
            </a:r>
            <a:r>
              <a:rPr lang="en-US" dirty="0" smtClean="0"/>
              <a:t> 1.2 miles *80,000*12=$1,152,000 (60MM/D)</a:t>
            </a:r>
          </a:p>
          <a:p>
            <a:r>
              <a:rPr lang="en-US" dirty="0" smtClean="0"/>
              <a:t>Plant Meter Connect=$1,000,000 (one time cost)</a:t>
            </a:r>
          </a:p>
          <a:p>
            <a:r>
              <a:rPr lang="en-US" dirty="0" smtClean="0"/>
              <a:t>Gross Capital Total: $15,852,800</a:t>
            </a:r>
          </a:p>
          <a:p>
            <a:r>
              <a:rPr lang="en-US" dirty="0" smtClean="0"/>
              <a:t>   Net Capital Total:    $9,511,680</a:t>
            </a:r>
          </a:p>
          <a:p>
            <a:endParaRPr lang="en-US" dirty="0"/>
          </a:p>
          <a:p>
            <a:r>
              <a:rPr lang="en-US" dirty="0" smtClean="0"/>
              <a:t>Timing:</a:t>
            </a:r>
          </a:p>
          <a:p>
            <a:r>
              <a:rPr lang="en-US" dirty="0" smtClean="0"/>
              <a:t>Drilling 1/1-3/1</a:t>
            </a:r>
          </a:p>
          <a:p>
            <a:r>
              <a:rPr lang="en-US" dirty="0" smtClean="0"/>
              <a:t>Frac 3/2-3/16</a:t>
            </a:r>
          </a:p>
          <a:p>
            <a:r>
              <a:rPr lang="en-US" dirty="0" smtClean="0"/>
              <a:t>First prod 3/17</a:t>
            </a:r>
            <a:endParaRPr lang="en-US" dirty="0"/>
          </a:p>
        </p:txBody>
      </p:sp>
      <p:sp>
        <p:nvSpPr>
          <p:cNvPr id="10" name="Rectangle 9"/>
          <p:cNvSpPr/>
          <p:nvPr/>
        </p:nvSpPr>
        <p:spPr>
          <a:xfrm>
            <a:off x="3831013" y="2897621"/>
            <a:ext cx="149629" cy="914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Connector 11"/>
          <p:cNvCxnSpPr/>
          <p:nvPr/>
        </p:nvCxnSpPr>
        <p:spPr>
          <a:xfrm flipH="1">
            <a:off x="4131425" y="2214361"/>
            <a:ext cx="1" cy="683260"/>
          </a:xfrm>
          <a:prstGeom prst="line">
            <a:avLst/>
          </a:prstGeom>
          <a:ln w="38100">
            <a:solidFill>
              <a:srgbClr val="7030A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206240" y="2225849"/>
            <a:ext cx="462" cy="717492"/>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a:endCxn id="10" idx="1"/>
          </p:cNvCxnSpPr>
          <p:nvPr/>
        </p:nvCxnSpPr>
        <p:spPr>
          <a:xfrm>
            <a:off x="3825300" y="2711450"/>
            <a:ext cx="5713" cy="231891"/>
          </a:xfrm>
          <a:prstGeom prst="line">
            <a:avLst/>
          </a:prstGeom>
          <a:ln w="38100">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a:stCxn id="10" idx="3"/>
          </p:cNvCxnSpPr>
          <p:nvPr/>
        </p:nvCxnSpPr>
        <p:spPr>
          <a:xfrm>
            <a:off x="3980642" y="2943341"/>
            <a:ext cx="253307"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3976487" y="2897621"/>
            <a:ext cx="192345" cy="0"/>
          </a:xfrm>
          <a:prstGeom prst="line">
            <a:avLst/>
          </a:prstGeom>
          <a:ln w="38100">
            <a:solidFill>
              <a:srgbClr val="7030A0"/>
            </a:solidFill>
          </a:ln>
        </p:spPr>
        <p:style>
          <a:lnRef idx="1">
            <a:schemeClr val="accent2"/>
          </a:lnRef>
          <a:fillRef idx="0">
            <a:schemeClr val="accent2"/>
          </a:fillRef>
          <a:effectRef idx="0">
            <a:schemeClr val="accent2"/>
          </a:effectRef>
          <a:fontRef idx="minor">
            <a:schemeClr val="tx1"/>
          </a:fontRef>
        </p:style>
      </p:cxnSp>
      <p:sp>
        <p:nvSpPr>
          <p:cNvPr id="27" name="TextBox 26"/>
          <p:cNvSpPr txBox="1"/>
          <p:nvPr/>
        </p:nvSpPr>
        <p:spPr>
          <a:xfrm>
            <a:off x="3022600" y="2642325"/>
            <a:ext cx="883227" cy="338554"/>
          </a:xfrm>
          <a:prstGeom prst="rect">
            <a:avLst/>
          </a:prstGeom>
          <a:noFill/>
        </p:spPr>
        <p:txBody>
          <a:bodyPr wrap="square" rtlCol="0">
            <a:spAutoFit/>
          </a:bodyPr>
          <a:lstStyle/>
          <a:p>
            <a:r>
              <a:rPr lang="en-US" sz="1600" dirty="0" smtClean="0">
                <a:solidFill>
                  <a:srgbClr val="00B0F0"/>
                </a:solidFill>
              </a:rPr>
              <a:t>HP 16”</a:t>
            </a:r>
            <a:endParaRPr lang="en-US" sz="1600" dirty="0">
              <a:solidFill>
                <a:srgbClr val="00B0F0"/>
              </a:solidFill>
            </a:endParaRPr>
          </a:p>
        </p:txBody>
      </p:sp>
      <p:sp>
        <p:nvSpPr>
          <p:cNvPr id="28" name="TextBox 27"/>
          <p:cNvSpPr txBox="1"/>
          <p:nvPr/>
        </p:nvSpPr>
        <p:spPr>
          <a:xfrm>
            <a:off x="4205548" y="2381530"/>
            <a:ext cx="950652" cy="338554"/>
          </a:xfrm>
          <a:prstGeom prst="rect">
            <a:avLst/>
          </a:prstGeom>
          <a:noFill/>
        </p:spPr>
        <p:txBody>
          <a:bodyPr wrap="square" rtlCol="0">
            <a:spAutoFit/>
          </a:bodyPr>
          <a:lstStyle/>
          <a:p>
            <a:r>
              <a:rPr lang="en-US" sz="1600" dirty="0" smtClean="0">
                <a:solidFill>
                  <a:srgbClr val="FFC000"/>
                </a:solidFill>
              </a:rPr>
              <a:t>GL 4”</a:t>
            </a:r>
            <a:endParaRPr lang="en-US" sz="1600" dirty="0">
              <a:solidFill>
                <a:srgbClr val="00B0F0"/>
              </a:solidFill>
            </a:endParaRPr>
          </a:p>
        </p:txBody>
      </p:sp>
      <p:sp>
        <p:nvSpPr>
          <p:cNvPr id="29" name="TextBox 28"/>
          <p:cNvSpPr txBox="1"/>
          <p:nvPr/>
        </p:nvSpPr>
        <p:spPr>
          <a:xfrm>
            <a:off x="3465613" y="2258051"/>
            <a:ext cx="739935" cy="338554"/>
          </a:xfrm>
          <a:prstGeom prst="rect">
            <a:avLst/>
          </a:prstGeom>
          <a:noFill/>
        </p:spPr>
        <p:txBody>
          <a:bodyPr wrap="square" rtlCol="0">
            <a:spAutoFit/>
          </a:bodyPr>
          <a:lstStyle/>
          <a:p>
            <a:r>
              <a:rPr lang="en-US" sz="1600" dirty="0" smtClean="0">
                <a:solidFill>
                  <a:srgbClr val="7030A0"/>
                </a:solidFill>
              </a:rPr>
              <a:t>LP12”</a:t>
            </a:r>
            <a:endParaRPr lang="en-US" sz="1600" dirty="0">
              <a:solidFill>
                <a:srgbClr val="7030A0"/>
              </a:solidFill>
            </a:endParaRPr>
          </a:p>
        </p:txBody>
      </p:sp>
    </p:spTree>
    <p:extLst>
      <p:ext uri="{BB962C8B-B14F-4D97-AF65-F5344CB8AC3E}">
        <p14:creationId xmlns:p14="http://schemas.microsoft.com/office/powerpoint/2010/main" val="2797725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767</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Cimarex TU 2020 Capstone Project</vt:lpstr>
      <vt:lpstr>Overview</vt:lpstr>
      <vt:lpstr>Data Supplied</vt:lpstr>
      <vt:lpstr>Team Recommendation (What’s the End Goal)</vt:lpstr>
      <vt:lpstr>The Curveball</vt:lpstr>
      <vt:lpstr>Contacts</vt:lpstr>
      <vt:lpstr>Example Section</vt:lpstr>
    </vt:vector>
  </TitlesOfParts>
  <Company>Cimarex Energy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Cimarex 2020 Capstone Project</dc:title>
  <dc:creator>Rita Behm</dc:creator>
  <cp:lastModifiedBy>Rita Behm</cp:lastModifiedBy>
  <cp:revision>14</cp:revision>
  <dcterms:created xsi:type="dcterms:W3CDTF">2020-01-22T20:15:06Z</dcterms:created>
  <dcterms:modified xsi:type="dcterms:W3CDTF">2020-01-29T16:08:27Z</dcterms:modified>
</cp:coreProperties>
</file>