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57" r:id="rId4"/>
    <p:sldId id="258" r:id="rId5"/>
    <p:sldId id="260" r:id="rId6"/>
    <p:sldId id="261" r:id="rId7"/>
    <p:sldId id="262" r:id="rId8"/>
    <p:sldId id="264" r:id="rId9"/>
    <p:sldId id="267" r:id="rId10"/>
    <p:sldId id="268" r:id="rId11"/>
    <p:sldId id="263" r:id="rId12"/>
    <p:sldId id="266" r:id="rId13"/>
    <p:sldId id="265" r:id="rId14"/>
    <p:sldId id="269" r:id="rId15"/>
    <p:sldId id="271" r:id="rId16"/>
    <p:sldId id="272"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10"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am\Desktop\InputFile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59053166056159"/>
          <c:y val="7.7628951612343511E-2"/>
          <c:w val="0.81697044520529971"/>
          <c:h val="0.74095811632195552"/>
        </c:manualLayout>
      </c:layout>
      <c:scatterChart>
        <c:scatterStyle val="lineMarker"/>
        <c:varyColors val="0"/>
        <c:ser>
          <c:idx val="0"/>
          <c:order val="0"/>
          <c:tx>
            <c:v>Equation 1</c:v>
          </c:tx>
          <c:spPr>
            <a:ln w="63500">
              <a:solidFill>
                <a:schemeClr val="accent1"/>
              </a:solidFill>
            </a:ln>
          </c:spPr>
          <c:marker>
            <c:symbol val="none"/>
          </c:marker>
          <c:xVal>
            <c:numRef>
              <c:f>'Temp Functions'!$A$15:$A$49</c:f>
              <c:numCache>
                <c:formatCode>General</c:formatCode>
                <c:ptCount val="3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numCache>
            </c:numRef>
          </c:xVal>
          <c:yVal>
            <c:numRef>
              <c:f>'Temp Functions'!$D$15:$D$49</c:f>
              <c:numCache>
                <c:formatCode>General</c:formatCode>
                <c:ptCount val="35"/>
                <c:pt idx="0">
                  <c:v>0.19190477420611393</c:v>
                </c:pt>
                <c:pt idx="1">
                  <c:v>0.21691363551865653</c:v>
                </c:pt>
                <c:pt idx="2">
                  <c:v>0.2451816296315025</c:v>
                </c:pt>
                <c:pt idx="3">
                  <c:v>0.27713348386339204</c:v>
                </c:pt>
                <c:pt idx="4">
                  <c:v>0.31324927562351446</c:v>
                </c:pt>
                <c:pt idx="5">
                  <c:v>0.35407164558659215</c:v>
                </c:pt>
                <c:pt idx="6">
                  <c:v>0.40021395088259393</c:v>
                </c:pt>
                <c:pt idx="7">
                  <c:v>0.45236948080295714</c:v>
                </c:pt>
                <c:pt idx="8">
                  <c:v>0.51132187348953595</c:v>
                </c:pt>
                <c:pt idx="9">
                  <c:v>0.57795689011728679</c:v>
                </c:pt>
                <c:pt idx="10">
                  <c:v>0.65327572347808405</c:v>
                </c:pt>
                <c:pt idx="11">
                  <c:v>0.7384100409274601</c:v>
                </c:pt>
                <c:pt idx="12">
                  <c:v>0.83463898771494149</c:v>
                </c:pt>
                <c:pt idx="13">
                  <c:v>0.94340840617341593</c:v>
                </c:pt>
                <c:pt idx="14">
                  <c:v>1.0663525595363612</c:v>
                </c:pt>
                <c:pt idx="15">
                  <c:v>1.2053186867838086</c:v>
                </c:pt>
                <c:pt idx="16">
                  <c:v>1.3623947574542365</c:v>
                </c:pt>
                <c:pt idx="17">
                  <c:v>1.5399408434391186</c:v>
                </c:pt>
                <c:pt idx="18">
                  <c:v>1.7406245791221355</c:v>
                </c:pt>
                <c:pt idx="19">
                  <c:v>1.9674612426525275</c:v>
                </c:pt>
                <c:pt idx="20">
                  <c:v>2.2238590605747253</c:v>
                </c:pt>
                <c:pt idx="21">
                  <c:v>2.5136704165174404</c:v>
                </c:pt>
                <c:pt idx="22">
                  <c:v>2.8412497333540649</c:v>
                </c:pt>
                <c:pt idx="23">
                  <c:v>3.2115188985152869</c:v>
                </c:pt>
                <c:pt idx="24">
                  <c:v>3.6300412154708566</c:v>
                </c:pt>
                <c:pt idx="25">
                  <c:v>4.1031049925034102</c:v>
                </c:pt>
                <c:pt idx="26">
                  <c:v>4.6378180246977365</c:v>
                </c:pt>
                <c:pt idx="27">
                  <c:v>5.2422143887397343</c:v>
                </c:pt>
                <c:pt idx="28">
                  <c:v>5.9253751551196174</c:v>
                </c:pt>
                <c:pt idx="29">
                  <c:v>6.6975648314432084</c:v>
                </c:pt>
                <c:pt idx="30">
                  <c:v>7.5703855869155312</c:v>
                </c:pt>
                <c:pt idx="31">
                  <c:v>8.556951575223346</c:v>
                </c:pt>
                <c:pt idx="32">
                  <c:v>9.6720859750223713</c:v>
                </c:pt>
                <c:pt idx="33">
                  <c:v>10.932543708567472</c:v>
                </c:pt>
                <c:pt idx="34">
                  <c:v>12.357263184838645</c:v>
                </c:pt>
              </c:numCache>
            </c:numRef>
          </c:yVal>
          <c:smooth val="0"/>
        </c:ser>
        <c:ser>
          <c:idx val="1"/>
          <c:order val="1"/>
          <c:tx>
            <c:v>Equation 2</c:v>
          </c:tx>
          <c:spPr>
            <a:ln w="63500">
              <a:solidFill>
                <a:schemeClr val="accent2"/>
              </a:solidFill>
            </a:ln>
          </c:spPr>
          <c:marker>
            <c:symbol val="none"/>
          </c:marker>
          <c:xVal>
            <c:numRef>
              <c:f>'Temp Functions'!$A$15:$A$49</c:f>
              <c:numCache>
                <c:formatCode>General</c:formatCode>
                <c:ptCount val="3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numCache>
            </c:numRef>
          </c:xVal>
          <c:yVal>
            <c:numRef>
              <c:f>'Temp Functions'!$F$15:$F$42</c:f>
              <c:numCache>
                <c:formatCode>General</c:formatCode>
                <c:ptCount val="28"/>
                <c:pt idx="0">
                  <c:v>0.18226836440754213</c:v>
                </c:pt>
                <c:pt idx="1">
                  <c:v>0.2017980831055485</c:v>
                </c:pt>
                <c:pt idx="2">
                  <c:v>0.22321298901218312</c:v>
                </c:pt>
                <c:pt idx="3">
                  <c:v>0.24665256681445782</c:v>
                </c:pt>
                <c:pt idx="4">
                  <c:v>0.2722566030441243</c:v>
                </c:pt>
                <c:pt idx="5">
                  <c:v>0.30016199979388342</c:v>
                </c:pt>
                <c:pt idx="6">
                  <c:v>0.33049852649124239</c:v>
                </c:pt>
                <c:pt idx="7">
                  <c:v>0.36338322060087686</c:v>
                </c:pt>
                <c:pt idx="8">
                  <c:v>0.39891306781088287</c:v>
                </c:pt>
                <c:pt idx="9">
                  <c:v>0.43715548650102126</c:v>
                </c:pt>
                <c:pt idx="10">
                  <c:v>0.47813600026280184</c:v>
                </c:pt>
                <c:pt idx="11">
                  <c:v>0.52182229138172853</c:v>
                </c:pt>
                <c:pt idx="12">
                  <c:v>0.5681035654054355</c:v>
                </c:pt>
                <c:pt idx="13">
                  <c:v>0.61676378776469043</c:v>
                </c:pt>
                <c:pt idx="14">
                  <c:v>0.66744682256997667</c:v>
                </c:pt>
                <c:pt idx="15">
                  <c:v>0.71961071931255582</c:v>
                </c:pt>
                <c:pt idx="16">
                  <c:v>0.77246719686082965</c:v>
                </c:pt>
                <c:pt idx="17">
                  <c:v>0.82490048083654999</c:v>
                </c:pt>
                <c:pt idx="18">
                  <c:v>0.87535652156813271</c:v>
                </c:pt>
                <c:pt idx="19">
                  <c:v>0.9216881779645808</c:v>
                </c:pt>
                <c:pt idx="20">
                  <c:v>0.96093189300569093</c:v>
                </c:pt>
                <c:pt idx="21">
                  <c:v>0.98897136250479689</c:v>
                </c:pt>
                <c:pt idx="22">
                  <c:v>1</c:v>
                </c:pt>
                <c:pt idx="23">
                  <c:v>0.98558664837329746</c:v>
                </c:pt>
                <c:pt idx="24">
                  <c:v>0.93283935864765122</c:v>
                </c:pt>
                <c:pt idx="25">
                  <c:v>0.82003107164354871</c:v>
                </c:pt>
                <c:pt idx="26">
                  <c:v>0.60183599207961691</c:v>
                </c:pt>
                <c:pt idx="27">
                  <c:v>0</c:v>
                </c:pt>
              </c:numCache>
            </c:numRef>
          </c:yVal>
          <c:smooth val="0"/>
        </c:ser>
        <c:ser>
          <c:idx val="2"/>
          <c:order val="2"/>
          <c:tx>
            <c:v>Equation 3</c:v>
          </c:tx>
          <c:spPr>
            <a:ln w="63500"/>
          </c:spPr>
          <c:marker>
            <c:symbol val="none"/>
          </c:marker>
          <c:xVal>
            <c:numRef>
              <c:f>'Temp Functions'!$A$15:$A$49</c:f>
              <c:numCache>
                <c:formatCode>General</c:formatCode>
                <c:ptCount val="3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numCache>
            </c:numRef>
          </c:xVal>
          <c:yVal>
            <c:numRef>
              <c:f>'Temp Functions'!$K$15:$K$49</c:f>
              <c:numCache>
                <c:formatCode>General</c:formatCode>
                <c:ptCount val="35"/>
                <c:pt idx="0">
                  <c:v>8.6097940217318647E-2</c:v>
                </c:pt>
                <c:pt idx="1">
                  <c:v>0.12836203636172314</c:v>
                </c:pt>
                <c:pt idx="2">
                  <c:v>0.18712491937113773</c:v>
                </c:pt>
                <c:pt idx="3">
                  <c:v>0.26462193595018407</c:v>
                </c:pt>
                <c:pt idx="4">
                  <c:v>0.35999999992411813</c:v>
                </c:pt>
                <c:pt idx="5">
                  <c:v>0.46788285636494209</c:v>
                </c:pt>
                <c:pt idx="6">
                  <c:v>0.578854491283741</c:v>
                </c:pt>
                <c:pt idx="7">
                  <c:v>0.68239303749435221</c:v>
                </c:pt>
                <c:pt idx="8">
                  <c:v>0.77056590554252447</c:v>
                </c:pt>
                <c:pt idx="9">
                  <c:v>0.8399997912428312</c:v>
                </c:pt>
                <c:pt idx="10">
                  <c:v>0.89138211418129853</c:v>
                </c:pt>
                <c:pt idx="11">
                  <c:v>0.92768138612802542</c:v>
                </c:pt>
                <c:pt idx="12">
                  <c:v>0.95248455442998481</c:v>
                </c:pt>
                <c:pt idx="13">
                  <c:v>0.96901572095216659</c:v>
                </c:pt>
                <c:pt idx="14">
                  <c:v>0.97971293045387653</c:v>
                </c:pt>
                <c:pt idx="15">
                  <c:v>0.98592405662309035</c:v>
                </c:pt>
                <c:pt idx="16">
                  <c:v>0.98682237135771078</c:v>
                </c:pt>
                <c:pt idx="17">
                  <c:v>0.9747917276167819</c:v>
                </c:pt>
                <c:pt idx="18">
                  <c:v>0.91939471936350814</c:v>
                </c:pt>
                <c:pt idx="19">
                  <c:v>0.74161134712056764</c:v>
                </c:pt>
                <c:pt idx="20">
                  <c:v>0.41240553355735038</c:v>
                </c:pt>
                <c:pt idx="21">
                  <c:v>0.14589248698887511</c:v>
                </c:pt>
                <c:pt idx="22">
                  <c:v>3.9878370150545954E-2</c:v>
                </c:pt>
                <c:pt idx="23">
                  <c:v>9.9963391772184586E-3</c:v>
                </c:pt>
                <c:pt idx="24">
                  <c:v>2.4484596612135514E-3</c:v>
                </c:pt>
                <c:pt idx="25">
                  <c:v>5.9625252500876674E-4</c:v>
                </c:pt>
                <c:pt idx="26">
                  <c:v>1.4499217050528067E-4</c:v>
                </c:pt>
                <c:pt idx="27">
                  <c:v>3.5245364876332096E-5</c:v>
                </c:pt>
                <c:pt idx="28">
                  <c:v>8.566787262223247E-6</c:v>
                </c:pt>
                <c:pt idx="29">
                  <c:v>2.0821965632102536E-6</c:v>
                </c:pt>
                <c:pt idx="30">
                  <c:v>5.0608227257409116E-7</c:v>
                </c:pt>
                <c:pt idx="31">
                  <c:v>1.230038177655023E-7</c:v>
                </c:pt>
                <c:pt idx="32">
                  <c:v>2.9896133658737005E-8</c:v>
                </c:pt>
                <c:pt idx="33">
                  <c:v>7.2662586354450872E-9</c:v>
                </c:pt>
                <c:pt idx="34">
                  <c:v>1.7660634388191513E-9</c:v>
                </c:pt>
              </c:numCache>
            </c:numRef>
          </c:yVal>
          <c:smooth val="0"/>
        </c:ser>
        <c:dLbls>
          <c:showLegendKey val="0"/>
          <c:showVal val="0"/>
          <c:showCatName val="0"/>
          <c:showSerName val="0"/>
          <c:showPercent val="0"/>
          <c:showBubbleSize val="0"/>
        </c:dLbls>
        <c:axId val="139261792"/>
        <c:axId val="139880504"/>
      </c:scatterChart>
      <c:valAx>
        <c:axId val="139261792"/>
        <c:scaling>
          <c:orientation val="minMax"/>
          <c:max val="30"/>
        </c:scaling>
        <c:delete val="0"/>
        <c:axPos val="b"/>
        <c:title>
          <c:tx>
            <c:rich>
              <a:bodyPr/>
              <a:lstStyle/>
              <a:p>
                <a:pPr>
                  <a:defRPr sz="1600"/>
                </a:pPr>
                <a:r>
                  <a:rPr lang="en-US" sz="1600"/>
                  <a:t>Temperature (C)</a:t>
                </a:r>
              </a:p>
            </c:rich>
          </c:tx>
          <c:layout/>
          <c:overlay val="0"/>
        </c:title>
        <c:numFmt formatCode="General" sourceLinked="1"/>
        <c:majorTickMark val="out"/>
        <c:minorTickMark val="none"/>
        <c:tickLblPos val="nextTo"/>
        <c:crossAx val="139880504"/>
        <c:crosses val="autoZero"/>
        <c:crossBetween val="midCat"/>
      </c:valAx>
      <c:valAx>
        <c:axId val="139880504"/>
        <c:scaling>
          <c:orientation val="minMax"/>
          <c:max val="1"/>
        </c:scaling>
        <c:delete val="0"/>
        <c:axPos val="l"/>
        <c:title>
          <c:tx>
            <c:rich>
              <a:bodyPr rot="-5400000" vert="horz"/>
              <a:lstStyle/>
              <a:p>
                <a:pPr>
                  <a:defRPr sz="1600"/>
                </a:pPr>
                <a:r>
                  <a:rPr lang="en-US" sz="1600" dirty="0"/>
                  <a:t>Proportion of C</a:t>
                </a:r>
                <a:r>
                  <a:rPr lang="en-US" sz="1600" baseline="-25000" dirty="0"/>
                  <a:t>max</a:t>
                </a:r>
              </a:p>
            </c:rich>
          </c:tx>
          <c:layout>
            <c:manualLayout>
              <c:xMode val="edge"/>
              <c:yMode val="edge"/>
              <c:x val="1.7928724818488614E-2"/>
              <c:y val="0.15937099432338397"/>
            </c:manualLayout>
          </c:layout>
          <c:overlay val="0"/>
        </c:title>
        <c:numFmt formatCode="General" sourceLinked="1"/>
        <c:majorTickMark val="out"/>
        <c:minorTickMark val="none"/>
        <c:tickLblPos val="nextTo"/>
        <c:crossAx val="139261792"/>
        <c:crosses val="autoZero"/>
        <c:crossBetween val="midCat"/>
      </c:valAx>
      <c:spPr>
        <a:noFill/>
      </c:spPr>
    </c:plotArea>
    <c:legend>
      <c:legendPos val="r"/>
      <c:layout>
        <c:manualLayout>
          <c:xMode val="edge"/>
          <c:yMode val="edge"/>
          <c:x val="0.11561100317005829"/>
          <c:y val="6.5968687053653233E-2"/>
          <c:w val="0.25486211950778881"/>
          <c:h val="0.19132412418670991"/>
        </c:manualLayout>
      </c:layout>
      <c:overlay val="0"/>
    </c:legend>
    <c:plotVisOnly val="1"/>
    <c:dispBlanksAs val="gap"/>
    <c:showDLblsOverMax val="0"/>
  </c:chart>
  <c:spPr>
    <a:noFill/>
    <a:ln>
      <a:noFill/>
    </a:ln>
  </c:spPr>
  <c:txPr>
    <a:bodyPr/>
    <a:lstStyle/>
    <a:p>
      <a:pPr>
        <a:defRPr sz="1200">
          <a:latin typeface="Arial" pitchFamily="34" charset="0"/>
          <a:cs typeface="Arial"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14C0-430E-4E49-A93D-CD3B49A69A72}" type="datetimeFigureOut">
              <a:rPr lang="en-US" smtClean="0"/>
              <a:pPr/>
              <a:t>5/12/2015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007B9-5645-4A73-9DDA-F015A76572DB}" type="slidenum">
              <a:rPr lang="en-US" smtClean="0"/>
              <a:pPr/>
              <a:t>‹#›</a:t>
            </a:fld>
            <a:endParaRPr lang="en-US"/>
          </a:p>
        </p:txBody>
      </p:sp>
    </p:spTree>
    <p:extLst>
      <p:ext uri="{BB962C8B-B14F-4D97-AF65-F5344CB8AC3E}">
        <p14:creationId xmlns:p14="http://schemas.microsoft.com/office/powerpoint/2010/main" val="127068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6</a:t>
            </a:fld>
            <a:endParaRPr lang="en-US"/>
          </a:p>
        </p:txBody>
      </p:sp>
    </p:spTree>
    <p:extLst>
      <p:ext uri="{BB962C8B-B14F-4D97-AF65-F5344CB8AC3E}">
        <p14:creationId xmlns:p14="http://schemas.microsoft.com/office/powerpoint/2010/main" val="417766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Bioenergetics function ---- RUN.FISH.BIOENERGETICS</a:t>
            </a:r>
            <a:r>
              <a:rPr lang="en-US" baseline="0" dirty="0" smtClean="0"/>
              <a:t> ---- yellow perch code.</a:t>
            </a:r>
          </a:p>
          <a:p>
            <a:r>
              <a:rPr lang="en-US" baseline="0" dirty="0" smtClean="0"/>
              <a:t>FIT.PVALUE</a:t>
            </a:r>
          </a:p>
          <a:p>
            <a:r>
              <a:rPr lang="en-US" baseline="0" dirty="0" smtClean="0"/>
              <a:t>GET.CONSUMPTION</a:t>
            </a:r>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9</a:t>
            </a:fld>
            <a:endParaRPr lang="en-US"/>
          </a:p>
        </p:txBody>
      </p:sp>
    </p:spTree>
    <p:extLst>
      <p:ext uri="{BB962C8B-B14F-4D97-AF65-F5344CB8AC3E}">
        <p14:creationId xmlns:p14="http://schemas.microsoft.com/office/powerpoint/2010/main" val="183606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 button” in Fish</a:t>
            </a:r>
            <a:r>
              <a:rPr lang="en-US" baseline="0" dirty="0" smtClean="0"/>
              <a:t> Bioenergetics 3.0</a:t>
            </a:r>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10</a:t>
            </a:fld>
            <a:endParaRPr lang="en-US"/>
          </a:p>
        </p:txBody>
      </p:sp>
    </p:spTree>
    <p:extLst>
      <p:ext uri="{BB962C8B-B14F-4D97-AF65-F5344CB8AC3E}">
        <p14:creationId xmlns:p14="http://schemas.microsoft.com/office/powerpoint/2010/main" val="373472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 button” in Fish</a:t>
            </a:r>
            <a:r>
              <a:rPr lang="en-US" baseline="0" dirty="0" smtClean="0"/>
              <a:t> Bioenergetics 3.0 – i.e., run a simulation.</a:t>
            </a:r>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11</a:t>
            </a:fld>
            <a:endParaRPr lang="en-US"/>
          </a:p>
        </p:txBody>
      </p:sp>
    </p:spTree>
    <p:extLst>
      <p:ext uri="{BB962C8B-B14F-4D97-AF65-F5344CB8AC3E}">
        <p14:creationId xmlns:p14="http://schemas.microsoft.com/office/powerpoint/2010/main" val="412311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12</a:t>
            </a:fld>
            <a:endParaRPr lang="en-US"/>
          </a:p>
        </p:txBody>
      </p:sp>
    </p:spTree>
    <p:extLst>
      <p:ext uri="{BB962C8B-B14F-4D97-AF65-F5344CB8AC3E}">
        <p14:creationId xmlns:p14="http://schemas.microsoft.com/office/powerpoint/2010/main" val="169010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"Z:/Fish 530-Bioenergetics-2013/2013/Bioenergetics in R/bio_input_data.txt"</a:t>
            </a:r>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14</a:t>
            </a:fld>
            <a:endParaRPr lang="en-US"/>
          </a:p>
        </p:txBody>
      </p:sp>
    </p:spTree>
    <p:extLst>
      <p:ext uri="{BB962C8B-B14F-4D97-AF65-F5344CB8AC3E}">
        <p14:creationId xmlns:p14="http://schemas.microsoft.com/office/powerpoint/2010/main" val="37615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 still apply?</a:t>
            </a:r>
            <a:endParaRPr lang="en-US" dirty="0"/>
          </a:p>
        </p:txBody>
      </p:sp>
      <p:sp>
        <p:nvSpPr>
          <p:cNvPr id="4" name="Slide Number Placeholder 3"/>
          <p:cNvSpPr>
            <a:spLocks noGrp="1"/>
          </p:cNvSpPr>
          <p:nvPr>
            <p:ph type="sldNum" sz="quarter" idx="10"/>
          </p:nvPr>
        </p:nvSpPr>
        <p:spPr/>
        <p:txBody>
          <a:bodyPr/>
          <a:lstStyle/>
          <a:p>
            <a:fld id="{21F007B9-5645-4A73-9DDA-F015A76572DB}" type="slidenum">
              <a:rPr lang="en-US" smtClean="0"/>
              <a:pPr/>
              <a:t>17</a:t>
            </a:fld>
            <a:endParaRPr lang="en-US"/>
          </a:p>
        </p:txBody>
      </p:sp>
    </p:spTree>
    <p:extLst>
      <p:ext uri="{BB962C8B-B14F-4D97-AF65-F5344CB8AC3E}">
        <p14:creationId xmlns:p14="http://schemas.microsoft.com/office/powerpoint/2010/main" val="252590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27AD20-12DC-4066-9E2B-7F4BEA659606}"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7AD20-12DC-4066-9E2B-7F4BEA659606}"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7AD20-12DC-4066-9E2B-7F4BEA659606}"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7AD20-12DC-4066-9E2B-7F4BEA659606}"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27AD20-12DC-4066-9E2B-7F4BEA659606}" type="datetimeFigureOut">
              <a:rPr lang="en-US" smtClean="0"/>
              <a:pPr/>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27AD20-12DC-4066-9E2B-7F4BEA659606}"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27AD20-12DC-4066-9E2B-7F4BEA659606}" type="datetimeFigureOut">
              <a:rPr lang="en-US" smtClean="0"/>
              <a:pPr/>
              <a:t>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27AD20-12DC-4066-9E2B-7F4BEA659606}" type="datetimeFigureOut">
              <a:rPr lang="en-US" smtClean="0"/>
              <a:pPr/>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7AD20-12DC-4066-9E2B-7F4BEA659606}" type="datetimeFigureOut">
              <a:rPr lang="en-US" smtClean="0"/>
              <a:pPr/>
              <a:t>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7AD20-12DC-4066-9E2B-7F4BEA659606}"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7AD20-12DC-4066-9E2B-7F4BEA659606}" type="datetimeFigureOut">
              <a:rPr lang="en-US" smtClean="0"/>
              <a:pPr/>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7021F-63F3-4CD7-90B0-24E257090A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7AD20-12DC-4066-9E2B-7F4BEA659606}" type="datetimeFigureOut">
              <a:rPr lang="en-US" smtClean="0"/>
              <a:pPr/>
              <a:t>5/12/2015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7021F-63F3-4CD7-90B0-24E257090A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305800" cy="1470025"/>
          </a:xfrm>
        </p:spPr>
        <p:txBody>
          <a:bodyPr>
            <a:noAutofit/>
          </a:bodyPr>
          <a:lstStyle/>
          <a:p>
            <a:r>
              <a:rPr lang="en-US" sz="4800" dirty="0" smtClean="0">
                <a:latin typeface="Arial" pitchFamily="34" charset="0"/>
                <a:cs typeface="Arial" pitchFamily="34" charset="0"/>
              </a:rPr>
              <a:t>Implementing Bioenergetics Models in R</a:t>
            </a:r>
            <a:endParaRPr lang="en-US" sz="4800" dirty="0">
              <a:latin typeface="Arial" pitchFamily="34" charset="0"/>
              <a:cs typeface="Arial" pitchFamily="34" charset="0"/>
            </a:endParaRPr>
          </a:p>
        </p:txBody>
      </p:sp>
      <p:sp>
        <p:nvSpPr>
          <p:cNvPr id="4" name="TextBox 3"/>
          <p:cNvSpPr txBox="1"/>
          <p:nvPr/>
        </p:nvSpPr>
        <p:spPr>
          <a:xfrm>
            <a:off x="6248400" y="5943600"/>
            <a:ext cx="2654261" cy="707886"/>
          </a:xfrm>
          <a:prstGeom prst="rect">
            <a:avLst/>
          </a:prstGeom>
          <a:noFill/>
        </p:spPr>
        <p:txBody>
          <a:bodyPr wrap="square" rtlCol="0">
            <a:spAutoFit/>
          </a:bodyPr>
          <a:lstStyle/>
          <a:p>
            <a:r>
              <a:rPr lang="en-US" sz="2000" dirty="0" smtClean="0">
                <a:latin typeface="Arial" pitchFamily="34" charset="0"/>
                <a:cs typeface="Arial" pitchFamily="34" charset="0"/>
              </a:rPr>
              <a:t>Adam Hansen, FISH 530, Spring </a:t>
            </a:r>
            <a:r>
              <a:rPr lang="en-US" sz="2000" dirty="0" smtClean="0">
                <a:latin typeface="Arial" pitchFamily="34" charset="0"/>
                <a:cs typeface="Arial" pitchFamily="34" charset="0"/>
              </a:rPr>
              <a:t>2015</a:t>
            </a:r>
            <a:endParaRPr lang="en-US" sz="2000" dirty="0">
              <a:latin typeface="Arial" pitchFamily="34" charset="0"/>
              <a:cs typeface="Arial" pitchFamily="34" charset="0"/>
            </a:endParaRPr>
          </a:p>
        </p:txBody>
      </p:sp>
      <p:pic>
        <p:nvPicPr>
          <p:cNvPr id="7" name="Picture 6" descr="Yellow perch.jpg"/>
          <p:cNvPicPr>
            <a:picLocks noChangeAspect="1"/>
          </p:cNvPicPr>
          <p:nvPr/>
        </p:nvPicPr>
        <p:blipFill>
          <a:blip r:embed="rId2" cstate="print"/>
          <a:stretch>
            <a:fillRect/>
          </a:stretch>
        </p:blipFill>
        <p:spPr>
          <a:xfrm>
            <a:off x="5410200" y="2362200"/>
            <a:ext cx="3611563" cy="2667000"/>
          </a:xfrm>
          <a:prstGeom prst="rect">
            <a:avLst/>
          </a:prstGeom>
        </p:spPr>
      </p:pic>
      <p:pic>
        <p:nvPicPr>
          <p:cNvPr id="8" name="Picture 7" descr="Energy Budget Yellow Perch.tiff"/>
          <p:cNvPicPr>
            <a:picLocks noChangeAspect="1"/>
          </p:cNvPicPr>
          <p:nvPr/>
        </p:nvPicPr>
        <p:blipFill>
          <a:blip r:embed="rId3" cstate="print"/>
          <a:srcRect/>
          <a:stretch>
            <a:fillRect/>
          </a:stretch>
        </p:blipFill>
        <p:spPr>
          <a:xfrm>
            <a:off x="76200" y="2286000"/>
            <a:ext cx="5357543" cy="4343400"/>
          </a:xfrm>
          <a:prstGeom prst="rect">
            <a:avLst/>
          </a:prstGeom>
        </p:spPr>
      </p:pic>
      <p:sp>
        <p:nvSpPr>
          <p:cNvPr id="6" name="TextBox 5"/>
          <p:cNvSpPr txBox="1"/>
          <p:nvPr/>
        </p:nvSpPr>
        <p:spPr>
          <a:xfrm>
            <a:off x="1066800" y="2743200"/>
            <a:ext cx="2108269" cy="369332"/>
          </a:xfrm>
          <a:prstGeom prst="rect">
            <a:avLst/>
          </a:prstGeom>
          <a:noFill/>
        </p:spPr>
        <p:txBody>
          <a:bodyPr wrap="none" rtlCol="0">
            <a:spAutoFit/>
          </a:bodyPr>
          <a:lstStyle/>
          <a:p>
            <a:r>
              <a:rPr lang="en-US" b="1" dirty="0" smtClean="0">
                <a:latin typeface="Arial" pitchFamily="34" charset="0"/>
                <a:cs typeface="Arial" pitchFamily="34" charset="0"/>
              </a:rPr>
              <a:t>50 g yellow perch</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838200"/>
            <a:ext cx="9144000" cy="5632311"/>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RUN.FISH.BIOENERGETICS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Input file</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0</a:t>
            </a:r>
            <a:r>
              <a:rPr lang="en-US" dirty="0" smtClean="0">
                <a:latin typeface="Arial" pitchFamily="34" charset="0"/>
                <a:cs typeface="Arial" pitchFamily="34" charset="0"/>
              </a:rPr>
              <a:t>,</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f</a:t>
            </a:r>
            <a:r>
              <a:rPr lang="en-US" dirty="0" smtClean="0">
                <a:latin typeface="Arial" pitchFamily="34" charset="0"/>
                <a:cs typeface="Arial" pitchFamily="34" charset="0"/>
              </a:rPr>
              <a:t>, </a:t>
            </a:r>
            <a:r>
              <a:rPr lang="en-US" b="1" dirty="0" smtClean="0">
                <a:latin typeface="Arial" pitchFamily="34" charset="0"/>
                <a:cs typeface="Arial" pitchFamily="34" charset="0"/>
              </a:rPr>
              <a:t>Spawning</a:t>
            </a:r>
            <a:r>
              <a:rPr lang="en-US" dirty="0" smtClean="0">
                <a:latin typeface="Arial" pitchFamily="34" charset="0"/>
                <a:cs typeface="Arial" pitchFamily="34" charset="0"/>
              </a:rPr>
              <a:t>, </a:t>
            </a:r>
            <a:r>
              <a:rPr lang="en-US" b="1" dirty="0" smtClean="0">
                <a:latin typeface="Arial" pitchFamily="34" charset="0"/>
                <a:cs typeface="Arial" pitchFamily="34" charset="0"/>
              </a:rPr>
              <a:t>Equations</a:t>
            </a:r>
            <a:r>
              <a:rPr lang="en-US" dirty="0" smtClean="0">
                <a:latin typeface="Arial" pitchFamily="34" charset="0"/>
                <a:cs typeface="Arial" pitchFamily="34" charset="0"/>
              </a:rPr>
              <a:t>) </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Define species parameters---Energy densities-</a:t>
            </a:r>
            <a:r>
              <a:rPr lang="en-US" dirty="0">
                <a:latin typeface="Arial" pitchFamily="34" charset="0"/>
                <a:cs typeface="Arial" pitchFamily="34" charset="0"/>
              </a:rPr>
              <a:t>-- Indigestibility;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Temp</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dirty="0" smtClean="0">
                <a:latin typeface="Arial" pitchFamily="34" charset="0"/>
                <a:cs typeface="Arial" pitchFamily="34" charset="0"/>
              </a:rPr>
              <a:t>,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(all components)</a:t>
            </a:r>
            <a:r>
              <a:rPr lang="en-US" b="1" dirty="0" smtClean="0">
                <a:solidFill>
                  <a:schemeClr val="accent3">
                    <a:lumMod val="75000"/>
                  </a:schemeClr>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b="1" dirty="0" smtClean="0">
                <a:solidFill>
                  <a:schemeClr val="accent3">
                    <a:lumMod val="75000"/>
                  </a:schemeClr>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FIT.PVALUE</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a:t>
            </a:r>
          </a:p>
          <a:p>
            <a:r>
              <a:rPr lang="en-US" b="1" dirty="0" smtClean="0">
                <a:solidFill>
                  <a:srgbClr val="0070C0"/>
                </a:solidFill>
                <a:latin typeface="Arial" pitchFamily="34" charset="0"/>
                <a:cs typeface="Arial" pitchFamily="34" charset="0"/>
              </a:rPr>
              <a:t>                                                             </a:t>
            </a:r>
            <a:r>
              <a:rPr lang="en-US" b="1" dirty="0" smtClean="0">
                <a:latin typeface="Arial" pitchFamily="34" charset="0"/>
                <a:cs typeface="Arial" pitchFamily="34" charset="0"/>
              </a:rPr>
              <a:t>call</a:t>
            </a:r>
            <a:r>
              <a:rPr lang="en-US" b="1" dirty="0" smtClean="0">
                <a:solidFill>
                  <a:schemeClr val="accent3">
                    <a:lumMod val="75000"/>
                  </a:schemeClr>
                </a:solidFill>
                <a:latin typeface="Arial" pitchFamily="34" charset="0"/>
                <a:cs typeface="Arial" pitchFamily="34" charset="0"/>
              </a:rPr>
              <a:t> ‘BIOENERGETICS’</a:t>
            </a:r>
          </a:p>
          <a:p>
            <a:r>
              <a:rPr lang="en-US" b="1" dirty="0" smtClean="0">
                <a:solidFill>
                  <a:schemeClr val="accent6">
                    <a:lumMod val="75000"/>
                  </a:schemeClr>
                </a:solidFill>
                <a:latin typeface="Arial" pitchFamily="34" charset="0"/>
                <a:cs typeface="Arial" pitchFamily="34" charset="0"/>
              </a:rPr>
              <a:t>                                                             return </a:t>
            </a:r>
            <a:r>
              <a:rPr lang="en-US" b="1" dirty="0" smtClean="0">
                <a:latin typeface="Arial" pitchFamily="34" charset="0"/>
                <a:cs typeface="Arial" pitchFamily="34" charset="0"/>
              </a:rPr>
              <a:t>[abs(observed - predicted growth)]</a:t>
            </a:r>
          </a:p>
          <a:p>
            <a:r>
              <a:rPr lang="en-US" b="1" dirty="0" smtClean="0">
                <a:solidFill>
                  <a:srgbClr val="0070C0"/>
                </a:solidFill>
                <a:latin typeface="Arial" pitchFamily="34" charset="0"/>
                <a:cs typeface="Arial" pitchFamily="34" charset="0"/>
              </a:rPr>
              <a:t>                                                             }</a:t>
            </a:r>
            <a:endParaRPr lang="en-US" dirty="0" smtClean="0">
              <a:solidFill>
                <a:srgbClr val="0070C0"/>
              </a:solidFill>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a:t>
            </a:r>
            <a:r>
              <a:rPr lang="en-US" b="1" dirty="0" smtClean="0">
                <a:latin typeface="Arial" pitchFamily="34" charset="0"/>
                <a:cs typeface="Arial" pitchFamily="34" charset="0"/>
              </a:rPr>
              <a:t>(consumption)</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p:txBody>
      </p:sp>
      <p:sp>
        <p:nvSpPr>
          <p:cNvPr id="7" name="Rounded Rectangle 6"/>
          <p:cNvSpPr/>
          <p:nvPr/>
        </p:nvSpPr>
        <p:spPr>
          <a:xfrm>
            <a:off x="1143000" y="2362200"/>
            <a:ext cx="1447800" cy="609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Basic Structure (currently)</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609600" y="3657600"/>
            <a:ext cx="3352800" cy="1569660"/>
          </a:xfrm>
          <a:prstGeom prst="rect">
            <a:avLst/>
          </a:prstGeom>
          <a:noFill/>
          <a:ln w="38100">
            <a:solidFill>
              <a:schemeClr val="tx1"/>
            </a:solidFill>
          </a:ln>
        </p:spPr>
        <p:txBody>
          <a:bodyPr wrap="square" rtlCol="0">
            <a:spAutoFit/>
          </a:bodyPr>
          <a:lstStyle/>
          <a:p>
            <a:r>
              <a:rPr lang="en-US" sz="2400" b="1" dirty="0" smtClean="0">
                <a:latin typeface="Arial" pitchFamily="34" charset="0"/>
                <a:cs typeface="Arial" pitchFamily="34" charset="0"/>
              </a:rPr>
              <a:t>Called by R function: “optimize” </a:t>
            </a:r>
            <a:r>
              <a:rPr lang="en-US" sz="2400" b="1" dirty="0" smtClean="0">
                <a:latin typeface="Arial" pitchFamily="34" charset="0"/>
                <a:cs typeface="Arial" pitchFamily="34" charset="0"/>
                <a:sym typeface="Wingdings" pitchFamily="2" charset="2"/>
              </a:rPr>
              <a:t></a:t>
            </a:r>
            <a:r>
              <a:rPr lang="en-US" sz="2400" b="1" dirty="0" smtClean="0">
                <a:latin typeface="Arial" pitchFamily="34" charset="0"/>
                <a:cs typeface="Arial" pitchFamily="34" charset="0"/>
              </a:rPr>
              <a:t> finds p-value that minimizes </a:t>
            </a:r>
            <a:r>
              <a:rPr lang="en-US" sz="2400" b="1" dirty="0" smtClean="0">
                <a:solidFill>
                  <a:srgbClr val="0070C0"/>
                </a:solidFill>
                <a:latin typeface="Arial" pitchFamily="34" charset="0"/>
                <a:cs typeface="Arial" pitchFamily="34" charset="0"/>
              </a:rPr>
              <a:t>FIT.PVALUE</a:t>
            </a:r>
            <a:r>
              <a:rPr lang="en-US" sz="2400" b="1" dirty="0" smtClean="0">
                <a:latin typeface="Arial" pitchFamily="34" charset="0"/>
                <a:cs typeface="Arial" pitchFamily="34" charset="0"/>
              </a:rPr>
              <a:t> (P</a:t>
            </a:r>
            <a:r>
              <a:rPr lang="en-US" sz="2400" b="1" baseline="-25000" dirty="0" smtClean="0">
                <a:latin typeface="Arial" pitchFamily="34" charset="0"/>
                <a:cs typeface="Arial" pitchFamily="34" charset="0"/>
              </a:rPr>
              <a:t>opt</a:t>
            </a: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cxnSp>
        <p:nvCxnSpPr>
          <p:cNvPr id="5" name="Straight Connector 4"/>
          <p:cNvCxnSpPr/>
          <p:nvPr/>
        </p:nvCxnSpPr>
        <p:spPr>
          <a:xfrm flipH="1">
            <a:off x="609600" y="3048000"/>
            <a:ext cx="1295400" cy="6096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3048000"/>
            <a:ext cx="2057400" cy="6096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10200" y="3962400"/>
            <a:ext cx="3352800" cy="830997"/>
          </a:xfrm>
          <a:prstGeom prst="rect">
            <a:avLst/>
          </a:prstGeom>
          <a:noFill/>
          <a:ln w="38100">
            <a:solidFill>
              <a:schemeClr val="tx1"/>
            </a:solidFill>
          </a:ln>
        </p:spPr>
        <p:txBody>
          <a:bodyPr wrap="square" rtlCol="0">
            <a:spAutoFit/>
          </a:bodyPr>
          <a:lstStyle/>
          <a:p>
            <a:r>
              <a:rPr lang="en-US" sz="2400" b="1" dirty="0" smtClean="0">
                <a:latin typeface="Arial" pitchFamily="34" charset="0"/>
                <a:cs typeface="Arial" pitchFamily="34" charset="0"/>
              </a:rPr>
              <a:t>Summed over each simulation day</a:t>
            </a:r>
            <a:endParaRPr lang="en-US" sz="2400" b="1" dirty="0">
              <a:latin typeface="Arial" pitchFamily="34" charset="0"/>
              <a:cs typeface="Arial" pitchFamily="34" charset="0"/>
            </a:endParaRPr>
          </a:p>
        </p:txBody>
      </p:sp>
      <p:sp>
        <p:nvSpPr>
          <p:cNvPr id="24" name="Rounded Rectangle 23"/>
          <p:cNvSpPr/>
          <p:nvPr/>
        </p:nvSpPr>
        <p:spPr>
          <a:xfrm>
            <a:off x="6629400" y="3048000"/>
            <a:ext cx="21336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5410200" y="3505200"/>
            <a:ext cx="2286000" cy="4572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96200" y="3505200"/>
            <a:ext cx="1066800" cy="4572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23" grpId="0" animBg="1"/>
      <p:bldP spid="24" grpId="0" animBg="1"/>
      <p:bldP spid="2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Basic Structure (currently)</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228600" y="838200"/>
            <a:ext cx="9144000" cy="5909310"/>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RUN.FISH.BIOENERGETICS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Input file</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0</a:t>
            </a:r>
            <a:r>
              <a:rPr lang="en-US" dirty="0" smtClean="0">
                <a:latin typeface="Arial" pitchFamily="34" charset="0"/>
                <a:cs typeface="Arial" pitchFamily="34" charset="0"/>
              </a:rPr>
              <a:t>,</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f</a:t>
            </a:r>
            <a:r>
              <a:rPr lang="en-US" dirty="0" smtClean="0">
                <a:latin typeface="Arial" pitchFamily="34" charset="0"/>
                <a:cs typeface="Arial" pitchFamily="34" charset="0"/>
              </a:rPr>
              <a:t>, </a:t>
            </a:r>
            <a:r>
              <a:rPr lang="en-US" b="1" dirty="0" smtClean="0">
                <a:latin typeface="Arial" pitchFamily="34" charset="0"/>
                <a:cs typeface="Arial" pitchFamily="34" charset="0"/>
              </a:rPr>
              <a:t>Spawning</a:t>
            </a:r>
            <a:r>
              <a:rPr lang="en-US" dirty="0" smtClean="0">
                <a:latin typeface="Arial" pitchFamily="34" charset="0"/>
                <a:cs typeface="Arial" pitchFamily="34" charset="0"/>
              </a:rPr>
              <a:t>, </a:t>
            </a:r>
            <a:r>
              <a:rPr lang="en-US" b="1" dirty="0" smtClean="0">
                <a:latin typeface="Arial" pitchFamily="34" charset="0"/>
                <a:cs typeface="Arial" pitchFamily="34" charset="0"/>
              </a:rPr>
              <a:t>Equations</a:t>
            </a:r>
            <a:r>
              <a:rPr lang="en-US" dirty="0" smtClean="0">
                <a:latin typeface="Arial" pitchFamily="34" charset="0"/>
                <a:cs typeface="Arial" pitchFamily="34" charset="0"/>
              </a:rPr>
              <a:t>) </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Define species parameters---Energy densities-</a:t>
            </a:r>
            <a:r>
              <a:rPr lang="en-US" dirty="0">
                <a:latin typeface="Arial" pitchFamily="34" charset="0"/>
                <a:cs typeface="Arial" pitchFamily="34" charset="0"/>
              </a:rPr>
              <a:t>-- Indigestibility;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Temp</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dirty="0" smtClean="0">
                <a:latin typeface="Arial" pitchFamily="34" charset="0"/>
                <a:cs typeface="Arial" pitchFamily="34" charset="0"/>
              </a:rPr>
              <a:t>,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(all components)</a:t>
            </a:r>
            <a:r>
              <a:rPr lang="en-US" b="1" dirty="0" smtClean="0">
                <a:solidFill>
                  <a:schemeClr val="accent3">
                    <a:lumMod val="75000"/>
                  </a:schemeClr>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b="1" dirty="0" smtClean="0">
                <a:solidFill>
                  <a:schemeClr val="accent3">
                    <a:lumMod val="75000"/>
                  </a:schemeClr>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FIT.PVALUE</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a:t>
            </a:r>
          </a:p>
          <a:p>
            <a:r>
              <a:rPr lang="en-US" b="1" dirty="0" smtClean="0">
                <a:solidFill>
                  <a:srgbClr val="0070C0"/>
                </a:solidFill>
                <a:latin typeface="Arial" pitchFamily="34" charset="0"/>
                <a:cs typeface="Arial" pitchFamily="34" charset="0"/>
              </a:rPr>
              <a:t>                                                             </a:t>
            </a:r>
            <a:r>
              <a:rPr lang="en-US" b="1" dirty="0" smtClean="0">
                <a:latin typeface="Arial" pitchFamily="34" charset="0"/>
                <a:cs typeface="Arial" pitchFamily="34" charset="0"/>
              </a:rPr>
              <a:t>call</a:t>
            </a:r>
            <a:r>
              <a:rPr lang="en-US" b="1" dirty="0" smtClean="0">
                <a:solidFill>
                  <a:schemeClr val="accent3">
                    <a:lumMod val="75000"/>
                  </a:schemeClr>
                </a:solidFill>
                <a:latin typeface="Arial" pitchFamily="34" charset="0"/>
                <a:cs typeface="Arial" pitchFamily="34" charset="0"/>
              </a:rPr>
              <a:t> ‘BIOENERGETICS’</a:t>
            </a:r>
          </a:p>
          <a:p>
            <a:r>
              <a:rPr lang="en-US" b="1" dirty="0" smtClean="0">
                <a:solidFill>
                  <a:schemeClr val="accent6">
                    <a:lumMod val="75000"/>
                  </a:schemeClr>
                </a:solidFill>
                <a:latin typeface="Arial" pitchFamily="34" charset="0"/>
                <a:cs typeface="Arial" pitchFamily="34" charset="0"/>
              </a:rPr>
              <a:t>                                                             return </a:t>
            </a:r>
            <a:r>
              <a:rPr lang="en-US" b="1" dirty="0" smtClean="0">
                <a:latin typeface="Arial" pitchFamily="34" charset="0"/>
                <a:cs typeface="Arial" pitchFamily="34" charset="0"/>
              </a:rPr>
              <a:t>[abs(observed - predicted growth)]</a:t>
            </a:r>
          </a:p>
          <a:p>
            <a:r>
              <a:rPr lang="en-US" b="1" dirty="0" smtClean="0">
                <a:solidFill>
                  <a:srgbClr val="0070C0"/>
                </a:solidFill>
                <a:latin typeface="Arial" pitchFamily="34" charset="0"/>
                <a:cs typeface="Arial" pitchFamily="34" charset="0"/>
              </a:rPr>
              <a:t>                                                             }</a:t>
            </a:r>
            <a:endParaRPr lang="en-US" dirty="0" smtClean="0">
              <a:solidFill>
                <a:srgbClr val="0070C0"/>
              </a:solidFill>
              <a:latin typeface="Arial" pitchFamily="34" charset="0"/>
              <a:cs typeface="Arial" pitchFamily="34" charset="0"/>
            </a:endParaRPr>
          </a:p>
          <a:p>
            <a:endParaRPr lang="en-US" dirty="0" smtClean="0">
              <a:latin typeface="Arial" pitchFamily="34" charset="0"/>
              <a:cs typeface="Arial" pitchFamily="34" charset="0"/>
            </a:endParaRPr>
          </a:p>
          <a:p>
            <a:r>
              <a:rPr lang="en-US" b="1" dirty="0" smtClean="0">
                <a:solidFill>
                  <a:srgbClr val="0070C0"/>
                </a:solidFill>
                <a:latin typeface="Arial" pitchFamily="34" charset="0"/>
                <a:cs typeface="Arial" pitchFamily="34" charset="0"/>
              </a:rPr>
              <a:t>     	</a:t>
            </a:r>
            <a:r>
              <a:rPr lang="en-US" b="1" dirty="0" smtClean="0">
                <a:solidFill>
                  <a:srgbClr val="C00000"/>
                </a:solidFill>
                <a:latin typeface="Arial" pitchFamily="34" charset="0"/>
                <a:cs typeface="Arial" pitchFamily="34" charset="0"/>
              </a:rPr>
              <a:t>GET.CONSUMPTION</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p>
          <a:p>
            <a:r>
              <a:rPr lang="en-US" b="1" dirty="0" smtClean="0">
                <a:solidFill>
                  <a:srgbClr val="C00000"/>
                </a:solidFill>
                <a:latin typeface="Arial" pitchFamily="34" charset="0"/>
                <a:cs typeface="Arial" pitchFamily="34" charset="0"/>
              </a:rPr>
              <a:t>                                                                            </a:t>
            </a:r>
            <a:r>
              <a:rPr lang="en-US" b="1" dirty="0" smtClean="0">
                <a:latin typeface="Arial" pitchFamily="34" charset="0"/>
                <a:cs typeface="Arial" pitchFamily="34" charset="0"/>
              </a:rPr>
              <a:t>call</a:t>
            </a:r>
            <a:r>
              <a:rPr lang="en-US" b="1" dirty="0" smtClean="0">
                <a:solidFill>
                  <a:schemeClr val="accent3">
                    <a:lumMod val="75000"/>
                  </a:schemeClr>
                </a:solidFill>
                <a:latin typeface="Arial" pitchFamily="34" charset="0"/>
                <a:cs typeface="Arial" pitchFamily="34" charset="0"/>
              </a:rPr>
              <a:t> ‘BIOENERGETICS’</a:t>
            </a:r>
            <a:endParaRPr lang="en-US" b="1" dirty="0" smtClean="0">
              <a:solidFill>
                <a:srgbClr val="C00000"/>
              </a:solidFill>
              <a:latin typeface="Arial" pitchFamily="34" charset="0"/>
              <a:cs typeface="Arial" pitchFamily="34" charset="0"/>
            </a:endParaRPr>
          </a:p>
          <a:p>
            <a:r>
              <a:rPr lang="en-US" b="1" dirty="0" smtClean="0">
                <a:solidFill>
                  <a:srgbClr val="C00000"/>
                </a:solidFill>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(consumption)</a:t>
            </a:r>
          </a:p>
          <a:p>
            <a:r>
              <a:rPr lang="en-US" b="1" dirty="0" smtClean="0">
                <a:solidFill>
                  <a:srgbClr val="C00000"/>
                </a:solidFill>
                <a:latin typeface="Arial" pitchFamily="34" charset="0"/>
                <a:cs typeface="Arial" pitchFamily="34" charset="0"/>
              </a:rPr>
              <a:t>                                                                            }</a:t>
            </a:r>
            <a:endParaRPr lang="en-US" dirty="0" smtClean="0">
              <a:solidFill>
                <a:srgbClr val="C00000"/>
              </a:solidFill>
              <a:latin typeface="Arial" pitchFamily="34" charset="0"/>
              <a:cs typeface="Arial" pitchFamily="34" charset="0"/>
            </a:endParaRP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a:t>
            </a:r>
            <a:r>
              <a:rPr lang="en-US" b="1" dirty="0" smtClean="0">
                <a:latin typeface="Arial" pitchFamily="34" charset="0"/>
                <a:cs typeface="Arial" pitchFamily="34" charset="0"/>
              </a:rPr>
              <a:t>(consumption)</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p:txBody>
      </p:sp>
      <p:sp>
        <p:nvSpPr>
          <p:cNvPr id="12" name="TextBox 11"/>
          <p:cNvSpPr txBox="1"/>
          <p:nvPr/>
        </p:nvSpPr>
        <p:spPr>
          <a:xfrm>
            <a:off x="609600" y="4648200"/>
            <a:ext cx="4191000" cy="1107996"/>
          </a:xfrm>
          <a:prstGeom prst="rect">
            <a:avLst/>
          </a:prstGeom>
          <a:noFill/>
          <a:ln w="38100">
            <a:solidFill>
              <a:schemeClr val="tx1"/>
            </a:solidFill>
          </a:ln>
        </p:spPr>
        <p:txBody>
          <a:bodyPr wrap="square" rtlCol="0">
            <a:spAutoFit/>
          </a:bodyPr>
          <a:lstStyle/>
          <a:p>
            <a:r>
              <a:rPr lang="en-US" sz="2200" b="1" dirty="0" smtClean="0">
                <a:latin typeface="Arial" pitchFamily="34" charset="0"/>
                <a:cs typeface="Arial" pitchFamily="34" charset="0"/>
              </a:rPr>
              <a:t>Same as </a:t>
            </a:r>
            <a:r>
              <a:rPr lang="en-US" sz="2200" b="1" dirty="0" smtClean="0">
                <a:solidFill>
                  <a:srgbClr val="0070C0"/>
                </a:solidFill>
                <a:latin typeface="Arial" pitchFamily="34" charset="0"/>
                <a:cs typeface="Arial" pitchFamily="34" charset="0"/>
              </a:rPr>
              <a:t>FIT.PVALUE</a:t>
            </a:r>
            <a:r>
              <a:rPr lang="en-US" sz="2200" b="1" dirty="0" smtClean="0">
                <a:latin typeface="Arial" pitchFamily="34" charset="0"/>
                <a:cs typeface="Arial" pitchFamily="34" charset="0"/>
              </a:rPr>
              <a:t>, but returns key results to user (consumption, growth, etc…) </a:t>
            </a:r>
            <a:endParaRPr lang="en-US" sz="2200" b="1" dirty="0">
              <a:latin typeface="Arial" pitchFamily="34" charset="0"/>
              <a:cs typeface="Arial" pitchFamily="34" charset="0"/>
            </a:endParaRPr>
          </a:p>
        </p:txBody>
      </p:sp>
      <p:sp>
        <p:nvSpPr>
          <p:cNvPr id="13" name="Rounded Rectangle 12"/>
          <p:cNvSpPr/>
          <p:nvPr/>
        </p:nvSpPr>
        <p:spPr>
          <a:xfrm>
            <a:off x="1143000" y="3810000"/>
            <a:ext cx="23622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609600" y="4343400"/>
            <a:ext cx="1828800" cy="3048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38400" y="4343400"/>
            <a:ext cx="2362200" cy="3048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Basic Structure (currently)</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228600" y="838200"/>
            <a:ext cx="9144000" cy="5909310"/>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RUN.FISH.BIOENERGETICS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Input file</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0</a:t>
            </a:r>
            <a:r>
              <a:rPr lang="en-US" dirty="0" smtClean="0">
                <a:latin typeface="Arial" pitchFamily="34" charset="0"/>
                <a:cs typeface="Arial" pitchFamily="34" charset="0"/>
              </a:rPr>
              <a:t>,</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f</a:t>
            </a:r>
            <a:r>
              <a:rPr lang="en-US" dirty="0" smtClean="0">
                <a:latin typeface="Arial" pitchFamily="34" charset="0"/>
                <a:cs typeface="Arial" pitchFamily="34" charset="0"/>
              </a:rPr>
              <a:t>, </a:t>
            </a:r>
            <a:r>
              <a:rPr lang="en-US" b="1" dirty="0" smtClean="0">
                <a:latin typeface="Arial" pitchFamily="34" charset="0"/>
                <a:cs typeface="Arial" pitchFamily="34" charset="0"/>
              </a:rPr>
              <a:t>Spawning</a:t>
            </a:r>
            <a:r>
              <a:rPr lang="en-US" dirty="0" smtClean="0">
                <a:latin typeface="Arial" pitchFamily="34" charset="0"/>
                <a:cs typeface="Arial" pitchFamily="34" charset="0"/>
              </a:rPr>
              <a:t>, </a:t>
            </a:r>
            <a:r>
              <a:rPr lang="en-US" b="1" dirty="0" smtClean="0">
                <a:latin typeface="Arial" pitchFamily="34" charset="0"/>
                <a:cs typeface="Arial" pitchFamily="34" charset="0"/>
              </a:rPr>
              <a:t>Equations</a:t>
            </a:r>
            <a:r>
              <a:rPr lang="en-US" dirty="0" smtClean="0">
                <a:latin typeface="Arial" pitchFamily="34" charset="0"/>
                <a:cs typeface="Arial" pitchFamily="34" charset="0"/>
              </a:rPr>
              <a:t>) </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Define species parameters---Energy densities-</a:t>
            </a:r>
            <a:r>
              <a:rPr lang="en-US" dirty="0">
                <a:latin typeface="Arial" pitchFamily="34" charset="0"/>
                <a:cs typeface="Arial" pitchFamily="34" charset="0"/>
              </a:rPr>
              <a:t>-- Indigestibility;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Temp</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dirty="0" smtClean="0">
                <a:latin typeface="Arial" pitchFamily="34" charset="0"/>
                <a:cs typeface="Arial" pitchFamily="34" charset="0"/>
              </a:rPr>
              <a:t>,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(all components)</a:t>
            </a:r>
            <a:r>
              <a:rPr lang="en-US" b="1" dirty="0" smtClean="0">
                <a:solidFill>
                  <a:schemeClr val="accent3">
                    <a:lumMod val="75000"/>
                  </a:schemeClr>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b="1" dirty="0" smtClean="0">
                <a:solidFill>
                  <a:schemeClr val="accent3">
                    <a:lumMod val="75000"/>
                  </a:schemeClr>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FIT.PVALUE</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a:t>
            </a:r>
          </a:p>
          <a:p>
            <a:r>
              <a:rPr lang="en-US" b="1" dirty="0" smtClean="0">
                <a:solidFill>
                  <a:srgbClr val="0070C0"/>
                </a:solidFill>
                <a:latin typeface="Arial" pitchFamily="34" charset="0"/>
                <a:cs typeface="Arial" pitchFamily="34" charset="0"/>
              </a:rPr>
              <a:t>                                                             </a:t>
            </a:r>
            <a:r>
              <a:rPr lang="en-US" b="1" dirty="0" smtClean="0">
                <a:latin typeface="Arial" pitchFamily="34" charset="0"/>
                <a:cs typeface="Arial" pitchFamily="34" charset="0"/>
              </a:rPr>
              <a:t>call</a:t>
            </a:r>
            <a:r>
              <a:rPr lang="en-US" b="1" dirty="0" smtClean="0">
                <a:solidFill>
                  <a:schemeClr val="accent3">
                    <a:lumMod val="75000"/>
                  </a:schemeClr>
                </a:solidFill>
                <a:latin typeface="Arial" pitchFamily="34" charset="0"/>
                <a:cs typeface="Arial" pitchFamily="34" charset="0"/>
              </a:rPr>
              <a:t> ‘BIOENERGETICS’</a:t>
            </a:r>
          </a:p>
          <a:p>
            <a:r>
              <a:rPr lang="en-US" b="1" dirty="0" smtClean="0">
                <a:solidFill>
                  <a:schemeClr val="accent6">
                    <a:lumMod val="75000"/>
                  </a:schemeClr>
                </a:solidFill>
                <a:latin typeface="Arial" pitchFamily="34" charset="0"/>
                <a:cs typeface="Arial" pitchFamily="34" charset="0"/>
              </a:rPr>
              <a:t>                                                             return </a:t>
            </a:r>
            <a:r>
              <a:rPr lang="en-US" b="1" dirty="0" smtClean="0">
                <a:latin typeface="Arial" pitchFamily="34" charset="0"/>
                <a:cs typeface="Arial" pitchFamily="34" charset="0"/>
              </a:rPr>
              <a:t>[abs(observed - predicted growth)]</a:t>
            </a:r>
          </a:p>
          <a:p>
            <a:r>
              <a:rPr lang="en-US" b="1" dirty="0" smtClean="0">
                <a:solidFill>
                  <a:srgbClr val="0070C0"/>
                </a:solidFill>
                <a:latin typeface="Arial" pitchFamily="34" charset="0"/>
                <a:cs typeface="Arial" pitchFamily="34" charset="0"/>
              </a:rPr>
              <a:t>                                                             }</a:t>
            </a:r>
            <a:endParaRPr lang="en-US" dirty="0" smtClean="0">
              <a:solidFill>
                <a:srgbClr val="0070C0"/>
              </a:solidFill>
              <a:latin typeface="Arial" pitchFamily="34" charset="0"/>
              <a:cs typeface="Arial" pitchFamily="34" charset="0"/>
            </a:endParaRPr>
          </a:p>
          <a:p>
            <a:endParaRPr lang="en-US" dirty="0" smtClean="0">
              <a:latin typeface="Arial" pitchFamily="34" charset="0"/>
              <a:cs typeface="Arial" pitchFamily="34" charset="0"/>
            </a:endParaRPr>
          </a:p>
          <a:p>
            <a:r>
              <a:rPr lang="en-US" b="1" dirty="0" smtClean="0">
                <a:solidFill>
                  <a:srgbClr val="0070C0"/>
                </a:solidFill>
                <a:latin typeface="Arial" pitchFamily="34" charset="0"/>
                <a:cs typeface="Arial" pitchFamily="34" charset="0"/>
              </a:rPr>
              <a:t>     	</a:t>
            </a:r>
            <a:r>
              <a:rPr lang="en-US" b="1" dirty="0" smtClean="0">
                <a:solidFill>
                  <a:srgbClr val="C00000"/>
                </a:solidFill>
                <a:latin typeface="Arial" pitchFamily="34" charset="0"/>
                <a:cs typeface="Arial" pitchFamily="34" charset="0"/>
              </a:rPr>
              <a:t>GET.CONSUMPTION</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P</a:t>
            </a:r>
            <a:r>
              <a:rPr lang="en-US" b="1" baseline="-25000" dirty="0" smtClean="0">
                <a:latin typeface="Arial" pitchFamily="34" charset="0"/>
                <a:cs typeface="Arial" pitchFamily="34" charset="0"/>
              </a:rPr>
              <a:t>opt</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p>
          <a:p>
            <a:r>
              <a:rPr lang="en-US" b="1" dirty="0" smtClean="0">
                <a:solidFill>
                  <a:srgbClr val="C00000"/>
                </a:solidFill>
                <a:latin typeface="Arial" pitchFamily="34" charset="0"/>
                <a:cs typeface="Arial" pitchFamily="34" charset="0"/>
              </a:rPr>
              <a:t>                                                                               </a:t>
            </a:r>
            <a:r>
              <a:rPr lang="en-US" b="1" dirty="0" smtClean="0">
                <a:latin typeface="Arial" pitchFamily="34" charset="0"/>
                <a:cs typeface="Arial" pitchFamily="34" charset="0"/>
              </a:rPr>
              <a:t>call</a:t>
            </a:r>
            <a:r>
              <a:rPr lang="en-US" b="1" dirty="0" smtClean="0">
                <a:solidFill>
                  <a:schemeClr val="accent3">
                    <a:lumMod val="75000"/>
                  </a:schemeClr>
                </a:solidFill>
                <a:latin typeface="Arial" pitchFamily="34" charset="0"/>
                <a:cs typeface="Arial" pitchFamily="34" charset="0"/>
              </a:rPr>
              <a:t> ‘BIOENERGETICS’</a:t>
            </a:r>
            <a:endParaRPr lang="en-US" b="1" dirty="0" smtClean="0">
              <a:solidFill>
                <a:srgbClr val="C00000"/>
              </a:solidFill>
              <a:latin typeface="Arial" pitchFamily="34" charset="0"/>
              <a:cs typeface="Arial" pitchFamily="34" charset="0"/>
            </a:endParaRPr>
          </a:p>
          <a:p>
            <a:r>
              <a:rPr lang="en-US" b="1" dirty="0" smtClean="0">
                <a:solidFill>
                  <a:srgbClr val="C00000"/>
                </a:solidFill>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(consumption)</a:t>
            </a:r>
          </a:p>
          <a:p>
            <a:r>
              <a:rPr lang="en-US" b="1" dirty="0" smtClean="0">
                <a:solidFill>
                  <a:srgbClr val="C00000"/>
                </a:solidFill>
                <a:latin typeface="Arial" pitchFamily="34" charset="0"/>
                <a:cs typeface="Arial" pitchFamily="34" charset="0"/>
              </a:rPr>
              <a:t>                                                                               }</a:t>
            </a:r>
            <a:endParaRPr lang="en-US" dirty="0" smtClean="0">
              <a:solidFill>
                <a:srgbClr val="C00000"/>
              </a:solidFill>
              <a:latin typeface="Arial" pitchFamily="34" charset="0"/>
              <a:cs typeface="Arial" pitchFamily="34" charset="0"/>
            </a:endParaRPr>
          </a:p>
          <a:p>
            <a:r>
              <a:rPr lang="en-US" dirty="0" smtClean="0">
                <a:latin typeface="Arial" pitchFamily="34" charset="0"/>
                <a:cs typeface="Arial" pitchFamily="34" charset="0"/>
              </a:rPr>
              <a:t>  </a:t>
            </a:r>
          </a:p>
          <a:p>
            <a:r>
              <a:rPr lang="en-US" b="1" dirty="0" smtClean="0">
                <a:latin typeface="Arial" pitchFamily="34" charset="0"/>
                <a:cs typeface="Arial" pitchFamily="34" charset="0"/>
              </a:rPr>
              <a:t>       P</a:t>
            </a:r>
            <a:r>
              <a:rPr lang="en-US" b="1" baseline="-25000" dirty="0" smtClean="0">
                <a:latin typeface="Arial" pitchFamily="34" charset="0"/>
                <a:cs typeface="Arial" pitchFamily="34" charset="0"/>
              </a:rPr>
              <a:t>opt</a:t>
            </a:r>
            <a:r>
              <a:rPr lang="en-US" b="1" dirty="0" smtClean="0">
                <a:latin typeface="Arial" pitchFamily="34" charset="0"/>
                <a:cs typeface="Arial" pitchFamily="34" charset="0"/>
              </a:rPr>
              <a:t> &lt;- optimize</a:t>
            </a:r>
            <a:r>
              <a:rPr lang="en-US" dirty="0" smtClean="0">
                <a:latin typeface="Arial" pitchFamily="34" charset="0"/>
                <a:cs typeface="Arial" pitchFamily="34" charset="0"/>
              </a:rPr>
              <a:t>(</a:t>
            </a:r>
            <a:r>
              <a:rPr lang="en-US" b="1" dirty="0" smtClean="0">
                <a:solidFill>
                  <a:srgbClr val="0070C0"/>
                </a:solidFill>
                <a:latin typeface="Arial" pitchFamily="34" charset="0"/>
                <a:cs typeface="Arial" pitchFamily="34" charset="0"/>
              </a:rPr>
              <a:t>FIT.PVALUE</a:t>
            </a:r>
            <a:r>
              <a:rPr lang="en-US" dirty="0" smtClean="0">
                <a:latin typeface="Arial" pitchFamily="34" charset="0"/>
                <a:cs typeface="Arial" pitchFamily="34" charset="0"/>
              </a:rPr>
              <a:t>)     </a:t>
            </a:r>
          </a:p>
          <a:p>
            <a:r>
              <a:rPr lang="en-US" dirty="0" smtClean="0">
                <a:latin typeface="Arial" pitchFamily="34" charset="0"/>
                <a:cs typeface="Arial" pitchFamily="34" charset="0"/>
              </a:rPr>
              <a:t>       </a:t>
            </a:r>
            <a:r>
              <a:rPr lang="en-US" b="1" dirty="0" smtClean="0">
                <a:latin typeface="Arial" pitchFamily="34" charset="0"/>
                <a:cs typeface="Arial" pitchFamily="34" charset="0"/>
              </a:rPr>
              <a:t>Final.Results</a:t>
            </a:r>
            <a:r>
              <a:rPr lang="en-US" dirty="0" smtClean="0">
                <a:latin typeface="Arial" pitchFamily="34" charset="0"/>
                <a:cs typeface="Arial" pitchFamily="34" charset="0"/>
              </a:rPr>
              <a:t> </a:t>
            </a:r>
            <a:r>
              <a:rPr lang="en-US" b="1" dirty="0" smtClean="0">
                <a:latin typeface="Arial" pitchFamily="34" charset="0"/>
                <a:cs typeface="Arial" pitchFamily="34" charset="0"/>
              </a:rPr>
              <a:t>&lt;-</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GET.CONSUMPTION</a:t>
            </a:r>
            <a:r>
              <a:rPr lang="en-US" b="1" dirty="0" smtClean="0">
                <a:latin typeface="Arial" pitchFamily="34" charset="0"/>
                <a:cs typeface="Arial" pitchFamily="34" charset="0"/>
              </a:rPr>
              <a:t>(P</a:t>
            </a:r>
            <a:r>
              <a:rPr lang="en-US" b="1" baseline="-25000" dirty="0" smtClean="0">
                <a:latin typeface="Arial" pitchFamily="34" charset="0"/>
                <a:cs typeface="Arial" pitchFamily="34" charset="0"/>
              </a:rPr>
              <a:t>opt</a:t>
            </a:r>
            <a:r>
              <a:rPr lang="en-US" b="1" dirty="0" smtClean="0">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a:t>
            </a:r>
            <a:r>
              <a:rPr lang="en-US" b="1" dirty="0" smtClean="0">
                <a:latin typeface="Arial" pitchFamily="34" charset="0"/>
                <a:cs typeface="Arial" pitchFamily="34" charset="0"/>
              </a:rPr>
              <a:t>(Final.Results)</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048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Example simulation: Coho salmon</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itle 1"/>
          <p:cNvSpPr txBox="1">
            <a:spLocks/>
          </p:cNvSpPr>
          <p:nvPr/>
        </p:nvSpPr>
        <p:spPr>
          <a:xfrm>
            <a:off x="0" y="1828800"/>
            <a:ext cx="9144000" cy="914400"/>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228600" y="1295400"/>
            <a:ext cx="8763000" cy="5016758"/>
          </a:xfrm>
          <a:prstGeom prst="rect">
            <a:avLst/>
          </a:prstGeom>
          <a:noFill/>
          <a:ln w="38100">
            <a:noFill/>
          </a:ln>
        </p:spPr>
        <p:txBody>
          <a:bodyPr wrap="square" rtlCol="0">
            <a:spAutoFit/>
          </a:bodyPr>
          <a:lstStyle/>
          <a:p>
            <a:pPr>
              <a:buFont typeface="Wingdings" pitchFamily="2" charset="2"/>
              <a:buChar char="Ø"/>
            </a:pPr>
            <a:r>
              <a:rPr lang="en-US" sz="3200" b="1" dirty="0" smtClean="0">
                <a:latin typeface="Arial" pitchFamily="34" charset="0"/>
                <a:cs typeface="Arial" pitchFamily="34" charset="0"/>
              </a:rPr>
              <a:t>Simulation length: 60 days</a:t>
            </a:r>
          </a:p>
          <a:p>
            <a:pPr>
              <a:buFont typeface="Wingdings" pitchFamily="2" charset="2"/>
              <a:buChar char="Ø"/>
            </a:pPr>
            <a:r>
              <a:rPr lang="en-US" sz="3200" b="1" dirty="0" smtClean="0">
                <a:latin typeface="Arial" pitchFamily="34" charset="0"/>
                <a:cs typeface="Arial" pitchFamily="34" charset="0"/>
              </a:rPr>
              <a:t>W</a:t>
            </a:r>
            <a:r>
              <a:rPr lang="en-US" sz="3200" b="1" baseline="-25000" dirty="0" smtClean="0">
                <a:latin typeface="Arial" pitchFamily="34" charset="0"/>
                <a:cs typeface="Arial" pitchFamily="34" charset="0"/>
              </a:rPr>
              <a:t>0</a:t>
            </a:r>
            <a:r>
              <a:rPr lang="en-US" sz="3200" b="1" dirty="0" smtClean="0">
                <a:latin typeface="Arial" pitchFamily="34" charset="0"/>
                <a:cs typeface="Arial" pitchFamily="34" charset="0"/>
              </a:rPr>
              <a:t> = 1,000 g</a:t>
            </a:r>
          </a:p>
          <a:p>
            <a:pPr>
              <a:buFont typeface="Wingdings" pitchFamily="2" charset="2"/>
              <a:buChar char="Ø"/>
            </a:pPr>
            <a:r>
              <a:rPr lang="en-US" sz="3200" b="1" dirty="0" smtClean="0">
                <a:latin typeface="Arial" pitchFamily="34" charset="0"/>
                <a:cs typeface="Arial" pitchFamily="34" charset="0"/>
              </a:rPr>
              <a:t>W</a:t>
            </a:r>
            <a:r>
              <a:rPr lang="en-US" sz="3200" b="1" baseline="-25000" dirty="0" smtClean="0">
                <a:latin typeface="Arial" pitchFamily="34" charset="0"/>
                <a:cs typeface="Arial" pitchFamily="34" charset="0"/>
              </a:rPr>
              <a:t>f</a:t>
            </a:r>
            <a:r>
              <a:rPr lang="en-US" sz="3200" b="1" dirty="0" smtClean="0">
                <a:latin typeface="Arial" pitchFamily="34" charset="0"/>
                <a:cs typeface="Arial" pitchFamily="34" charset="0"/>
              </a:rPr>
              <a:t> = 1,100 g</a:t>
            </a:r>
          </a:p>
          <a:p>
            <a:pPr>
              <a:buFont typeface="Wingdings" pitchFamily="2" charset="2"/>
              <a:buChar char="Ø"/>
            </a:pPr>
            <a:r>
              <a:rPr lang="en-US" sz="3200" b="1" dirty="0" smtClean="0">
                <a:latin typeface="Arial" pitchFamily="34" charset="0"/>
                <a:cs typeface="Arial" pitchFamily="34" charset="0"/>
              </a:rPr>
              <a:t>Temp range: </a:t>
            </a:r>
            <a:r>
              <a:rPr lang="en-US" sz="3200" b="1" dirty="0" smtClean="0">
                <a:latin typeface="Arial" pitchFamily="34" charset="0"/>
                <a:cs typeface="Arial" pitchFamily="34" charset="0"/>
              </a:rPr>
              <a:t>10.4-16.3 </a:t>
            </a:r>
            <a:r>
              <a:rPr lang="en-US" sz="3200" b="1" dirty="0" smtClean="0">
                <a:latin typeface="Arial" pitchFamily="34" charset="0"/>
                <a:cs typeface="Arial" pitchFamily="34" charset="0"/>
              </a:rPr>
              <a:t>°C</a:t>
            </a:r>
          </a:p>
          <a:p>
            <a:pPr>
              <a:buFont typeface="Wingdings" pitchFamily="2" charset="2"/>
              <a:buChar char="Ø"/>
            </a:pPr>
            <a:r>
              <a:rPr lang="en-US" sz="3200" b="1" dirty="0" smtClean="0">
                <a:latin typeface="Arial" pitchFamily="34" charset="0"/>
                <a:cs typeface="Arial" pitchFamily="34" charset="0"/>
              </a:rPr>
              <a:t>3 prey types in diet (vary in ED + Indigest.)</a:t>
            </a:r>
          </a:p>
          <a:p>
            <a:pPr>
              <a:buFont typeface="Wingdings" pitchFamily="2" charset="2"/>
              <a:buChar char="Ø"/>
            </a:pPr>
            <a:r>
              <a:rPr lang="en-US" sz="3200" b="1" dirty="0" smtClean="0">
                <a:latin typeface="Arial" pitchFamily="34" charset="0"/>
                <a:cs typeface="Arial" pitchFamily="34" charset="0"/>
              </a:rPr>
              <a:t>No spawning</a:t>
            </a:r>
          </a:p>
          <a:p>
            <a:pPr>
              <a:buFont typeface="Wingdings" pitchFamily="2" charset="2"/>
              <a:buChar char="Ø"/>
            </a:pPr>
            <a:r>
              <a:rPr lang="en-US" sz="3200" b="1" dirty="0" smtClean="0">
                <a:latin typeface="Arial" pitchFamily="34" charset="0"/>
                <a:cs typeface="Arial" pitchFamily="34" charset="0"/>
              </a:rPr>
              <a:t>Consumption equation = 3</a:t>
            </a:r>
          </a:p>
          <a:p>
            <a:pPr>
              <a:buFont typeface="Wingdings" pitchFamily="2" charset="2"/>
              <a:buChar char="Ø"/>
            </a:pPr>
            <a:r>
              <a:rPr lang="en-US" sz="3200" b="1" dirty="0" smtClean="0">
                <a:latin typeface="Arial" pitchFamily="34" charset="0"/>
                <a:cs typeface="Arial" pitchFamily="34" charset="0"/>
              </a:rPr>
              <a:t>Equation for waste loss = 3</a:t>
            </a:r>
          </a:p>
          <a:p>
            <a:pPr>
              <a:buFont typeface="Wingdings" pitchFamily="2" charset="2"/>
              <a:buChar char="Ø"/>
            </a:pPr>
            <a:r>
              <a:rPr lang="en-US" sz="3200" b="1" dirty="0" smtClean="0">
                <a:latin typeface="Arial" pitchFamily="34" charset="0"/>
                <a:cs typeface="Arial" pitchFamily="34" charset="0"/>
              </a:rPr>
              <a:t>Respiration equation = 1</a:t>
            </a:r>
          </a:p>
          <a:p>
            <a:pPr>
              <a:buFont typeface="Wingdings" pitchFamily="2" charset="2"/>
              <a:buChar char="Ø"/>
            </a:pPr>
            <a:r>
              <a:rPr lang="en-US" sz="3200" b="1" dirty="0" smtClean="0">
                <a:latin typeface="Arial" pitchFamily="34" charset="0"/>
                <a:cs typeface="Arial" pitchFamily="34" charset="0"/>
              </a:rPr>
              <a:t>Predator ED = 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u="sng" dirty="0" smtClean="0">
                <a:latin typeface="Arial" pitchFamily="34" charset="0"/>
                <a:ea typeface="+mj-ea"/>
                <a:cs typeface="Arial" pitchFamily="34" charset="0"/>
              </a:rPr>
              <a:t>Steps</a:t>
            </a:r>
            <a:r>
              <a:rPr lang="en-US" sz="4000" dirty="0" smtClean="0">
                <a:latin typeface="Arial" pitchFamily="34" charset="0"/>
                <a:ea typeface="+mj-ea"/>
                <a:cs typeface="Arial" pitchFamily="34" charset="0"/>
              </a:rPr>
              <a:t>: running &amp; saving a simulation</a:t>
            </a:r>
            <a:endParaRPr kumimoji="0" lang="en-US"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itle 1"/>
          <p:cNvSpPr txBox="1">
            <a:spLocks/>
          </p:cNvSpPr>
          <p:nvPr/>
        </p:nvSpPr>
        <p:spPr>
          <a:xfrm>
            <a:off x="381000" y="4343400"/>
            <a:ext cx="8763000" cy="2819400"/>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400" b="1" dirty="0" smtClean="0">
                <a:latin typeface="Arial" pitchFamily="34" charset="0"/>
                <a:ea typeface="+mj-ea"/>
                <a:cs typeface="Arial" pitchFamily="34" charset="0"/>
              </a:rPr>
              <a:t>Step 3) “</a:t>
            </a:r>
            <a:r>
              <a:rPr lang="en-US" sz="2400" dirty="0" smtClean="0">
                <a:latin typeface="Arial" pitchFamily="34" charset="0"/>
                <a:ea typeface="+mj-ea"/>
                <a:cs typeface="Arial" pitchFamily="34" charset="0"/>
              </a:rPr>
              <a:t>Read” RUN.FISH.BIOENERGETICS into R-studio:</a:t>
            </a:r>
          </a:p>
          <a:p>
            <a:pPr marL="0" marR="0" lvl="0" indent="0" defTabSz="914400" rtl="0" eaLnBrk="1" fontAlgn="auto" latinLnBrk="0" hangingPunct="1">
              <a:lnSpc>
                <a:spcPct val="100000"/>
              </a:lnSpc>
              <a:spcBef>
                <a:spcPct val="0"/>
              </a:spcBef>
              <a:spcAft>
                <a:spcPts val="0"/>
              </a:spcAft>
              <a:buClrTx/>
              <a:buSzTx/>
              <a:buFontTx/>
              <a:buNone/>
              <a:tabLst/>
              <a:defRPr/>
            </a:pPr>
            <a:endParaRPr lang="en-US" sz="2400" dirty="0" smtClean="0">
              <a:latin typeface="Arial" pitchFamily="34" charset="0"/>
              <a:ea typeface="+mj-ea"/>
              <a:cs typeface="Arial" pitchFamily="34" charset="0"/>
            </a:endParaRPr>
          </a:p>
          <a:p>
            <a:pPr>
              <a:spcBef>
                <a:spcPct val="0"/>
              </a:spcBef>
              <a:defRPr/>
            </a:pPr>
            <a:r>
              <a:rPr lang="en-US" sz="1600" dirty="0" smtClean="0">
                <a:latin typeface="Arial" pitchFamily="34" charset="0"/>
                <a:cs typeface="Arial" pitchFamily="34" charset="0"/>
              </a:rPr>
              <a:t>(Highlight entire function within the script window and press </a:t>
            </a:r>
            <a:r>
              <a:rPr lang="en-US" sz="1600" b="1" dirty="0" smtClean="0">
                <a:latin typeface="Arial" pitchFamily="34" charset="0"/>
                <a:cs typeface="Arial" pitchFamily="34" charset="0"/>
              </a:rPr>
              <a:t>“Ctrl-Enter.”  </a:t>
            </a:r>
            <a:r>
              <a:rPr lang="en-US" sz="1600" dirty="0">
                <a:latin typeface="Arial" pitchFamily="34" charset="0"/>
                <a:cs typeface="Arial" pitchFamily="34" charset="0"/>
              </a:rPr>
              <a:t>T</a:t>
            </a:r>
            <a:r>
              <a:rPr lang="en-US" sz="1600" dirty="0" smtClean="0">
                <a:latin typeface="Arial" pitchFamily="34" charset="0"/>
                <a:cs typeface="Arial" pitchFamily="34" charset="0"/>
              </a:rPr>
              <a:t>his will deliver the code to the “console” window directly below---can run any piece of code this way.  Function only needs to be read in once, but if parameters, prey energy densities etc… are altered inside the function, it must be read in again</a:t>
            </a:r>
            <a:r>
              <a:rPr lang="en-US" sz="1600" dirty="0" smtClean="0">
                <a:latin typeface="Arial" pitchFamily="34" charset="0"/>
                <a:cs typeface="Arial" pitchFamily="34" charset="0"/>
                <a:sym typeface="Wingdings" pitchFamily="2" charset="2"/>
              </a:rPr>
              <a:t>)</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400" dirty="0" smtClean="0">
                <a:latin typeface="Arial" pitchFamily="34" charset="0"/>
                <a:ea typeface="+mj-ea"/>
                <a:cs typeface="Arial" pitchFamily="34" charset="0"/>
              </a:rPr>
              <a:t> </a:t>
            </a:r>
            <a:endParaRPr kumimoji="0" 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 name="Title 1"/>
          <p:cNvSpPr txBox="1">
            <a:spLocks/>
          </p:cNvSpPr>
          <p:nvPr/>
        </p:nvSpPr>
        <p:spPr>
          <a:xfrm>
            <a:off x="304800" y="990600"/>
            <a:ext cx="8686800" cy="457200"/>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400" b="1" dirty="0" smtClean="0">
                <a:latin typeface="Arial" pitchFamily="34" charset="0"/>
                <a:ea typeface="+mj-ea"/>
                <a:cs typeface="Arial" pitchFamily="34" charset="0"/>
              </a:rPr>
              <a:t>Step 1) </a:t>
            </a:r>
            <a:r>
              <a:rPr lang="en-US" sz="2400" dirty="0" smtClean="0">
                <a:latin typeface="Arial" pitchFamily="34" charset="0"/>
                <a:ea typeface="+mj-ea"/>
                <a:cs typeface="Arial" pitchFamily="34" charset="0"/>
              </a:rPr>
              <a:t>Create </a:t>
            </a:r>
            <a:r>
              <a:rPr lang="en-US" sz="2400" dirty="0" smtClean="0">
                <a:solidFill>
                  <a:schemeClr val="bg1">
                    <a:lumMod val="50000"/>
                  </a:schemeClr>
                </a:solidFill>
                <a:latin typeface="Arial" pitchFamily="34" charset="0"/>
                <a:ea typeface="+mj-ea"/>
                <a:cs typeface="Arial" pitchFamily="34" charset="0"/>
              </a:rPr>
              <a:t>bio_input_data.txt</a:t>
            </a:r>
            <a:r>
              <a:rPr lang="en-US" sz="2400" dirty="0" smtClean="0">
                <a:latin typeface="Arial" pitchFamily="34" charset="0"/>
                <a:ea typeface="+mj-ea"/>
                <a:cs typeface="Arial" pitchFamily="34" charset="0"/>
              </a:rPr>
              <a:t> using </a:t>
            </a:r>
            <a:r>
              <a:rPr lang="en-US" sz="2400" dirty="0">
                <a:latin typeface="Arial" pitchFamily="34" charset="0"/>
                <a:ea typeface="+mj-ea"/>
                <a:cs typeface="Arial" pitchFamily="34" charset="0"/>
              </a:rPr>
              <a:t>E</a:t>
            </a:r>
            <a:r>
              <a:rPr lang="en-US" sz="2400" dirty="0" smtClean="0">
                <a:latin typeface="Arial" pitchFamily="34" charset="0"/>
                <a:ea typeface="+mj-ea"/>
                <a:cs typeface="Arial" pitchFamily="34" charset="0"/>
              </a:rPr>
              <a:t>xcel template</a:t>
            </a:r>
            <a:endParaRPr kumimoji="0" 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itle 1"/>
          <p:cNvSpPr txBox="1">
            <a:spLocks/>
          </p:cNvSpPr>
          <p:nvPr/>
        </p:nvSpPr>
        <p:spPr>
          <a:xfrm>
            <a:off x="304800" y="1981200"/>
            <a:ext cx="8462356" cy="2362200"/>
          </a:xfrm>
          <a:prstGeom prst="rect">
            <a:avLst/>
          </a:prstGeom>
        </p:spPr>
        <p:txBody>
          <a:bodyPr>
            <a:normAutofit/>
          </a:bodyPr>
          <a:lstStyle/>
          <a:p>
            <a:pPr lvl="0">
              <a:spcBef>
                <a:spcPct val="0"/>
              </a:spcBef>
              <a:defRPr/>
            </a:pPr>
            <a:r>
              <a:rPr lang="en-US" sz="2400" b="1" dirty="0" smtClean="0">
                <a:latin typeface="Arial" pitchFamily="34" charset="0"/>
                <a:ea typeface="+mj-ea"/>
                <a:cs typeface="Arial" pitchFamily="34" charset="0"/>
              </a:rPr>
              <a:t>Step 2) </a:t>
            </a:r>
            <a:r>
              <a:rPr lang="en-US" sz="2400" dirty="0" smtClean="0">
                <a:latin typeface="Arial" pitchFamily="34" charset="0"/>
                <a:ea typeface="+mj-ea"/>
                <a:cs typeface="Arial" pitchFamily="34" charset="0"/>
              </a:rPr>
              <a:t>Open</a:t>
            </a:r>
            <a:r>
              <a:rPr lang="en-US" sz="2400" b="1" dirty="0" smtClean="0">
                <a:latin typeface="Arial" pitchFamily="34" charset="0"/>
                <a:ea typeface="+mj-ea"/>
                <a:cs typeface="Arial" pitchFamily="34" charset="0"/>
              </a:rPr>
              <a:t> </a:t>
            </a:r>
            <a:r>
              <a:rPr lang="en-US" sz="2400" dirty="0" smtClean="0">
                <a:solidFill>
                  <a:srgbClr val="FF0000"/>
                </a:solidFill>
                <a:latin typeface="Arial" pitchFamily="34" charset="0"/>
                <a:ea typeface="+mj-ea"/>
                <a:cs typeface="Arial" pitchFamily="34" charset="0"/>
              </a:rPr>
              <a:t>fishbioenergetics.r</a:t>
            </a:r>
            <a:r>
              <a:rPr lang="en-US" sz="2400" b="1" dirty="0" smtClean="0">
                <a:latin typeface="Arial" pitchFamily="34" charset="0"/>
                <a:ea typeface="+mj-ea"/>
                <a:cs typeface="Arial" pitchFamily="34" charset="0"/>
              </a:rPr>
              <a:t> </a:t>
            </a:r>
            <a:r>
              <a:rPr lang="en-US" sz="2400" dirty="0" smtClean="0">
                <a:latin typeface="Arial" pitchFamily="34" charset="0"/>
                <a:ea typeface="+mj-ea"/>
                <a:cs typeface="Arial" pitchFamily="34" charset="0"/>
              </a:rPr>
              <a:t>and</a:t>
            </a:r>
            <a:r>
              <a:rPr lang="en-US" sz="2400" b="1" dirty="0" smtClean="0">
                <a:latin typeface="Arial" pitchFamily="34" charset="0"/>
                <a:ea typeface="+mj-ea"/>
                <a:cs typeface="Arial" pitchFamily="34" charset="0"/>
              </a:rPr>
              <a:t> </a:t>
            </a:r>
            <a:r>
              <a:rPr lang="en-US" sz="2400" dirty="0" smtClean="0">
                <a:latin typeface="Arial" pitchFamily="34" charset="0"/>
                <a:ea typeface="+mj-ea"/>
                <a:cs typeface="Arial" pitchFamily="34" charset="0"/>
              </a:rPr>
              <a:t>set “working directory” in R-studio---set to where source code is stored: </a:t>
            </a:r>
          </a:p>
          <a:p>
            <a:pPr lvl="0">
              <a:spcBef>
                <a:spcPct val="0"/>
              </a:spcBef>
              <a:defRPr/>
            </a:pPr>
            <a:endParaRPr lang="en-US" sz="2400" dirty="0" smtClean="0">
              <a:latin typeface="Arial" pitchFamily="34" charset="0"/>
              <a:ea typeface="+mj-ea"/>
              <a:cs typeface="Arial" pitchFamily="34" charset="0"/>
            </a:endParaRPr>
          </a:p>
          <a:p>
            <a:pPr lvl="0" algn="ctr">
              <a:spcBef>
                <a:spcPct val="0"/>
              </a:spcBef>
              <a:defRPr/>
            </a:pPr>
            <a:r>
              <a:rPr lang="en-US" sz="2400" dirty="0" smtClean="0">
                <a:solidFill>
                  <a:schemeClr val="bg1">
                    <a:lumMod val="50000"/>
                  </a:schemeClr>
                </a:solidFill>
                <a:latin typeface="Arial" pitchFamily="34" charset="0"/>
                <a:cs typeface="Arial" pitchFamily="34" charset="0"/>
              </a:rPr>
              <a:t>"</a:t>
            </a:r>
            <a:r>
              <a:rPr lang="en-US" sz="2400" dirty="0">
                <a:solidFill>
                  <a:schemeClr val="bg1">
                    <a:lumMod val="50000"/>
                  </a:schemeClr>
                </a:solidFill>
                <a:latin typeface="Arial" pitchFamily="34" charset="0"/>
                <a:cs typeface="Arial" pitchFamily="34" charset="0"/>
              </a:rPr>
              <a:t>Z:/Fish 530-Bioenergetics-2013/2013/Bioenergetics in </a:t>
            </a:r>
            <a:r>
              <a:rPr lang="en-US" sz="2400" dirty="0" smtClean="0">
                <a:solidFill>
                  <a:schemeClr val="bg1">
                    <a:lumMod val="50000"/>
                  </a:schemeClr>
                </a:solidFill>
                <a:latin typeface="Arial" pitchFamily="34" charset="0"/>
                <a:cs typeface="Arial" pitchFamily="34" charset="0"/>
              </a:rPr>
              <a:t>R”</a:t>
            </a:r>
            <a:endParaRPr lang="en-US" sz="2400" dirty="0" smtClean="0">
              <a:solidFill>
                <a:schemeClr val="bg1">
                  <a:lumMod val="50000"/>
                </a:schemeClr>
              </a:solidFill>
              <a:latin typeface="Arial" pitchFamily="34" charset="0"/>
              <a:ea typeface="+mj-ea"/>
              <a:cs typeface="Arial" pitchFamily="34" charset="0"/>
            </a:endParaRPr>
          </a:p>
          <a:p>
            <a:pPr lvl="0" algn="ctr">
              <a:spcBef>
                <a:spcPct val="0"/>
              </a:spcBef>
              <a:defRPr/>
            </a:pPr>
            <a:r>
              <a:rPr lang="en-US" sz="1600" dirty="0" smtClean="0">
                <a:latin typeface="Arial" pitchFamily="34" charset="0"/>
                <a:ea typeface="+mj-ea"/>
                <a:cs typeface="Arial" pitchFamily="34" charset="0"/>
              </a:rPr>
              <a:t>(In R-studio: Main Menu </a:t>
            </a:r>
            <a:r>
              <a:rPr lang="en-US" sz="1600" dirty="0" smtClean="0">
                <a:latin typeface="Arial" pitchFamily="34" charset="0"/>
                <a:ea typeface="+mj-ea"/>
                <a:cs typeface="Arial" pitchFamily="34" charset="0"/>
                <a:sym typeface="Wingdings" pitchFamily="2" charset="2"/>
              </a:rPr>
              <a:t> Tools  Set Working Directory  To Source File Location)</a:t>
            </a:r>
            <a:r>
              <a:rPr lang="en-US" sz="1600" dirty="0" smtClean="0">
                <a:latin typeface="Arial" pitchFamily="34" charset="0"/>
                <a:ea typeface="+mj-ea"/>
                <a:cs typeface="Arial" pitchFamily="34" charset="0"/>
              </a:rPr>
              <a:t> </a:t>
            </a:r>
            <a:endParaRPr kumimoji="0" lang="en-US" sz="1600" b="0"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u="sng" dirty="0" smtClean="0">
                <a:latin typeface="Arial" pitchFamily="34" charset="0"/>
                <a:ea typeface="+mj-ea"/>
                <a:cs typeface="Arial" pitchFamily="34" charset="0"/>
              </a:rPr>
              <a:t>Steps</a:t>
            </a:r>
            <a:r>
              <a:rPr lang="en-US" sz="4000" dirty="0" smtClean="0">
                <a:latin typeface="Arial" pitchFamily="34" charset="0"/>
                <a:ea typeface="+mj-ea"/>
                <a:cs typeface="Arial" pitchFamily="34" charset="0"/>
              </a:rPr>
              <a:t>: running &amp; saving a simulation</a:t>
            </a:r>
            <a:endParaRPr kumimoji="0" lang="en-US"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itle 1"/>
          <p:cNvSpPr txBox="1">
            <a:spLocks/>
          </p:cNvSpPr>
          <p:nvPr/>
        </p:nvSpPr>
        <p:spPr>
          <a:xfrm>
            <a:off x="152400" y="990600"/>
            <a:ext cx="8991600" cy="1143000"/>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400" b="1" dirty="0" smtClean="0">
                <a:latin typeface="Arial" pitchFamily="34" charset="0"/>
                <a:ea typeface="+mj-ea"/>
                <a:cs typeface="Arial" pitchFamily="34" charset="0"/>
              </a:rPr>
              <a:t>Step 4) </a:t>
            </a:r>
            <a:r>
              <a:rPr lang="en-US" sz="2400" dirty="0" smtClean="0">
                <a:latin typeface="Arial" pitchFamily="34" charset="0"/>
                <a:ea typeface="+mj-ea"/>
                <a:cs typeface="Arial" pitchFamily="34" charset="0"/>
              </a:rPr>
              <a:t>Name simulation and “call” </a:t>
            </a:r>
            <a:r>
              <a:rPr lang="en-US" sz="2300" dirty="0" smtClean="0">
                <a:latin typeface="Arial" pitchFamily="34" charset="0"/>
                <a:ea typeface="+mj-ea"/>
                <a:cs typeface="Arial" pitchFamily="34" charset="0"/>
              </a:rPr>
              <a:t>RUN.FISH.BIOENERGETICS</a:t>
            </a:r>
            <a:r>
              <a:rPr lang="en-US" sz="2400" dirty="0" smtClean="0">
                <a:latin typeface="Arial" pitchFamily="34" charset="0"/>
                <a:ea typeface="+mj-ea"/>
                <a:cs typeface="Arial" pitchFamily="34"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latin typeface="Arial" pitchFamily="34" charset="0"/>
                <a:ea typeface="+mj-ea"/>
                <a:cs typeface="Arial" pitchFamily="34" charset="0"/>
              </a:rPr>
              <a:t>(must specify: file path to input file, W</a:t>
            </a:r>
            <a:r>
              <a:rPr lang="en-US" sz="2200" baseline="-25000" dirty="0" smtClean="0">
                <a:latin typeface="Arial" pitchFamily="34" charset="0"/>
                <a:ea typeface="+mj-ea"/>
                <a:cs typeface="Arial" pitchFamily="34" charset="0"/>
              </a:rPr>
              <a:t>0</a:t>
            </a:r>
            <a:r>
              <a:rPr lang="en-US" sz="2200" dirty="0" smtClean="0">
                <a:latin typeface="Arial" pitchFamily="34" charset="0"/>
                <a:ea typeface="+mj-ea"/>
                <a:cs typeface="Arial" pitchFamily="34" charset="0"/>
              </a:rPr>
              <a:t>, W</a:t>
            </a:r>
            <a:r>
              <a:rPr lang="en-US" sz="2200" baseline="-25000" dirty="0" smtClean="0">
                <a:latin typeface="Arial" pitchFamily="34" charset="0"/>
                <a:ea typeface="+mj-ea"/>
                <a:cs typeface="Arial" pitchFamily="34" charset="0"/>
              </a:rPr>
              <a:t>f</a:t>
            </a:r>
            <a:r>
              <a:rPr lang="en-US" sz="2200" dirty="0" smtClean="0">
                <a:latin typeface="Arial" pitchFamily="34" charset="0"/>
                <a:ea typeface="+mj-ea"/>
                <a:cs typeface="Arial" pitchFamily="34" charset="0"/>
              </a:rPr>
              <a:t>, Spawning, Equations):</a:t>
            </a:r>
            <a:endParaRPr kumimoji="0" lang="en-US" sz="2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304800" y="3200400"/>
            <a:ext cx="8610600" cy="6001643"/>
          </a:xfrm>
          <a:prstGeom prst="rect">
            <a:avLst/>
          </a:prstGeom>
          <a:noFill/>
        </p:spPr>
        <p:txBody>
          <a:bodyPr wrap="square" rtlCol="0">
            <a:spAutoFit/>
          </a:bodyPr>
          <a:lstStyle/>
          <a:p>
            <a:r>
              <a:rPr lang="en-US" sz="2400" dirty="0" smtClean="0">
                <a:latin typeface="Arial" pitchFamily="34" charset="0"/>
                <a:cs typeface="Arial" pitchFamily="34" charset="0"/>
              </a:rPr>
              <a:t>Sim.1 &lt;- RUN.FISH.BIOENERGETICS </a:t>
            </a:r>
            <a:r>
              <a:rPr lang="en-US" sz="2400" b="1" dirty="0" smtClean="0">
                <a:solidFill>
                  <a:srgbClr val="FF0000"/>
                </a:solidFill>
                <a:latin typeface="Arial" pitchFamily="34" charset="0"/>
                <a:cs typeface="Arial" pitchFamily="34" charset="0"/>
              </a:rPr>
              <a:t>(</a:t>
            </a:r>
          </a:p>
          <a:p>
            <a:r>
              <a:rPr lang="en-US" dirty="0" smtClean="0">
                <a:solidFill>
                  <a:schemeClr val="bg1">
                    <a:lumMod val="50000"/>
                  </a:schemeClr>
                </a:solidFill>
                <a:latin typeface="Arial" pitchFamily="34" charset="0"/>
                <a:cs typeface="Arial" pitchFamily="34" charset="0"/>
              </a:rPr>
              <a:t>"Z:/Fish 530-Bioenergetics-2013/2013/Bioenergetics in R/bio_input_data.txt“</a:t>
            </a:r>
            <a:r>
              <a:rPr lang="en-US" sz="2400" b="1" dirty="0" smtClean="0">
                <a:latin typeface="Arial" pitchFamily="34" charset="0"/>
                <a:cs typeface="Arial" pitchFamily="34" charset="0"/>
              </a:rPr>
              <a:t>,</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Weight.Initial = 1000, Weight.Final = 1100, Spawning.Day = 0, </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Gonad.Loss = 0, Con.Equation = 3, EG.EX.Equation = 3,</a:t>
            </a:r>
          </a:p>
          <a:p>
            <a:endParaRPr lang="en-US" sz="2400" b="1" dirty="0" smtClean="0">
              <a:solidFill>
                <a:srgbClr val="FF0000"/>
              </a:solidFill>
              <a:latin typeface="Arial" pitchFamily="34" charset="0"/>
              <a:cs typeface="Arial" pitchFamily="34" charset="0"/>
            </a:endParaRPr>
          </a:p>
          <a:p>
            <a:r>
              <a:rPr lang="en-US" sz="2400" dirty="0" smtClean="0">
                <a:latin typeface="Arial" pitchFamily="34" charset="0"/>
                <a:cs typeface="Arial" pitchFamily="34" charset="0"/>
              </a:rPr>
              <a:t>Resp.SDA.Equation = 1, Pred.ED.Equation = 2 </a:t>
            </a:r>
            <a:r>
              <a:rPr lang="en-US" sz="2400" b="1" dirty="0" smtClean="0">
                <a:solidFill>
                  <a:srgbClr val="FF0000"/>
                </a:solidFill>
                <a:latin typeface="Arial" pitchFamily="34" charset="0"/>
                <a:cs typeface="Arial" pitchFamily="34" charset="0"/>
              </a:rPr>
              <a:t>)</a:t>
            </a: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a:p>
            <a:endParaRPr lang="en-US" sz="2400" b="1" dirty="0" smtClean="0">
              <a:solidFill>
                <a:srgbClr val="FF0000"/>
              </a:solidFill>
              <a:latin typeface="Arial" pitchFamily="34" charset="0"/>
              <a:cs typeface="Arial" pitchFamily="34" charset="0"/>
            </a:endParaRPr>
          </a:p>
        </p:txBody>
      </p:sp>
      <p:sp>
        <p:nvSpPr>
          <p:cNvPr id="5" name="TextBox 4"/>
          <p:cNvSpPr txBox="1"/>
          <p:nvPr/>
        </p:nvSpPr>
        <p:spPr>
          <a:xfrm>
            <a:off x="304800" y="2362200"/>
            <a:ext cx="869149" cy="400110"/>
          </a:xfrm>
          <a:prstGeom prst="rect">
            <a:avLst/>
          </a:prstGeom>
          <a:noFill/>
        </p:spPr>
        <p:txBody>
          <a:bodyPr wrap="none" rtlCol="0">
            <a:spAutoFit/>
          </a:bodyPr>
          <a:lstStyle/>
          <a:p>
            <a:r>
              <a:rPr lang="en-US" sz="2000" dirty="0" smtClean="0">
                <a:latin typeface="Arial" pitchFamily="34" charset="0"/>
                <a:cs typeface="Arial" pitchFamily="34" charset="0"/>
              </a:rPr>
              <a:t>Name</a:t>
            </a:r>
            <a:endParaRPr lang="en-US" sz="2000" dirty="0">
              <a:latin typeface="Arial" pitchFamily="34" charset="0"/>
              <a:cs typeface="Arial" pitchFamily="34" charset="0"/>
            </a:endParaRPr>
          </a:p>
        </p:txBody>
      </p:sp>
      <p:cxnSp>
        <p:nvCxnSpPr>
          <p:cNvPr id="7" name="Straight Arrow Connector 6"/>
          <p:cNvCxnSpPr>
            <a:stCxn id="5" idx="2"/>
          </p:cNvCxnSpPr>
          <p:nvPr/>
        </p:nvCxnSpPr>
        <p:spPr>
          <a:xfrm>
            <a:off x="739375" y="2762310"/>
            <a:ext cx="22625" cy="43809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71800" y="2362200"/>
            <a:ext cx="1625766" cy="400110"/>
          </a:xfrm>
          <a:prstGeom prst="rect">
            <a:avLst/>
          </a:prstGeom>
          <a:noFill/>
        </p:spPr>
        <p:txBody>
          <a:bodyPr wrap="none" rtlCol="0">
            <a:spAutoFit/>
          </a:bodyPr>
          <a:lstStyle/>
          <a:p>
            <a:pPr algn="ctr"/>
            <a:r>
              <a:rPr lang="en-US" sz="2000" dirty="0" smtClean="0">
                <a:latin typeface="Arial" pitchFamily="34" charset="0"/>
                <a:cs typeface="Arial" pitchFamily="34" charset="0"/>
              </a:rPr>
              <a:t>Function call</a:t>
            </a:r>
            <a:endParaRPr lang="en-US" sz="2000" dirty="0">
              <a:latin typeface="Arial" pitchFamily="34" charset="0"/>
              <a:cs typeface="Arial" pitchFamily="34" charset="0"/>
            </a:endParaRPr>
          </a:p>
        </p:txBody>
      </p:sp>
      <p:cxnSp>
        <p:nvCxnSpPr>
          <p:cNvPr id="12" name="Straight Arrow Connector 11"/>
          <p:cNvCxnSpPr>
            <a:stCxn id="11" idx="2"/>
          </p:cNvCxnSpPr>
          <p:nvPr/>
        </p:nvCxnSpPr>
        <p:spPr>
          <a:xfrm flipH="1">
            <a:off x="3352800" y="2762310"/>
            <a:ext cx="431883" cy="438090"/>
          </a:xfrm>
          <a:prstGeom prst="straightConnector1">
            <a:avLst/>
          </a:prstGeom>
          <a:ln w="38100"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a:off x="3784683" y="2762310"/>
            <a:ext cx="253917" cy="438090"/>
          </a:xfrm>
          <a:prstGeom prst="straightConnector1">
            <a:avLst/>
          </a:prstGeom>
          <a:ln w="38100"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77486" y="2514600"/>
            <a:ext cx="2177199" cy="400110"/>
          </a:xfrm>
          <a:prstGeom prst="rect">
            <a:avLst/>
          </a:prstGeom>
          <a:noFill/>
        </p:spPr>
        <p:txBody>
          <a:bodyPr wrap="none" rtlCol="0">
            <a:spAutoFit/>
          </a:bodyPr>
          <a:lstStyle/>
          <a:p>
            <a:pPr algn="ctr"/>
            <a:r>
              <a:rPr lang="en-US" sz="2000" dirty="0" smtClean="0">
                <a:latin typeface="Arial" pitchFamily="34" charset="0"/>
                <a:cs typeface="Arial" pitchFamily="34" charset="0"/>
              </a:rPr>
              <a:t>Path for input file</a:t>
            </a:r>
            <a:endParaRPr lang="en-US" sz="2000" dirty="0">
              <a:latin typeface="Arial" pitchFamily="34" charset="0"/>
              <a:cs typeface="Arial" pitchFamily="34" charset="0"/>
            </a:endParaRPr>
          </a:p>
        </p:txBody>
      </p:sp>
      <p:cxnSp>
        <p:nvCxnSpPr>
          <p:cNvPr id="24" name="Straight Arrow Connector 23"/>
          <p:cNvCxnSpPr/>
          <p:nvPr/>
        </p:nvCxnSpPr>
        <p:spPr>
          <a:xfrm flipH="1">
            <a:off x="6629400" y="2971800"/>
            <a:ext cx="304800" cy="685800"/>
          </a:xfrm>
          <a:prstGeom prst="straightConnector1">
            <a:avLst/>
          </a:prstGeom>
          <a:ln w="38100"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u="sng" dirty="0" smtClean="0">
                <a:latin typeface="Arial" pitchFamily="34" charset="0"/>
                <a:ea typeface="+mj-ea"/>
                <a:cs typeface="Arial" pitchFamily="34" charset="0"/>
              </a:rPr>
              <a:t>Steps</a:t>
            </a:r>
            <a:r>
              <a:rPr lang="en-US" sz="4000" dirty="0" smtClean="0">
                <a:latin typeface="Arial" pitchFamily="34" charset="0"/>
                <a:ea typeface="+mj-ea"/>
                <a:cs typeface="Arial" pitchFamily="34" charset="0"/>
              </a:rPr>
              <a:t>: running &amp; saving a simulation</a:t>
            </a:r>
            <a:endParaRPr kumimoji="0" lang="en-US"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itle 1"/>
          <p:cNvSpPr txBox="1">
            <a:spLocks/>
          </p:cNvSpPr>
          <p:nvPr/>
        </p:nvSpPr>
        <p:spPr>
          <a:xfrm>
            <a:off x="381000" y="990600"/>
            <a:ext cx="8534400" cy="2743200"/>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400" b="1" dirty="0" smtClean="0">
                <a:latin typeface="Arial" pitchFamily="34" charset="0"/>
                <a:ea typeface="+mj-ea"/>
                <a:cs typeface="Arial" pitchFamily="34" charset="0"/>
              </a:rPr>
              <a:t>Step 5) </a:t>
            </a:r>
            <a:r>
              <a:rPr lang="en-US" sz="2400" dirty="0" smtClean="0">
                <a:latin typeface="Arial" pitchFamily="34" charset="0"/>
                <a:ea typeface="+mj-ea"/>
                <a:cs typeface="Arial" pitchFamily="34" charset="0"/>
              </a:rPr>
              <a:t>Save simulation using the “write.csv ” function in R. This function will save the output from the call: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2400" dirty="0" smtClean="0">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latin typeface="Arial" pitchFamily="34" charset="0"/>
                <a:ea typeface="+mj-ea"/>
                <a:cs typeface="Arial" pitchFamily="34" charset="0"/>
              </a:rPr>
              <a:t>Sim.1 &lt;- RUN.FISH.BIOENERGETICS(</a:t>
            </a:r>
            <a:r>
              <a:rPr lang="en-US" sz="2400" b="1" dirty="0" smtClean="0">
                <a:solidFill>
                  <a:srgbClr val="FF0000"/>
                </a:solidFill>
                <a:latin typeface="Arial" pitchFamily="34" charset="0"/>
                <a:ea typeface="+mj-ea"/>
                <a:cs typeface="Arial" pitchFamily="34" charset="0"/>
              </a:rPr>
              <a:t>Inputs</a:t>
            </a:r>
            <a:r>
              <a:rPr lang="en-US" sz="2400" dirty="0" smtClean="0">
                <a:latin typeface="Arial" pitchFamily="34" charset="0"/>
                <a:ea typeface="+mj-ea"/>
                <a:cs typeface="Arial" pitchFamily="34" charset="0"/>
              </a:rPr>
              <a:t>)</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400" noProof="0" dirty="0" smtClean="0">
                <a:latin typeface="Arial" pitchFamily="34" charset="0"/>
                <a:ea typeface="+mj-ea"/>
                <a:cs typeface="Arial" pitchFamily="34" charset="0"/>
              </a:rPr>
              <a:t>as a .csv file to your </a:t>
            </a:r>
            <a:r>
              <a:rPr lang="en-US" sz="2400" b="1" noProof="0" dirty="0" smtClean="0">
                <a:latin typeface="Arial" pitchFamily="34" charset="0"/>
                <a:ea typeface="+mj-ea"/>
                <a:cs typeface="Arial" pitchFamily="34" charset="0"/>
              </a:rPr>
              <a:t>working directory</a:t>
            </a:r>
            <a:r>
              <a:rPr lang="en-US" sz="2400" noProof="0" dirty="0" smtClean="0">
                <a:latin typeface="Arial" pitchFamily="34" charset="0"/>
                <a:ea typeface="+mj-ea"/>
                <a:cs typeface="Arial" pitchFamily="34" charset="0"/>
              </a:rPr>
              <a:t>.</a:t>
            </a:r>
            <a:endParaRPr kumimoji="0" lang="en-US" sz="2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228600" y="5334000"/>
            <a:ext cx="8614859" cy="523220"/>
          </a:xfrm>
          <a:prstGeom prst="rect">
            <a:avLst/>
          </a:prstGeom>
          <a:noFill/>
        </p:spPr>
        <p:txBody>
          <a:bodyPr wrap="none" rtlCol="0">
            <a:spAutoFit/>
          </a:bodyPr>
          <a:lstStyle/>
          <a:p>
            <a:r>
              <a:rPr lang="en-US" sz="2800" dirty="0" smtClean="0">
                <a:latin typeface="Arial" pitchFamily="34" charset="0"/>
                <a:cs typeface="Arial" pitchFamily="34" charset="0"/>
              </a:rPr>
              <a:t>write.csv(x = </a:t>
            </a:r>
            <a:r>
              <a:rPr lang="en-US" sz="2800" dirty="0" smtClean="0">
                <a:solidFill>
                  <a:srgbClr val="FF0000"/>
                </a:solidFill>
                <a:latin typeface="Arial" pitchFamily="34" charset="0"/>
                <a:cs typeface="Arial" pitchFamily="34" charset="0"/>
              </a:rPr>
              <a:t>Sim.1</a:t>
            </a:r>
            <a:r>
              <a:rPr lang="en-US" sz="2800" dirty="0" smtClean="0">
                <a:latin typeface="Arial" pitchFamily="34" charset="0"/>
                <a:cs typeface="Arial" pitchFamily="34" charset="0"/>
              </a:rPr>
              <a:t>, file = “</a:t>
            </a:r>
            <a:r>
              <a:rPr lang="en-US" sz="2800" dirty="0" smtClean="0">
                <a:solidFill>
                  <a:srgbClr val="00B0F0"/>
                </a:solidFill>
                <a:latin typeface="Arial" pitchFamily="34" charset="0"/>
                <a:cs typeface="Arial" pitchFamily="34" charset="0"/>
              </a:rPr>
              <a:t>Bioenergetics results.csv</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5" name="TextBox 4"/>
          <p:cNvSpPr txBox="1"/>
          <p:nvPr/>
        </p:nvSpPr>
        <p:spPr>
          <a:xfrm>
            <a:off x="1981200" y="3962400"/>
            <a:ext cx="1631149" cy="707886"/>
          </a:xfrm>
          <a:prstGeom prst="rect">
            <a:avLst/>
          </a:prstGeom>
          <a:noFill/>
        </p:spPr>
        <p:txBody>
          <a:bodyPr wrap="square" rtlCol="0">
            <a:spAutoFit/>
          </a:bodyPr>
          <a:lstStyle/>
          <a:p>
            <a:r>
              <a:rPr lang="en-US" sz="2000" dirty="0" smtClean="0">
                <a:latin typeface="Arial" pitchFamily="34" charset="0"/>
                <a:cs typeface="Arial" pitchFamily="34" charset="0"/>
              </a:rPr>
              <a:t>Name of simulation</a:t>
            </a:r>
            <a:endParaRPr lang="en-US" sz="2000" dirty="0">
              <a:latin typeface="Arial" pitchFamily="34" charset="0"/>
              <a:cs typeface="Arial" pitchFamily="34" charset="0"/>
            </a:endParaRPr>
          </a:p>
        </p:txBody>
      </p:sp>
      <p:cxnSp>
        <p:nvCxnSpPr>
          <p:cNvPr id="6" name="Straight Arrow Connector 5"/>
          <p:cNvCxnSpPr/>
          <p:nvPr/>
        </p:nvCxnSpPr>
        <p:spPr>
          <a:xfrm>
            <a:off x="2590800" y="4724400"/>
            <a:ext cx="228600" cy="685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0" y="4114800"/>
            <a:ext cx="2377575" cy="400110"/>
          </a:xfrm>
          <a:prstGeom prst="rect">
            <a:avLst/>
          </a:prstGeom>
          <a:noFill/>
        </p:spPr>
        <p:txBody>
          <a:bodyPr wrap="none" rtlCol="0">
            <a:spAutoFit/>
          </a:bodyPr>
          <a:lstStyle/>
          <a:p>
            <a:pPr algn="ctr"/>
            <a:r>
              <a:rPr lang="en-US" sz="2000" dirty="0" smtClean="0">
                <a:latin typeface="Arial" pitchFamily="34" charset="0"/>
                <a:cs typeface="Arial" pitchFamily="34" charset="0"/>
              </a:rPr>
              <a:t>Name of saved file</a:t>
            </a:r>
            <a:endParaRPr lang="en-US" sz="2000" dirty="0">
              <a:latin typeface="Arial" pitchFamily="34" charset="0"/>
              <a:cs typeface="Arial" pitchFamily="34" charset="0"/>
            </a:endParaRPr>
          </a:p>
        </p:txBody>
      </p:sp>
      <p:cxnSp>
        <p:nvCxnSpPr>
          <p:cNvPr id="8" name="Straight Arrow Connector 7"/>
          <p:cNvCxnSpPr>
            <a:stCxn id="7" idx="2"/>
          </p:cNvCxnSpPr>
          <p:nvPr/>
        </p:nvCxnSpPr>
        <p:spPr>
          <a:xfrm flipH="1">
            <a:off x="5562600" y="4514910"/>
            <a:ext cx="960188" cy="895290"/>
          </a:xfrm>
          <a:prstGeom prst="straightConnector1">
            <a:avLst/>
          </a:prstGeom>
          <a:ln w="38100"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p:cNvCxnSpPr>
          <p:nvPr/>
        </p:nvCxnSpPr>
        <p:spPr>
          <a:xfrm>
            <a:off x="6522788" y="4514910"/>
            <a:ext cx="1097212" cy="819090"/>
          </a:xfrm>
          <a:prstGeom prst="straightConnector1">
            <a:avLst/>
          </a:prstGeom>
          <a:ln w="38100" cap="rnd">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ke trout.jpg"/>
          <p:cNvPicPr>
            <a:picLocks noChangeAspect="1"/>
          </p:cNvPicPr>
          <p:nvPr/>
        </p:nvPicPr>
        <p:blipFill>
          <a:blip r:embed="rId3" cstate="print"/>
          <a:stretch>
            <a:fillRect/>
          </a:stretch>
        </p:blipFill>
        <p:spPr>
          <a:xfrm>
            <a:off x="0" y="-1"/>
            <a:ext cx="9144000" cy="68531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dirty="0" smtClean="0">
                <a:latin typeface="Arial" pitchFamily="34" charset="0"/>
                <a:cs typeface="Arial" pitchFamily="34" charset="0"/>
              </a:rPr>
              <a:t>Goals</a:t>
            </a:r>
            <a:endParaRPr lang="en-US" sz="4800" dirty="0"/>
          </a:p>
        </p:txBody>
      </p:sp>
      <p:sp>
        <p:nvSpPr>
          <p:cNvPr id="3" name="Content Placeholder 2"/>
          <p:cNvSpPr>
            <a:spLocks noGrp="1"/>
          </p:cNvSpPr>
          <p:nvPr>
            <p:ph idx="1"/>
          </p:nvPr>
        </p:nvSpPr>
        <p:spPr>
          <a:xfrm>
            <a:off x="762000" y="1143000"/>
            <a:ext cx="7696200" cy="5105400"/>
          </a:xfrm>
        </p:spPr>
        <p:txBody>
          <a:bodyPr>
            <a:normAutofit lnSpcReduction="10000"/>
          </a:bodyPr>
          <a:lstStyle/>
          <a:p>
            <a:pPr>
              <a:buNone/>
            </a:pPr>
            <a:r>
              <a:rPr lang="en-US" b="1" dirty="0" smtClean="0">
                <a:latin typeface="Arial" pitchFamily="34" charset="0"/>
                <a:cs typeface="Arial" pitchFamily="34" charset="0"/>
              </a:rPr>
              <a:t>1) </a:t>
            </a:r>
            <a:r>
              <a:rPr lang="en-US" dirty="0" smtClean="0">
                <a:latin typeface="Arial" pitchFamily="34" charset="0"/>
                <a:cs typeface="Arial" pitchFamily="34" charset="0"/>
              </a:rPr>
              <a:t>Be able to run simulations in R</a:t>
            </a:r>
          </a:p>
          <a:p>
            <a:pPr>
              <a:buNone/>
            </a:pPr>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2) </a:t>
            </a:r>
            <a:r>
              <a:rPr lang="en-US" dirty="0" smtClean="0">
                <a:latin typeface="Arial" pitchFamily="34" charset="0"/>
                <a:cs typeface="Arial" pitchFamily="34" charset="0"/>
              </a:rPr>
              <a:t>Obtain better sense for structure and     execution of “</a:t>
            </a:r>
            <a:r>
              <a:rPr lang="en-US" b="1" dirty="0" smtClean="0">
                <a:latin typeface="Arial" pitchFamily="34" charset="0"/>
                <a:cs typeface="Arial" pitchFamily="34" charset="0"/>
              </a:rPr>
              <a:t>behind the scenes</a:t>
            </a:r>
            <a:r>
              <a:rPr lang="en-US" dirty="0" smtClean="0">
                <a:latin typeface="Arial" pitchFamily="34" charset="0"/>
                <a:cs typeface="Arial" pitchFamily="34" charset="0"/>
              </a:rPr>
              <a:t>” calculations using scripted language:</a:t>
            </a:r>
          </a:p>
          <a:p>
            <a:pPr>
              <a:buNone/>
            </a:pPr>
            <a:endParaRPr lang="en-US" dirty="0" smtClean="0">
              <a:latin typeface="Arial" pitchFamily="34" charset="0"/>
              <a:cs typeface="Arial" pitchFamily="34" charset="0"/>
            </a:endParaRPr>
          </a:p>
          <a:p>
            <a:pPr lvl="1"/>
            <a:r>
              <a:rPr lang="en-US" sz="2300" dirty="0" smtClean="0">
                <a:latin typeface="Arial" pitchFamily="34" charset="0"/>
                <a:cs typeface="Arial" pitchFamily="34" charset="0"/>
              </a:rPr>
              <a:t>Estimating growth given </a:t>
            </a:r>
            <a:r>
              <a:rPr lang="en-US" sz="2300" b="1" dirty="0" smtClean="0">
                <a:latin typeface="Arial" pitchFamily="34" charset="0"/>
                <a:cs typeface="Arial" pitchFamily="34" charset="0"/>
              </a:rPr>
              <a:t>weight; temp; diet; </a:t>
            </a:r>
          </a:p>
          <a:p>
            <a:pPr lvl="1">
              <a:buNone/>
            </a:pPr>
            <a:r>
              <a:rPr lang="en-US" sz="2300" b="1" dirty="0" smtClean="0">
                <a:latin typeface="Arial" pitchFamily="34" charset="0"/>
                <a:cs typeface="Arial" pitchFamily="34" charset="0"/>
              </a:rPr>
              <a:t>    energy density; feeding rate </a:t>
            </a:r>
          </a:p>
          <a:p>
            <a:pPr lvl="1"/>
            <a:endParaRPr lang="en-US" sz="2400" b="1" dirty="0" smtClean="0">
              <a:latin typeface="Arial" pitchFamily="34" charset="0"/>
              <a:cs typeface="Arial" pitchFamily="34" charset="0"/>
            </a:endParaRPr>
          </a:p>
          <a:p>
            <a:pPr lvl="1"/>
            <a:r>
              <a:rPr lang="en-US" sz="2300" dirty="0" smtClean="0">
                <a:latin typeface="Arial" pitchFamily="34" charset="0"/>
                <a:cs typeface="Arial" pitchFamily="34" charset="0"/>
              </a:rPr>
              <a:t>Estimating consumption given </a:t>
            </a:r>
            <a:r>
              <a:rPr lang="en-US" sz="2300" b="1" dirty="0" smtClean="0">
                <a:latin typeface="Arial" pitchFamily="34" charset="0"/>
                <a:cs typeface="Arial" pitchFamily="34" charset="0"/>
              </a:rPr>
              <a:t>observed growth </a:t>
            </a:r>
          </a:p>
          <a:p>
            <a:pPr lvl="1">
              <a:buNone/>
            </a:pPr>
            <a:r>
              <a:rPr lang="en-US" sz="2300" b="1" dirty="0" smtClean="0">
                <a:latin typeface="Arial" pitchFamily="34" charset="0"/>
                <a:cs typeface="Arial" pitchFamily="34" charset="0"/>
              </a:rPr>
              <a:t>    </a:t>
            </a:r>
            <a:r>
              <a:rPr lang="en-US" sz="2300" dirty="0" smtClean="0">
                <a:latin typeface="Arial" pitchFamily="34" charset="0"/>
                <a:cs typeface="Arial" pitchFamily="34" charset="0"/>
              </a:rPr>
              <a:t>by fitting average p-value directly</a:t>
            </a:r>
            <a:endParaRPr lang="en-US" sz="23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5400" dirty="0" smtClean="0">
                <a:latin typeface="Arial" pitchFamily="34" charset="0"/>
                <a:cs typeface="Arial" pitchFamily="34" charset="0"/>
              </a:rPr>
              <a:t>Overview</a:t>
            </a:r>
            <a:endParaRPr lang="en-US" sz="5400" dirty="0">
              <a:latin typeface="Arial" pitchFamily="34" charset="0"/>
              <a:cs typeface="Arial" pitchFamily="34" charset="0"/>
            </a:endParaRPr>
          </a:p>
        </p:txBody>
      </p:sp>
      <p:sp>
        <p:nvSpPr>
          <p:cNvPr id="3" name="Content Placeholder 2"/>
          <p:cNvSpPr>
            <a:spLocks noGrp="1"/>
          </p:cNvSpPr>
          <p:nvPr>
            <p:ph idx="1"/>
          </p:nvPr>
        </p:nvSpPr>
        <p:spPr>
          <a:xfrm>
            <a:off x="609600" y="1905000"/>
            <a:ext cx="8229600" cy="4267200"/>
          </a:xfrm>
        </p:spPr>
        <p:txBody>
          <a:bodyPr>
            <a:normAutofit/>
          </a:bodyPr>
          <a:lstStyle/>
          <a:p>
            <a:r>
              <a:rPr lang="en-US" dirty="0" smtClean="0">
                <a:latin typeface="Arial" pitchFamily="34" charset="0"/>
                <a:cs typeface="Arial" pitchFamily="34" charset="0"/>
              </a:rPr>
              <a:t>Why implement in R?</a:t>
            </a:r>
          </a:p>
          <a:p>
            <a:r>
              <a:rPr lang="en-US" dirty="0" smtClean="0">
                <a:latin typeface="Arial" pitchFamily="34" charset="0"/>
                <a:cs typeface="Arial" pitchFamily="34" charset="0"/>
              </a:rPr>
              <a:t>Basic structure of R code</a:t>
            </a:r>
          </a:p>
          <a:p>
            <a:r>
              <a:rPr lang="en-US" dirty="0" smtClean="0">
                <a:latin typeface="Arial" pitchFamily="34" charset="0"/>
                <a:cs typeface="Arial" pitchFamily="34" charset="0"/>
              </a:rPr>
              <a:t>Step through R bioenergetics functions</a:t>
            </a:r>
          </a:p>
          <a:p>
            <a:r>
              <a:rPr lang="en-US" dirty="0" smtClean="0">
                <a:latin typeface="Arial" pitchFamily="34" charset="0"/>
                <a:cs typeface="Arial" pitchFamily="34" charset="0"/>
              </a:rPr>
              <a:t>Work through an example (coho salmon)</a:t>
            </a:r>
          </a:p>
          <a:p>
            <a:r>
              <a:rPr lang="en-US" dirty="0" smtClean="0">
                <a:latin typeface="Arial" pitchFamily="34" charset="0"/>
                <a:cs typeface="Arial" pitchFamily="34" charset="0"/>
              </a:rPr>
              <a:t>Practice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dirty="0" smtClean="0">
                <a:latin typeface="Arial" pitchFamily="34" charset="0"/>
                <a:cs typeface="Arial" pitchFamily="34" charset="0"/>
              </a:rPr>
              <a:t>Why implement in R?</a:t>
            </a:r>
            <a:endParaRPr lang="en-US" dirty="0">
              <a:latin typeface="Arial" pitchFamily="34" charset="0"/>
              <a:cs typeface="Arial" pitchFamily="34" charset="0"/>
            </a:endParaRPr>
          </a:p>
        </p:txBody>
      </p:sp>
      <p:sp>
        <p:nvSpPr>
          <p:cNvPr id="3" name="Content Placeholder 2"/>
          <p:cNvSpPr>
            <a:spLocks noGrp="1"/>
          </p:cNvSpPr>
          <p:nvPr>
            <p:ph sz="half" idx="1"/>
          </p:nvPr>
        </p:nvSpPr>
        <p:spPr>
          <a:xfrm>
            <a:off x="304800" y="1295400"/>
            <a:ext cx="8610600" cy="5715000"/>
          </a:xfrm>
        </p:spPr>
        <p:txBody>
          <a:bodyPr>
            <a:normAutofit/>
          </a:bodyPr>
          <a:lstStyle/>
          <a:p>
            <a:r>
              <a:rPr lang="en-US" sz="2400" b="1" dirty="0" smtClean="0">
                <a:latin typeface="Arial" pitchFamily="34" charset="0"/>
                <a:cs typeface="Arial" pitchFamily="34" charset="0"/>
              </a:rPr>
              <a:t>Unlike Wisconsin software or Excel:</a:t>
            </a:r>
            <a:endParaRPr lang="en-US" sz="2400" dirty="0" smtClean="0">
              <a:latin typeface="Arial" pitchFamily="34" charset="0"/>
              <a:cs typeface="Arial" pitchFamily="34" charset="0"/>
            </a:endParaRPr>
          </a:p>
          <a:p>
            <a:pPr lvl="1"/>
            <a:r>
              <a:rPr lang="en-US" dirty="0" smtClean="0">
                <a:latin typeface="Arial" pitchFamily="34" charset="0"/>
                <a:cs typeface="Arial" pitchFamily="34" charset="0"/>
              </a:rPr>
              <a:t>Readily adapt code for new species</a:t>
            </a:r>
          </a:p>
          <a:p>
            <a:pPr lvl="2"/>
            <a:r>
              <a:rPr lang="en-US" sz="1600" dirty="0" smtClean="0">
                <a:latin typeface="Arial" pitchFamily="34" charset="0"/>
                <a:cs typeface="Arial" pitchFamily="34" charset="0"/>
              </a:rPr>
              <a:t>Bull trout, threespine stickleback</a:t>
            </a:r>
          </a:p>
          <a:p>
            <a:pPr lvl="2"/>
            <a:r>
              <a:rPr lang="en-US" sz="1600" dirty="0" smtClean="0">
                <a:latin typeface="Arial" pitchFamily="34" charset="0"/>
                <a:cs typeface="Arial" pitchFamily="34" charset="0"/>
              </a:rPr>
              <a:t>New functional forms?</a:t>
            </a:r>
            <a:endParaRPr lang="en-US" sz="2000" dirty="0" smtClean="0">
              <a:latin typeface="Arial" pitchFamily="34" charset="0"/>
              <a:cs typeface="Arial" pitchFamily="34" charset="0"/>
            </a:endParaRPr>
          </a:p>
          <a:p>
            <a:pPr lvl="1"/>
            <a:r>
              <a:rPr lang="en-US" dirty="0" smtClean="0">
                <a:latin typeface="Arial" pitchFamily="34" charset="0"/>
                <a:cs typeface="Arial" pitchFamily="34" charset="0"/>
              </a:rPr>
              <a:t>Structure to handle a large number of simulations</a:t>
            </a:r>
          </a:p>
          <a:p>
            <a:pPr lvl="2"/>
            <a:r>
              <a:rPr lang="en-US" sz="1600" dirty="0" smtClean="0">
                <a:latin typeface="Arial" pitchFamily="34" charset="0"/>
                <a:cs typeface="Arial" pitchFamily="34" charset="0"/>
              </a:rPr>
              <a:t>Individual growth histories from tagging studies</a:t>
            </a:r>
          </a:p>
          <a:p>
            <a:pPr lvl="2"/>
            <a:r>
              <a:rPr lang="en-US" sz="1600" dirty="0" smtClean="0">
                <a:latin typeface="Arial" pitchFamily="34" charset="0"/>
                <a:cs typeface="Arial" pitchFamily="34" charset="0"/>
              </a:rPr>
              <a:t>Multiple water bodies, years, seasons</a:t>
            </a:r>
          </a:p>
          <a:p>
            <a:pPr lvl="2"/>
            <a:r>
              <a:rPr lang="en-US" sz="1600" dirty="0" smtClean="0">
                <a:latin typeface="Arial" pitchFamily="34" charset="0"/>
                <a:cs typeface="Arial" pitchFamily="34" charset="0"/>
              </a:rPr>
              <a:t>Multiple cohorts or age-groups </a:t>
            </a:r>
            <a:endParaRPr lang="en-US" sz="2000" dirty="0" smtClean="0">
              <a:latin typeface="Arial" pitchFamily="34" charset="0"/>
              <a:cs typeface="Arial" pitchFamily="34" charset="0"/>
            </a:endParaRPr>
          </a:p>
          <a:p>
            <a:pPr lvl="1"/>
            <a:r>
              <a:rPr lang="en-US" dirty="0" smtClean="0">
                <a:latin typeface="Arial" pitchFamily="34" charset="0"/>
                <a:cs typeface="Arial" pitchFamily="34" charset="0"/>
              </a:rPr>
              <a:t>Sensitivity analyses or Monte-Carlo simulations</a:t>
            </a:r>
          </a:p>
          <a:p>
            <a:pPr lvl="2"/>
            <a:r>
              <a:rPr lang="en-US" sz="1600" dirty="0" smtClean="0">
                <a:latin typeface="Arial" pitchFamily="34" charset="0"/>
                <a:cs typeface="Arial" pitchFamily="34" charset="0"/>
              </a:rPr>
              <a:t>Uncertainty in observed growth?</a:t>
            </a:r>
            <a:endParaRPr lang="en-US" sz="2000" b="1" dirty="0" smtClean="0">
              <a:latin typeface="Arial" pitchFamily="34" charset="0"/>
              <a:cs typeface="Arial" pitchFamily="34" charset="0"/>
            </a:endParaRPr>
          </a:p>
          <a:p>
            <a:pPr lvl="1"/>
            <a:r>
              <a:rPr lang="en-US" dirty="0" smtClean="0">
                <a:latin typeface="Arial" pitchFamily="34" charset="0"/>
                <a:cs typeface="Arial" pitchFamily="34" charset="0"/>
              </a:rPr>
              <a:t>Readily integrate bioenergetics within larger framework</a:t>
            </a:r>
          </a:p>
          <a:p>
            <a:pPr lvl="2"/>
            <a:r>
              <a:rPr lang="en-US" sz="1600" dirty="0" smtClean="0">
                <a:latin typeface="Arial" pitchFamily="34" charset="0"/>
                <a:cs typeface="Arial" pitchFamily="34" charset="0"/>
              </a:rPr>
              <a:t>Single piece of the puzzle</a:t>
            </a:r>
          </a:p>
          <a:p>
            <a:pPr lvl="2"/>
            <a:r>
              <a:rPr lang="en-US" sz="1600" dirty="0" smtClean="0">
                <a:latin typeface="Arial" pitchFamily="34" charset="0"/>
                <a:cs typeface="Arial" pitchFamily="34" charset="0"/>
              </a:rPr>
              <a:t>Spatially explicit growth models (visual foraging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524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Quick note on functions in R</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609600" y="2438400"/>
            <a:ext cx="8534400" cy="2554545"/>
          </a:xfrm>
          <a:prstGeom prst="rect">
            <a:avLst/>
          </a:prstGeom>
          <a:noFill/>
        </p:spPr>
        <p:txBody>
          <a:bodyPr wrap="square" rtlCol="0">
            <a:spAutoFit/>
          </a:bodyPr>
          <a:lstStyle/>
          <a:p>
            <a:r>
              <a:rPr lang="en-US" sz="3200" dirty="0" smtClean="0">
                <a:solidFill>
                  <a:schemeClr val="accent3">
                    <a:lumMod val="75000"/>
                  </a:schemeClr>
                </a:solidFill>
                <a:latin typeface="Arial" pitchFamily="34" charset="0"/>
                <a:cs typeface="Arial" pitchFamily="34" charset="0"/>
              </a:rPr>
              <a:t>Bioenergetics</a:t>
            </a:r>
            <a:r>
              <a:rPr lang="en-US" sz="3200" dirty="0" smtClean="0">
                <a:latin typeface="Arial" pitchFamily="34" charset="0"/>
                <a:cs typeface="Arial" pitchFamily="34" charset="0"/>
              </a:rPr>
              <a:t> &lt;- function (</a:t>
            </a:r>
            <a:r>
              <a:rPr lang="en-US" sz="3200" dirty="0" smtClean="0">
                <a:solidFill>
                  <a:srgbClr val="FF0000"/>
                </a:solidFill>
                <a:latin typeface="Arial" pitchFamily="34" charset="0"/>
                <a:cs typeface="Arial" pitchFamily="34" charset="0"/>
              </a:rPr>
              <a:t>some inputs</a:t>
            </a:r>
            <a:r>
              <a:rPr lang="en-US" sz="3200" dirty="0" smtClean="0">
                <a:latin typeface="Arial" pitchFamily="34" charset="0"/>
                <a:cs typeface="Arial" pitchFamily="34" charset="0"/>
              </a:rPr>
              <a:t>) </a:t>
            </a:r>
          </a:p>
          <a:p>
            <a:r>
              <a:rPr lang="en-US" sz="3200" dirty="0" smtClean="0">
                <a:latin typeface="Arial" pitchFamily="34" charset="0"/>
                <a:cs typeface="Arial" pitchFamily="34" charset="0"/>
              </a:rPr>
              <a:t>	{ </a:t>
            </a:r>
          </a:p>
          <a:p>
            <a:r>
              <a:rPr lang="en-US" sz="3200" dirty="0" smtClean="0">
                <a:solidFill>
                  <a:srgbClr val="0070C0"/>
                </a:solidFill>
                <a:latin typeface="Arial" pitchFamily="34" charset="0"/>
                <a:cs typeface="Arial" pitchFamily="34" charset="0"/>
              </a:rPr>
              <a:t>	Do something with the inputs</a:t>
            </a:r>
          </a:p>
          <a:p>
            <a:r>
              <a:rPr lang="en-US" sz="3200" dirty="0" smtClean="0">
                <a:solidFill>
                  <a:schemeClr val="accent6">
                    <a:lumMod val="75000"/>
                  </a:schemeClr>
                </a:solidFill>
                <a:latin typeface="Arial" pitchFamily="34" charset="0"/>
                <a:cs typeface="Arial" pitchFamily="34" charset="0"/>
              </a:rPr>
              <a:t>	return</a:t>
            </a:r>
            <a:r>
              <a:rPr lang="en-US" sz="3200" dirty="0" smtClean="0">
                <a:solidFill>
                  <a:srgbClr val="0070C0"/>
                </a:solidFill>
                <a:latin typeface="Arial" pitchFamily="34" charset="0"/>
                <a:cs typeface="Arial" pitchFamily="34" charset="0"/>
              </a:rPr>
              <a:t> </a:t>
            </a:r>
            <a:r>
              <a:rPr lang="en-US" sz="3200" dirty="0" smtClean="0">
                <a:latin typeface="Arial" pitchFamily="34" charset="0"/>
                <a:cs typeface="Arial" pitchFamily="34" charset="0"/>
              </a:rPr>
              <a:t>(</a:t>
            </a:r>
            <a:r>
              <a:rPr lang="en-US" sz="3200" dirty="0" smtClean="0">
                <a:solidFill>
                  <a:srgbClr val="FF0000"/>
                </a:solidFill>
                <a:latin typeface="Arial" pitchFamily="34" charset="0"/>
                <a:cs typeface="Arial" pitchFamily="34" charset="0"/>
              </a:rPr>
              <a:t>some value(s) based on inputs</a:t>
            </a:r>
            <a:r>
              <a:rPr lang="en-US" sz="3200" dirty="0" smtClean="0">
                <a:latin typeface="Arial" pitchFamily="34" charset="0"/>
                <a:cs typeface="Arial" pitchFamily="34" charset="0"/>
              </a:rPr>
              <a:t>)</a:t>
            </a:r>
          </a:p>
          <a:p>
            <a:r>
              <a:rPr lang="en-US" sz="3200" dirty="0" smtClean="0">
                <a:latin typeface="Arial" pitchFamily="34" charset="0"/>
                <a:cs typeface="Arial" pitchFamily="34" charset="0"/>
              </a:rPr>
              <a:t>	}</a:t>
            </a:r>
          </a:p>
        </p:txBody>
      </p:sp>
      <p:sp>
        <p:nvSpPr>
          <p:cNvPr id="4" name="TextBox 3"/>
          <p:cNvSpPr txBox="1"/>
          <p:nvPr/>
        </p:nvSpPr>
        <p:spPr>
          <a:xfrm>
            <a:off x="5334000" y="1066800"/>
            <a:ext cx="2772618" cy="523220"/>
          </a:xfrm>
          <a:prstGeom prst="rect">
            <a:avLst/>
          </a:prstGeom>
          <a:noFill/>
        </p:spPr>
        <p:txBody>
          <a:bodyPr wrap="none" rtlCol="0">
            <a:spAutoFit/>
          </a:bodyPr>
          <a:lstStyle/>
          <a:p>
            <a:r>
              <a:rPr lang="en-US" sz="2800" i="1" dirty="0" smtClean="0">
                <a:latin typeface="Arial" pitchFamily="34" charset="0"/>
                <a:cs typeface="Arial" pitchFamily="34" charset="0"/>
              </a:rPr>
              <a:t>Temperature (</a:t>
            </a:r>
            <a:r>
              <a:rPr lang="en-US" sz="2800" b="1" i="1" dirty="0" smtClean="0">
                <a:latin typeface="Arial" pitchFamily="34" charset="0"/>
                <a:cs typeface="Arial" pitchFamily="34" charset="0"/>
              </a:rPr>
              <a:t>T</a:t>
            </a:r>
            <a:r>
              <a:rPr lang="en-US" sz="2800" i="1" dirty="0" smtClean="0">
                <a:latin typeface="Arial" pitchFamily="34" charset="0"/>
                <a:cs typeface="Arial" pitchFamily="34" charset="0"/>
              </a:rPr>
              <a:t>)</a:t>
            </a:r>
            <a:endParaRPr lang="en-US" sz="2800" i="1" dirty="0">
              <a:latin typeface="Arial" pitchFamily="34" charset="0"/>
              <a:cs typeface="Arial" pitchFamily="34" charset="0"/>
            </a:endParaRPr>
          </a:p>
        </p:txBody>
      </p:sp>
      <p:sp>
        <p:nvSpPr>
          <p:cNvPr id="5" name="TextBox 4"/>
          <p:cNvSpPr txBox="1"/>
          <p:nvPr/>
        </p:nvSpPr>
        <p:spPr>
          <a:xfrm>
            <a:off x="4267200" y="1752600"/>
            <a:ext cx="1975156" cy="523220"/>
          </a:xfrm>
          <a:prstGeom prst="rect">
            <a:avLst/>
          </a:prstGeom>
          <a:noFill/>
        </p:spPr>
        <p:txBody>
          <a:bodyPr wrap="none" rtlCol="0">
            <a:spAutoFit/>
          </a:bodyPr>
          <a:lstStyle/>
          <a:p>
            <a:r>
              <a:rPr lang="en-US" sz="2800" i="1" dirty="0" smtClean="0">
                <a:latin typeface="Arial" pitchFamily="34" charset="0"/>
                <a:cs typeface="Arial" pitchFamily="34" charset="0"/>
              </a:rPr>
              <a:t>Weight (</a:t>
            </a:r>
            <a:r>
              <a:rPr lang="en-US" sz="2800" b="1" i="1" dirty="0" smtClean="0">
                <a:latin typeface="Arial" pitchFamily="34" charset="0"/>
                <a:cs typeface="Arial" pitchFamily="34" charset="0"/>
              </a:rPr>
              <a:t>W</a:t>
            </a:r>
            <a:r>
              <a:rPr lang="en-US" sz="2800" i="1" dirty="0" smtClean="0">
                <a:latin typeface="Arial" pitchFamily="34" charset="0"/>
                <a:cs typeface="Arial" pitchFamily="34" charset="0"/>
              </a:rPr>
              <a:t>)</a:t>
            </a:r>
            <a:endParaRPr lang="en-US" sz="2800" i="1" dirty="0">
              <a:latin typeface="Arial" pitchFamily="34" charset="0"/>
              <a:cs typeface="Arial" pitchFamily="34" charset="0"/>
            </a:endParaRPr>
          </a:p>
        </p:txBody>
      </p:sp>
      <p:sp>
        <p:nvSpPr>
          <p:cNvPr id="6" name="TextBox 5"/>
          <p:cNvSpPr txBox="1"/>
          <p:nvPr/>
        </p:nvSpPr>
        <p:spPr>
          <a:xfrm>
            <a:off x="7010400" y="1676400"/>
            <a:ext cx="1983235" cy="523220"/>
          </a:xfrm>
          <a:prstGeom prst="rect">
            <a:avLst/>
          </a:prstGeom>
          <a:noFill/>
        </p:spPr>
        <p:txBody>
          <a:bodyPr wrap="none" rtlCol="0">
            <a:spAutoFit/>
          </a:bodyPr>
          <a:lstStyle/>
          <a:p>
            <a:r>
              <a:rPr lang="en-US" sz="2800" i="1" dirty="0" smtClean="0">
                <a:latin typeface="Arial" pitchFamily="34" charset="0"/>
                <a:cs typeface="Arial" pitchFamily="34" charset="0"/>
              </a:rPr>
              <a:t>P-value (</a:t>
            </a:r>
            <a:r>
              <a:rPr lang="en-US" sz="2800" b="1" i="1" dirty="0" smtClean="0">
                <a:latin typeface="Arial" pitchFamily="34" charset="0"/>
                <a:cs typeface="Arial" pitchFamily="34" charset="0"/>
              </a:rPr>
              <a:t>P</a:t>
            </a:r>
            <a:r>
              <a:rPr lang="en-US" sz="2800" i="1" dirty="0" smtClean="0">
                <a:latin typeface="Arial" pitchFamily="34" charset="0"/>
                <a:cs typeface="Arial" pitchFamily="34" charset="0"/>
              </a:rPr>
              <a:t>)</a:t>
            </a:r>
            <a:endParaRPr lang="en-US" sz="2800" i="1" dirty="0">
              <a:latin typeface="Arial" pitchFamily="34" charset="0"/>
              <a:cs typeface="Arial" pitchFamily="34" charset="0"/>
            </a:endParaRPr>
          </a:p>
        </p:txBody>
      </p:sp>
      <p:cxnSp>
        <p:nvCxnSpPr>
          <p:cNvPr id="8" name="Straight Arrow Connector 7"/>
          <p:cNvCxnSpPr/>
          <p:nvPr/>
        </p:nvCxnSpPr>
        <p:spPr>
          <a:xfrm>
            <a:off x="6477000" y="1524000"/>
            <a:ext cx="76200" cy="9144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010400" y="2133600"/>
            <a:ext cx="76200" cy="3810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67400" y="2286000"/>
            <a:ext cx="304800" cy="2286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 y="1143000"/>
            <a:ext cx="3505200" cy="954107"/>
          </a:xfrm>
          <a:prstGeom prst="rect">
            <a:avLst/>
          </a:prstGeom>
          <a:noFill/>
        </p:spPr>
        <p:txBody>
          <a:bodyPr wrap="square" rtlCol="0">
            <a:spAutoFit/>
          </a:bodyPr>
          <a:lstStyle/>
          <a:p>
            <a:r>
              <a:rPr lang="en-US" sz="2800" dirty="0" smtClean="0">
                <a:latin typeface="Arial" pitchFamily="34" charset="0"/>
                <a:cs typeface="Arial" pitchFamily="34" charset="0"/>
              </a:rPr>
              <a:t>Name of function (“object”)</a:t>
            </a:r>
            <a:endParaRPr lang="en-US" sz="2800" dirty="0">
              <a:latin typeface="Arial" pitchFamily="34" charset="0"/>
              <a:cs typeface="Arial" pitchFamily="34" charset="0"/>
            </a:endParaRPr>
          </a:p>
        </p:txBody>
      </p:sp>
      <p:sp>
        <p:nvSpPr>
          <p:cNvPr id="21" name="Left Brace 20"/>
          <p:cNvSpPr/>
          <p:nvPr/>
        </p:nvSpPr>
        <p:spPr>
          <a:xfrm rot="5400000">
            <a:off x="1562100" y="952500"/>
            <a:ext cx="685800" cy="2590800"/>
          </a:xfrm>
          <a:prstGeom prst="leftBrace">
            <a:avLst>
              <a:gd name="adj1" fmla="val 8333"/>
              <a:gd name="adj2" fmla="val 5071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6781800" y="5257800"/>
            <a:ext cx="1343638" cy="523220"/>
          </a:xfrm>
          <a:prstGeom prst="rect">
            <a:avLst/>
          </a:prstGeom>
          <a:noFill/>
        </p:spPr>
        <p:txBody>
          <a:bodyPr wrap="none" rtlCol="0">
            <a:spAutoFit/>
          </a:bodyPr>
          <a:lstStyle/>
          <a:p>
            <a:r>
              <a:rPr lang="en-US" sz="2800" i="1" dirty="0" smtClean="0">
                <a:latin typeface="Arial" pitchFamily="34" charset="0"/>
                <a:cs typeface="Arial" pitchFamily="34" charset="0"/>
              </a:rPr>
              <a:t>Growth</a:t>
            </a:r>
            <a:endParaRPr lang="en-US" sz="2800" i="1" dirty="0">
              <a:latin typeface="Arial" pitchFamily="34" charset="0"/>
              <a:cs typeface="Arial" pitchFamily="34" charset="0"/>
            </a:endParaRPr>
          </a:p>
        </p:txBody>
      </p:sp>
      <p:cxnSp>
        <p:nvCxnSpPr>
          <p:cNvPr id="24" name="Straight Arrow Connector 23"/>
          <p:cNvCxnSpPr/>
          <p:nvPr/>
        </p:nvCxnSpPr>
        <p:spPr>
          <a:xfrm>
            <a:off x="6096000" y="4495800"/>
            <a:ext cx="838200" cy="8382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5562600"/>
            <a:ext cx="2903615" cy="523220"/>
          </a:xfrm>
          <a:prstGeom prst="rect">
            <a:avLst/>
          </a:prstGeom>
          <a:noFill/>
        </p:spPr>
        <p:txBody>
          <a:bodyPr wrap="none" rtlCol="0">
            <a:spAutoFit/>
          </a:bodyPr>
          <a:lstStyle/>
          <a:p>
            <a:r>
              <a:rPr lang="en-US" sz="2800" u="sng" dirty="0" smtClean="0">
                <a:latin typeface="Arial" pitchFamily="34" charset="0"/>
                <a:cs typeface="Arial" pitchFamily="34" charset="0"/>
              </a:rPr>
              <a:t>To “call” function:</a:t>
            </a:r>
            <a:endParaRPr lang="en-US" sz="2800" u="sng" dirty="0">
              <a:latin typeface="Arial" pitchFamily="34" charset="0"/>
              <a:cs typeface="Arial" pitchFamily="34" charset="0"/>
            </a:endParaRPr>
          </a:p>
        </p:txBody>
      </p:sp>
      <p:sp>
        <p:nvSpPr>
          <p:cNvPr id="29" name="TextBox 28"/>
          <p:cNvSpPr txBox="1"/>
          <p:nvPr/>
        </p:nvSpPr>
        <p:spPr>
          <a:xfrm>
            <a:off x="228600" y="6019800"/>
            <a:ext cx="5711820" cy="523220"/>
          </a:xfrm>
          <a:prstGeom prst="rect">
            <a:avLst/>
          </a:prstGeom>
          <a:noFill/>
        </p:spPr>
        <p:txBody>
          <a:bodyPr wrap="none" rtlCol="0">
            <a:spAutoFit/>
          </a:bodyPr>
          <a:lstStyle/>
          <a:p>
            <a:r>
              <a:rPr lang="en-US" sz="2800" dirty="0" smtClean="0">
                <a:latin typeface="Arial" pitchFamily="34" charset="0"/>
                <a:cs typeface="Arial" pitchFamily="34" charset="0"/>
              </a:rPr>
              <a:t>Bioenergetics(W=100,T=15,P=0.5)</a:t>
            </a:r>
            <a:endParaRPr lang="en-US" sz="28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0" grpId="0"/>
      <p:bldP spid="21" grpId="0" animBg="1"/>
      <p:bldP spid="23"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Basic Structure (currently)</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152400" y="1524000"/>
            <a:ext cx="9144000" cy="5078313"/>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RUN.FISH.BIOENERGETICS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Input file</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0</a:t>
            </a:r>
            <a:r>
              <a:rPr lang="en-US" dirty="0" smtClean="0">
                <a:latin typeface="Arial" pitchFamily="34" charset="0"/>
                <a:cs typeface="Arial" pitchFamily="34" charset="0"/>
              </a:rPr>
              <a:t>,</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f</a:t>
            </a:r>
            <a:r>
              <a:rPr lang="en-US" dirty="0" smtClean="0">
                <a:latin typeface="Arial" pitchFamily="34" charset="0"/>
                <a:cs typeface="Arial" pitchFamily="34" charset="0"/>
              </a:rPr>
              <a:t>, </a:t>
            </a:r>
            <a:r>
              <a:rPr lang="en-US" b="1" dirty="0" smtClean="0">
                <a:latin typeface="Arial" pitchFamily="34" charset="0"/>
                <a:cs typeface="Arial" pitchFamily="34" charset="0"/>
              </a:rPr>
              <a:t>Spawning</a:t>
            </a:r>
            <a:r>
              <a:rPr lang="en-US" dirty="0" smtClean="0">
                <a:latin typeface="Arial" pitchFamily="34" charset="0"/>
                <a:cs typeface="Arial" pitchFamily="34" charset="0"/>
              </a:rPr>
              <a:t>, </a:t>
            </a:r>
            <a:r>
              <a:rPr lang="en-US" b="1" dirty="0" smtClean="0">
                <a:latin typeface="Arial" pitchFamily="34" charset="0"/>
                <a:cs typeface="Arial" pitchFamily="34" charset="0"/>
              </a:rPr>
              <a:t>Equations</a:t>
            </a:r>
            <a:r>
              <a:rPr lang="en-US" dirty="0" smtClean="0">
                <a:latin typeface="Arial" pitchFamily="34" charset="0"/>
                <a:cs typeface="Arial" pitchFamily="34" charset="0"/>
              </a:rPr>
              <a:t>) </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Define species parameters---Energy densities---</a:t>
            </a:r>
            <a:r>
              <a:rPr lang="en-US" dirty="0" smtClean="0">
                <a:latin typeface="Arial" pitchFamily="34" charset="0"/>
                <a:cs typeface="Arial" pitchFamily="34" charset="0"/>
              </a:rPr>
              <a:t>Indigestibility;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a:t>
            </a:r>
            <a:r>
              <a:rPr lang="en-US" b="1" dirty="0" smtClean="0">
                <a:latin typeface="Arial" pitchFamily="34" charset="0"/>
                <a:cs typeface="Arial" pitchFamily="34" charset="0"/>
              </a:rPr>
              <a:t>(consumption)</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p:txBody>
      </p:sp>
      <p:sp>
        <p:nvSpPr>
          <p:cNvPr id="4" name="TextBox 3"/>
          <p:cNvSpPr txBox="1"/>
          <p:nvPr/>
        </p:nvSpPr>
        <p:spPr>
          <a:xfrm>
            <a:off x="4800600" y="838200"/>
            <a:ext cx="3002425" cy="338554"/>
          </a:xfrm>
          <a:prstGeom prst="rect">
            <a:avLst/>
          </a:prstGeom>
          <a:noFill/>
        </p:spPr>
        <p:txBody>
          <a:bodyPr wrap="none" rtlCol="0">
            <a:spAutoFit/>
          </a:bodyPr>
          <a:lstStyle/>
          <a:p>
            <a:r>
              <a:rPr lang="en-US" sz="1600" dirty="0" smtClean="0">
                <a:latin typeface="Arial" pitchFamily="34" charset="0"/>
                <a:cs typeface="Arial" pitchFamily="34" charset="0"/>
              </a:rPr>
              <a:t>Temperature &amp; diet proportions</a:t>
            </a:r>
            <a:endParaRPr lang="en-US" sz="1600" dirty="0">
              <a:latin typeface="Arial" pitchFamily="34" charset="0"/>
              <a:cs typeface="Arial" pitchFamily="34" charset="0"/>
            </a:endParaRPr>
          </a:p>
        </p:txBody>
      </p:sp>
      <p:cxnSp>
        <p:nvCxnSpPr>
          <p:cNvPr id="5" name="Straight Arrow Connector 4"/>
          <p:cNvCxnSpPr/>
          <p:nvPr/>
        </p:nvCxnSpPr>
        <p:spPr>
          <a:xfrm flipH="1">
            <a:off x="4953000" y="1143000"/>
            <a:ext cx="152400" cy="4572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762000"/>
            <a:ext cx="3276600" cy="707886"/>
          </a:xfrm>
          <a:prstGeom prst="rect">
            <a:avLst/>
          </a:prstGeom>
          <a:noFill/>
        </p:spPr>
        <p:txBody>
          <a:bodyPr wrap="square" rtlCol="0">
            <a:spAutoFit/>
          </a:bodyPr>
          <a:lstStyle/>
          <a:p>
            <a:r>
              <a:rPr lang="en-US" sz="2000" b="1" dirty="0" smtClean="0">
                <a:latin typeface="Arial" pitchFamily="34" charset="0"/>
                <a:cs typeface="Arial" pitchFamily="34" charset="0"/>
              </a:rPr>
              <a:t>Series of functions within one </a:t>
            </a:r>
            <a:r>
              <a:rPr lang="en-US" sz="2000" b="1" dirty="0" smtClean="0">
                <a:latin typeface="Arial" pitchFamily="34" charset="0"/>
                <a:cs typeface="Arial" pitchFamily="34" charset="0"/>
              </a:rPr>
              <a:t>big function</a:t>
            </a: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57200"/>
            <a:ext cx="8915400" cy="6096000"/>
          </a:xfrm>
          <a:prstGeom prst="rect">
            <a:avLst/>
          </a:prstGeom>
        </p:spPr>
        <p:txBody>
          <a:bodyP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Input File (.txt file or .csv file):</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Arial" pitchFamily="34" charset="0"/>
                <a:ea typeface="+mj-ea"/>
                <a:cs typeface="Arial" pitchFamily="34" charset="0"/>
              </a:rPr>
              <a:t>	-Defines length of simulation (days)</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Arial" pitchFamily="34" charset="0"/>
                <a:ea typeface="+mj-ea"/>
                <a:cs typeface="Arial" pitchFamily="34" charset="0"/>
              </a:rPr>
              <a:t>	-Specifies temperature on each day</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Arial" pitchFamily="34" charset="0"/>
                <a:ea typeface="+mj-ea"/>
                <a:cs typeface="Arial" pitchFamily="34" charset="0"/>
              </a:rPr>
              <a:t>	-Specifies diet proportions on each day</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Arial" pitchFamily="34" charset="0"/>
                <a:ea typeface="+mj-ea"/>
                <a:cs typeface="Arial" pitchFamily="34" charset="0"/>
              </a:rPr>
              <a:t>		--</a:t>
            </a:r>
            <a:r>
              <a:rPr lang="en-US" sz="2400" dirty="0" smtClean="0">
                <a:latin typeface="Arial" pitchFamily="34" charset="0"/>
                <a:ea typeface="+mj-ea"/>
                <a:cs typeface="Arial" pitchFamily="34" charset="0"/>
              </a:rPr>
              <a:t>Up to ten diet items</a:t>
            </a:r>
          </a:p>
          <a:p>
            <a:pPr marL="0" marR="0" lvl="0" indent="0" defTabSz="914400" rtl="0" eaLnBrk="1" fontAlgn="auto" latinLnBrk="0" hangingPunct="1">
              <a:lnSpc>
                <a:spcPct val="100000"/>
              </a:lnSpc>
              <a:spcBef>
                <a:spcPct val="0"/>
              </a:spcBef>
              <a:spcAft>
                <a:spcPts val="0"/>
              </a:spcAft>
              <a:buClrTx/>
              <a:buSzTx/>
              <a:buFontTx/>
              <a:buNone/>
              <a:tabLst/>
              <a:defRPr/>
            </a:pPr>
            <a:r>
              <a:rPr lang="en-US" sz="2400" dirty="0" smtClean="0">
                <a:latin typeface="Arial" pitchFamily="34" charset="0"/>
                <a:ea typeface="+mj-ea"/>
                <a:cs typeface="Arial" pitchFamily="34" charset="0"/>
              </a:rPr>
              <a:t>	</a:t>
            </a:r>
            <a:r>
              <a:rPr lang="en-US" sz="2800" dirty="0" smtClean="0">
                <a:latin typeface="Arial" pitchFamily="34" charset="0"/>
                <a:ea typeface="+mj-ea"/>
                <a:cs typeface="Arial" pitchFamily="34" charset="0"/>
              </a:rPr>
              <a:t>-No interpolation</a:t>
            </a:r>
            <a:endParaRPr lang="en-US" sz="2400" dirty="0" smtClean="0">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4400" dirty="0" smtClean="0">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Use:</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lumMod val="50000"/>
                  </a:schemeClr>
                </a:solidFill>
                <a:effectLst/>
                <a:uLnTx/>
                <a:uFillTx/>
                <a:latin typeface="Arial" pitchFamily="34" charset="0"/>
                <a:ea typeface="+mj-ea"/>
                <a:cs typeface="Arial" pitchFamily="34" charset="0"/>
              </a:rPr>
              <a:t>	“Input_File_</a:t>
            </a:r>
            <a:r>
              <a:rPr lang="en-US" sz="4400" dirty="0" smtClean="0">
                <a:solidFill>
                  <a:schemeClr val="bg1">
                    <a:lumMod val="50000"/>
                  </a:schemeClr>
                </a:solidFill>
                <a:latin typeface="Arial" pitchFamily="34" charset="0"/>
                <a:ea typeface="+mj-ea"/>
                <a:cs typeface="Arial" pitchFamily="34" charset="0"/>
              </a:rPr>
              <a:t>Template.xlsx”</a:t>
            </a:r>
            <a:endParaRPr lang="en-US" sz="4400" dirty="0" smtClean="0">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t</a:t>
            </a:r>
            <a:r>
              <a:rPr kumimoji="0" lang="en-US" sz="4400" b="0" i="0" u="none" strike="noStrike" kern="1200" cap="none" spc="0" normalizeH="0" baseline="0" noProof="0" dirty="0" smtClean="0">
                <a:ln>
                  <a:noFill/>
                </a:ln>
                <a:effectLst/>
                <a:uLnTx/>
                <a:uFillTx/>
                <a:latin typeface="Arial" pitchFamily="34" charset="0"/>
                <a:ea typeface="+mj-ea"/>
                <a:cs typeface="Arial" pitchFamily="34" charset="0"/>
              </a:rPr>
              <a:t>o build .txt input file:</a:t>
            </a:r>
          </a:p>
          <a:p>
            <a:pPr lvl="0">
              <a:spcBef>
                <a:spcPct val="0"/>
              </a:spcBef>
            </a:pPr>
            <a:r>
              <a:rPr lang="en-US" sz="4400" dirty="0" smtClean="0">
                <a:solidFill>
                  <a:schemeClr val="bg1">
                    <a:lumMod val="50000"/>
                  </a:schemeClr>
                </a:solidFill>
                <a:latin typeface="Arial" pitchFamily="34" charset="0"/>
                <a:cs typeface="Arial" pitchFamily="34" charset="0"/>
              </a:rPr>
              <a:t>	“bio_input_data.txt”</a:t>
            </a:r>
            <a:endParaRPr kumimoji="0" lang="en-US" sz="4400" b="0" i="0" u="none" strike="noStrike" kern="1200" cap="none" spc="0" normalizeH="0" baseline="0" noProof="0" dirty="0" smtClean="0">
              <a:ln>
                <a:noFill/>
              </a:ln>
              <a:effectLst/>
              <a:uLnTx/>
              <a:uFillTx/>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bg1">
                  <a:lumMod val="50000"/>
                </a:schemeClr>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4" idx="2"/>
          </p:cNvCxnSpPr>
          <p:nvPr/>
        </p:nvCxnSpPr>
        <p:spPr>
          <a:xfrm>
            <a:off x="5272615" y="3128665"/>
            <a:ext cx="289985" cy="129093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Equations?</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3" name="Chart 2"/>
          <p:cNvGraphicFramePr/>
          <p:nvPr/>
        </p:nvGraphicFramePr>
        <p:xfrm>
          <a:off x="2895600" y="3276600"/>
          <a:ext cx="62484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495800" y="2667000"/>
            <a:ext cx="1553630" cy="461665"/>
          </a:xfrm>
          <a:prstGeom prst="rect">
            <a:avLst/>
          </a:prstGeom>
          <a:noFill/>
        </p:spPr>
        <p:txBody>
          <a:bodyPr wrap="none" rtlCol="0">
            <a:spAutoFit/>
          </a:bodyPr>
          <a:lstStyle/>
          <a:p>
            <a:r>
              <a:rPr lang="en-US" sz="2400" dirty="0" smtClean="0">
                <a:latin typeface="Arial" pitchFamily="34" charset="0"/>
                <a:cs typeface="Arial" pitchFamily="34" charset="0"/>
              </a:rPr>
              <a:t>Lake trout</a:t>
            </a:r>
            <a:endParaRPr lang="en-US" sz="2400" dirty="0">
              <a:latin typeface="Arial" pitchFamily="34" charset="0"/>
              <a:cs typeface="Arial" pitchFamily="34" charset="0"/>
            </a:endParaRPr>
          </a:p>
        </p:txBody>
      </p:sp>
      <p:sp>
        <p:nvSpPr>
          <p:cNvPr id="5" name="TextBox 4"/>
          <p:cNvSpPr txBox="1"/>
          <p:nvPr/>
        </p:nvSpPr>
        <p:spPr>
          <a:xfrm>
            <a:off x="5181600" y="5562600"/>
            <a:ext cx="2000869" cy="461665"/>
          </a:xfrm>
          <a:prstGeom prst="rect">
            <a:avLst/>
          </a:prstGeom>
          <a:noFill/>
        </p:spPr>
        <p:txBody>
          <a:bodyPr wrap="none" rtlCol="0">
            <a:spAutoFit/>
          </a:bodyPr>
          <a:lstStyle/>
          <a:p>
            <a:r>
              <a:rPr lang="en-US" sz="2400" dirty="0" smtClean="0">
                <a:latin typeface="Arial" pitchFamily="34" charset="0"/>
                <a:cs typeface="Arial" pitchFamily="34" charset="0"/>
              </a:rPr>
              <a:t>Coho salmon</a:t>
            </a:r>
            <a:endParaRPr lang="en-US" sz="2400" dirty="0">
              <a:latin typeface="Arial" pitchFamily="34" charset="0"/>
              <a:cs typeface="Arial" pitchFamily="34" charset="0"/>
            </a:endParaRPr>
          </a:p>
        </p:txBody>
      </p:sp>
      <p:sp>
        <p:nvSpPr>
          <p:cNvPr id="6" name="TextBox 5"/>
          <p:cNvSpPr txBox="1"/>
          <p:nvPr/>
        </p:nvSpPr>
        <p:spPr>
          <a:xfrm>
            <a:off x="7010400" y="2590800"/>
            <a:ext cx="1921295" cy="461665"/>
          </a:xfrm>
          <a:prstGeom prst="rect">
            <a:avLst/>
          </a:prstGeom>
          <a:noFill/>
        </p:spPr>
        <p:txBody>
          <a:bodyPr wrap="none" rtlCol="0">
            <a:spAutoFit/>
          </a:bodyPr>
          <a:lstStyle/>
          <a:p>
            <a:r>
              <a:rPr lang="en-US" sz="2400" dirty="0" smtClean="0">
                <a:latin typeface="Arial" pitchFamily="34" charset="0"/>
                <a:cs typeface="Arial" pitchFamily="34" charset="0"/>
              </a:rPr>
              <a:t>Yellow perch</a:t>
            </a:r>
            <a:endParaRPr lang="en-US" sz="2400" dirty="0">
              <a:latin typeface="Arial" pitchFamily="34" charset="0"/>
              <a:cs typeface="Arial" pitchFamily="34" charset="0"/>
            </a:endParaRPr>
          </a:p>
        </p:txBody>
      </p:sp>
      <p:cxnSp>
        <p:nvCxnSpPr>
          <p:cNvPr id="11" name="Straight Arrow Connector 10"/>
          <p:cNvCxnSpPr>
            <a:stCxn id="6" idx="2"/>
          </p:cNvCxnSpPr>
          <p:nvPr/>
        </p:nvCxnSpPr>
        <p:spPr>
          <a:xfrm flipH="1">
            <a:off x="7924800" y="3052465"/>
            <a:ext cx="46248" cy="52893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248400" y="5105400"/>
            <a:ext cx="914400" cy="5334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000" y="914400"/>
            <a:ext cx="8763000" cy="830997"/>
          </a:xfrm>
          <a:prstGeom prst="rect">
            <a:avLst/>
          </a:prstGeom>
          <a:noFill/>
        </p:spPr>
        <p:txBody>
          <a:bodyPr wrap="square" rtlCol="0">
            <a:spAutoFit/>
          </a:bodyPr>
          <a:lstStyle/>
          <a:p>
            <a:r>
              <a:rPr lang="en-US" sz="2400" dirty="0" smtClean="0">
                <a:latin typeface="Arial" pitchFamily="34" charset="0"/>
                <a:cs typeface="Arial" pitchFamily="34" charset="0"/>
              </a:rPr>
              <a:t>Species specific functions that modify </a:t>
            </a:r>
            <a:r>
              <a:rPr lang="en-US" sz="2400" b="1" dirty="0" smtClean="0">
                <a:latin typeface="Arial" pitchFamily="34" charset="0"/>
                <a:cs typeface="Arial" pitchFamily="34" charset="0"/>
              </a:rPr>
              <a:t>C</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R</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F &amp; U</a:t>
            </a:r>
            <a:r>
              <a:rPr lang="en-US" sz="2400" dirty="0" smtClean="0">
                <a:latin typeface="Arial" pitchFamily="34" charset="0"/>
                <a:cs typeface="Arial" pitchFamily="34" charset="0"/>
              </a:rPr>
              <a:t>, and </a:t>
            </a:r>
            <a:r>
              <a:rPr lang="en-US" sz="2400" b="1" dirty="0" smtClean="0">
                <a:latin typeface="Arial" pitchFamily="34" charset="0"/>
                <a:cs typeface="Arial" pitchFamily="34" charset="0"/>
              </a:rPr>
              <a:t>predator ED </a:t>
            </a:r>
            <a:r>
              <a:rPr lang="en-US" sz="2400" dirty="0" smtClean="0">
                <a:latin typeface="Arial" pitchFamily="34" charset="0"/>
                <a:cs typeface="Arial" pitchFamily="34" charset="0"/>
              </a:rPr>
              <a:t>based on: temp, mass, activity, ration, etc… </a:t>
            </a:r>
            <a:endParaRPr lang="en-US" sz="2400" b="1" dirty="0">
              <a:latin typeface="Arial" pitchFamily="34" charset="0"/>
              <a:cs typeface="Arial" pitchFamily="34" charset="0"/>
            </a:endParaRPr>
          </a:p>
        </p:txBody>
      </p:sp>
      <p:sp>
        <p:nvSpPr>
          <p:cNvPr id="24" name="TextBox 23"/>
          <p:cNvSpPr txBox="1"/>
          <p:nvPr/>
        </p:nvSpPr>
        <p:spPr>
          <a:xfrm>
            <a:off x="0" y="1905000"/>
            <a:ext cx="9144000" cy="584775"/>
          </a:xfrm>
          <a:prstGeom prst="rect">
            <a:avLst/>
          </a:prstGeom>
          <a:noFill/>
        </p:spPr>
        <p:txBody>
          <a:bodyPr wrap="square" rtlCol="0">
            <a:spAutoFit/>
          </a:bodyPr>
          <a:lstStyle/>
          <a:p>
            <a:pPr algn="ctr"/>
            <a:r>
              <a:rPr lang="en-US" sz="3200" u="sng" dirty="0" smtClean="0">
                <a:latin typeface="Arial" pitchFamily="34" charset="0"/>
                <a:cs typeface="Arial" pitchFamily="34" charset="0"/>
              </a:rPr>
              <a:t>Temperature dependency in consumption (C)</a:t>
            </a:r>
            <a:endParaRPr lang="en-US" sz="3200" u="sng" dirty="0">
              <a:latin typeface="Arial" pitchFamily="34" charset="0"/>
              <a:cs typeface="Arial" pitchFamily="34" charset="0"/>
            </a:endParaRPr>
          </a:p>
        </p:txBody>
      </p:sp>
      <p:sp>
        <p:nvSpPr>
          <p:cNvPr id="26" name="TextBox 25"/>
          <p:cNvSpPr txBox="1"/>
          <p:nvPr/>
        </p:nvSpPr>
        <p:spPr>
          <a:xfrm>
            <a:off x="304800" y="2743200"/>
            <a:ext cx="2895600" cy="523220"/>
          </a:xfrm>
          <a:prstGeom prst="rect">
            <a:avLst/>
          </a:prstGeom>
          <a:noFill/>
        </p:spPr>
        <p:txBody>
          <a:bodyPr wrap="square" rtlCol="0">
            <a:spAutoFit/>
          </a:bodyPr>
          <a:lstStyle/>
          <a:p>
            <a:r>
              <a:rPr lang="en-US" sz="2800" dirty="0" smtClean="0">
                <a:latin typeface="Arial" pitchFamily="34" charset="0"/>
                <a:cs typeface="Arial" pitchFamily="34" charset="0"/>
              </a:rPr>
              <a:t>C = C</a:t>
            </a:r>
            <a:r>
              <a:rPr lang="en-US" sz="2800" baseline="-25000" dirty="0" smtClean="0">
                <a:latin typeface="Arial" pitchFamily="34" charset="0"/>
                <a:cs typeface="Arial" pitchFamily="34" charset="0"/>
              </a:rPr>
              <a:t>max</a:t>
            </a:r>
            <a:r>
              <a:rPr lang="en-US" sz="2800" dirty="0" smtClean="0">
                <a:latin typeface="Arial" pitchFamily="34" charset="0"/>
                <a:cs typeface="Arial" pitchFamily="34" charset="0"/>
              </a:rPr>
              <a:t> * P * f(t)</a:t>
            </a:r>
            <a:endParaRPr lang="en-US" sz="2800" dirty="0">
              <a:latin typeface="Arial" pitchFamily="34" charset="0"/>
              <a:cs typeface="Arial" pitchFamily="34" charset="0"/>
            </a:endParaRPr>
          </a:p>
        </p:txBody>
      </p:sp>
      <p:sp>
        <p:nvSpPr>
          <p:cNvPr id="27" name="TextBox 26"/>
          <p:cNvSpPr txBox="1"/>
          <p:nvPr/>
        </p:nvSpPr>
        <p:spPr>
          <a:xfrm>
            <a:off x="304800" y="3276600"/>
            <a:ext cx="2895600" cy="523220"/>
          </a:xfrm>
          <a:prstGeom prst="rect">
            <a:avLst/>
          </a:prstGeom>
          <a:noFill/>
        </p:spPr>
        <p:txBody>
          <a:bodyPr wrap="square" rtlCol="0">
            <a:spAutoFit/>
          </a:bodyPr>
          <a:lstStyle/>
          <a:p>
            <a:r>
              <a:rPr lang="en-US" sz="2800" dirty="0" smtClean="0">
                <a:latin typeface="Arial" pitchFamily="34" charset="0"/>
                <a:cs typeface="Arial" pitchFamily="34" charset="0"/>
              </a:rPr>
              <a:t>C</a:t>
            </a:r>
            <a:r>
              <a:rPr lang="en-US" sz="2800" baseline="-25000" dirty="0" smtClean="0">
                <a:latin typeface="Arial" pitchFamily="34" charset="0"/>
                <a:cs typeface="Arial" pitchFamily="34" charset="0"/>
              </a:rPr>
              <a:t>max</a:t>
            </a:r>
            <a:r>
              <a:rPr lang="en-US" sz="2800" dirty="0" smtClean="0">
                <a:latin typeface="Arial" pitchFamily="34" charset="0"/>
                <a:cs typeface="Arial" pitchFamily="34" charset="0"/>
              </a:rPr>
              <a:t> = CA * W</a:t>
            </a:r>
            <a:r>
              <a:rPr lang="en-US" sz="2800" baseline="30000" dirty="0" smtClean="0">
                <a:latin typeface="Arial" pitchFamily="34" charset="0"/>
                <a:cs typeface="Arial" pitchFamily="34" charset="0"/>
              </a:rPr>
              <a:t>CB</a:t>
            </a:r>
            <a:endParaRPr lang="en-US" sz="2800" baseline="30000" dirty="0">
              <a:latin typeface="Arial" pitchFamily="34" charset="0"/>
              <a:cs typeface="Arial" pitchFamily="34" charset="0"/>
            </a:endParaRPr>
          </a:p>
        </p:txBody>
      </p:sp>
      <p:sp>
        <p:nvSpPr>
          <p:cNvPr id="34" name="Rounded Rectangle 33"/>
          <p:cNvSpPr/>
          <p:nvPr/>
        </p:nvSpPr>
        <p:spPr>
          <a:xfrm>
            <a:off x="2590800" y="2743200"/>
            <a:ext cx="533400" cy="533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5" grpId="0"/>
      <p:bldP spid="6" grpId="0"/>
      <p:bldP spid="24" grpId="0"/>
      <p:bldP spid="26" grpId="0"/>
      <p:bldP spid="27"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0"/>
            <a:ext cx="91440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Arial" pitchFamily="34" charset="0"/>
                <a:ea typeface="+mj-ea"/>
                <a:cs typeface="Arial" pitchFamily="34" charset="0"/>
              </a:rPr>
              <a:t>Basic Structure (currently)</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228600" y="838200"/>
            <a:ext cx="9144000" cy="5632311"/>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RUN.FISH.BIOENERGETICS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Input file</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0</a:t>
            </a:r>
            <a:r>
              <a:rPr lang="en-US" dirty="0" smtClean="0">
                <a:latin typeface="Arial" pitchFamily="34" charset="0"/>
                <a:cs typeface="Arial" pitchFamily="34" charset="0"/>
              </a:rPr>
              <a:t>,</a:t>
            </a:r>
            <a:r>
              <a:rPr lang="en-US" b="1" dirty="0" smtClean="0">
                <a:latin typeface="Arial" pitchFamily="34" charset="0"/>
                <a:cs typeface="Arial" pitchFamily="34" charset="0"/>
              </a:rPr>
              <a:t>W</a:t>
            </a:r>
            <a:r>
              <a:rPr lang="en-US" b="1" baseline="-25000" dirty="0" smtClean="0">
                <a:latin typeface="Arial" pitchFamily="34" charset="0"/>
                <a:cs typeface="Arial" pitchFamily="34" charset="0"/>
              </a:rPr>
              <a:t>f</a:t>
            </a:r>
            <a:r>
              <a:rPr lang="en-US" dirty="0" smtClean="0">
                <a:latin typeface="Arial" pitchFamily="34" charset="0"/>
                <a:cs typeface="Arial" pitchFamily="34" charset="0"/>
              </a:rPr>
              <a:t>, </a:t>
            </a:r>
            <a:r>
              <a:rPr lang="en-US" b="1" dirty="0" smtClean="0">
                <a:latin typeface="Arial" pitchFamily="34" charset="0"/>
                <a:cs typeface="Arial" pitchFamily="34" charset="0"/>
              </a:rPr>
              <a:t>Spawning</a:t>
            </a:r>
            <a:r>
              <a:rPr lang="en-US" dirty="0" smtClean="0">
                <a:latin typeface="Arial" pitchFamily="34" charset="0"/>
                <a:cs typeface="Arial" pitchFamily="34" charset="0"/>
              </a:rPr>
              <a:t>, </a:t>
            </a:r>
            <a:r>
              <a:rPr lang="en-US" b="1" dirty="0" smtClean="0">
                <a:latin typeface="Arial" pitchFamily="34" charset="0"/>
                <a:cs typeface="Arial" pitchFamily="34" charset="0"/>
              </a:rPr>
              <a:t>Equations</a:t>
            </a:r>
            <a:r>
              <a:rPr lang="en-US" dirty="0" smtClean="0">
                <a:latin typeface="Arial" pitchFamily="34" charset="0"/>
                <a:cs typeface="Arial" pitchFamily="34" charset="0"/>
              </a:rPr>
              <a:t>) </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Define species parameters---Energy densities-</a:t>
            </a:r>
            <a:r>
              <a:rPr lang="en-US" dirty="0">
                <a:latin typeface="Arial" pitchFamily="34" charset="0"/>
                <a:cs typeface="Arial" pitchFamily="34" charset="0"/>
              </a:rPr>
              <a:t>-- Indigestibility;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BIOENERGETICS</a:t>
            </a:r>
            <a:r>
              <a:rPr lang="en-US" dirty="0" smtClean="0">
                <a:latin typeface="Arial" pitchFamily="34" charset="0"/>
                <a:cs typeface="Arial" pitchFamily="34" charset="0"/>
              </a:rPr>
              <a:t> &lt;- function (</a:t>
            </a:r>
            <a:r>
              <a:rPr lang="en-US" b="1" dirty="0" smtClean="0">
                <a:latin typeface="Arial" pitchFamily="34" charset="0"/>
                <a:cs typeface="Arial" pitchFamily="34" charset="0"/>
              </a:rPr>
              <a:t>Temp</a:t>
            </a:r>
            <a:r>
              <a:rPr lang="en-US" dirty="0" smtClean="0">
                <a:latin typeface="Arial" pitchFamily="34" charset="0"/>
                <a:cs typeface="Arial" pitchFamily="34" charset="0"/>
              </a:rPr>
              <a:t>, </a:t>
            </a:r>
            <a:r>
              <a:rPr lang="en-US" b="1" dirty="0" smtClean="0">
                <a:latin typeface="Arial" pitchFamily="34" charset="0"/>
                <a:cs typeface="Arial" pitchFamily="34" charset="0"/>
              </a:rPr>
              <a:t>W</a:t>
            </a:r>
            <a:r>
              <a:rPr lang="en-US" dirty="0" smtClean="0">
                <a:latin typeface="Arial" pitchFamily="34" charset="0"/>
                <a:cs typeface="Arial" pitchFamily="34" charset="0"/>
              </a:rPr>
              <a:t>, </a:t>
            </a:r>
            <a:r>
              <a:rPr lang="en-US" b="1" dirty="0" smtClean="0">
                <a:latin typeface="Arial" pitchFamily="34" charset="0"/>
                <a:cs typeface="Arial" pitchFamily="34" charset="0"/>
              </a:rPr>
              <a:t>P</a:t>
            </a:r>
            <a:r>
              <a:rPr lang="en-US" dirty="0" smtClean="0">
                <a:latin typeface="Arial" pitchFamily="34" charset="0"/>
                <a:cs typeface="Arial" pitchFamily="34" charset="0"/>
              </a:rPr>
              <a:t>) </a:t>
            </a:r>
            <a:r>
              <a:rPr lang="en-US" b="1" dirty="0" smtClean="0">
                <a:solidFill>
                  <a:schemeClr val="accent3">
                    <a:lumMod val="75000"/>
                  </a:schemeClr>
                </a:solidFill>
                <a:latin typeface="Arial" pitchFamily="34" charset="0"/>
                <a:cs typeface="Arial" pitchFamily="34" charset="0"/>
              </a:rPr>
              <a:t>{</a:t>
            </a:r>
            <a:r>
              <a:rPr lang="en-US" b="1" dirty="0" smtClean="0">
                <a:solidFill>
                  <a:schemeClr val="accent6">
                    <a:lumMod val="75000"/>
                  </a:schemeClr>
                </a:solidFill>
                <a:latin typeface="Arial" pitchFamily="34" charset="0"/>
                <a:cs typeface="Arial" pitchFamily="34" charset="0"/>
              </a:rPr>
              <a:t>return </a:t>
            </a:r>
            <a:r>
              <a:rPr lang="en-US" b="1" dirty="0" smtClean="0">
                <a:latin typeface="Arial" pitchFamily="34" charset="0"/>
                <a:cs typeface="Arial" pitchFamily="34" charset="0"/>
              </a:rPr>
              <a:t>(all components)</a:t>
            </a:r>
            <a:r>
              <a:rPr lang="en-US" b="1" dirty="0" smtClean="0">
                <a:solidFill>
                  <a:schemeClr val="accent3">
                    <a:lumMod val="75000"/>
                  </a:schemeClr>
                </a:solidFill>
                <a:latin typeface="Arial" pitchFamily="34" charset="0"/>
                <a:cs typeface="Arial" pitchFamily="34" charset="0"/>
              </a:rPr>
              <a:t>}</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b="1" dirty="0" smtClean="0">
                <a:solidFill>
                  <a:schemeClr val="accent3">
                    <a:lumMod val="75000"/>
                  </a:schemeClr>
                </a:solidFill>
                <a:latin typeface="Arial" pitchFamily="34" charset="0"/>
                <a:cs typeface="Arial" pitchFamily="34" charset="0"/>
              </a:rPr>
              <a:t>     	</a:t>
            </a: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b="1" dirty="0" smtClean="0">
              <a:solidFill>
                <a:schemeClr val="accent3">
                  <a:lumMod val="75000"/>
                </a:schemeClr>
              </a:solidFill>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solidFill>
                  <a:schemeClr val="accent6">
                    <a:lumMod val="75000"/>
                  </a:schemeClr>
                </a:solidFill>
                <a:latin typeface="Arial" pitchFamily="34" charset="0"/>
                <a:cs typeface="Arial" pitchFamily="34" charset="0"/>
              </a:rPr>
              <a:t>return</a:t>
            </a:r>
            <a:r>
              <a:rPr lang="en-US" b="1" dirty="0" smtClean="0">
                <a:latin typeface="Arial" pitchFamily="34" charset="0"/>
                <a:cs typeface="Arial" pitchFamily="34" charset="0"/>
              </a:rPr>
              <a:t>(consumption)</a:t>
            </a:r>
          </a:p>
          <a:p>
            <a:r>
              <a:rPr lang="en-US" b="1" dirty="0" smtClean="0">
                <a:solidFill>
                  <a:srgbClr val="FF0000"/>
                </a:solidFill>
                <a:latin typeface="Arial" pitchFamily="34" charset="0"/>
                <a:cs typeface="Arial" pitchFamily="34" charset="0"/>
              </a:rPr>
              <a:t>}</a:t>
            </a:r>
            <a:r>
              <a:rPr lang="en-US" dirty="0" smtClean="0">
                <a:latin typeface="Arial" pitchFamily="34" charset="0"/>
                <a:cs typeface="Arial" pitchFamily="34" charset="0"/>
              </a:rPr>
              <a:t> </a:t>
            </a:r>
          </a:p>
        </p:txBody>
      </p:sp>
      <p:sp>
        <p:nvSpPr>
          <p:cNvPr id="6" name="TextBox 5"/>
          <p:cNvSpPr txBox="1"/>
          <p:nvPr/>
        </p:nvSpPr>
        <p:spPr>
          <a:xfrm>
            <a:off x="3429000" y="3124200"/>
            <a:ext cx="5105400" cy="2677656"/>
          </a:xfrm>
          <a:prstGeom prst="rect">
            <a:avLst/>
          </a:prstGeom>
          <a:noFill/>
          <a:ln w="38100">
            <a:solidFill>
              <a:schemeClr val="tx1"/>
            </a:solidFill>
          </a:ln>
        </p:spPr>
        <p:txBody>
          <a:bodyPr wrap="square" rtlCol="0">
            <a:spAutoFit/>
          </a:bodyPr>
          <a:lstStyle/>
          <a:p>
            <a:r>
              <a:rPr lang="en-US" sz="2400" b="1" u="sng" dirty="0" smtClean="0">
                <a:latin typeface="Arial" pitchFamily="34" charset="0"/>
                <a:cs typeface="Arial" pitchFamily="34" charset="0"/>
              </a:rPr>
              <a:t>For a single day in a simulation:</a:t>
            </a:r>
          </a:p>
          <a:p>
            <a:r>
              <a:rPr lang="en-US" sz="2400" b="1" dirty="0" smtClean="0">
                <a:latin typeface="Arial" pitchFamily="34" charset="0"/>
                <a:cs typeface="Arial" pitchFamily="34" charset="0"/>
              </a:rPr>
              <a:t>	-Growth</a:t>
            </a:r>
          </a:p>
          <a:p>
            <a:r>
              <a:rPr lang="en-US" sz="2400" b="1" dirty="0" smtClean="0">
                <a:latin typeface="Arial" pitchFamily="34" charset="0"/>
                <a:cs typeface="Arial" pitchFamily="34" charset="0"/>
              </a:rPr>
              <a:t>	-Weight at end of day</a:t>
            </a:r>
          </a:p>
          <a:p>
            <a:r>
              <a:rPr lang="en-US" sz="2400" b="1" dirty="0" smtClean="0">
                <a:latin typeface="Arial" pitchFamily="34" charset="0"/>
                <a:cs typeface="Arial" pitchFamily="34" charset="0"/>
              </a:rPr>
              <a:t>	-Total consumption</a:t>
            </a:r>
          </a:p>
          <a:p>
            <a:r>
              <a:rPr lang="en-US" sz="2400" b="1" dirty="0" smtClean="0">
                <a:latin typeface="Arial" pitchFamily="34" charset="0"/>
                <a:cs typeface="Arial" pitchFamily="34" charset="0"/>
              </a:rPr>
              <a:t>	-Waste losses</a:t>
            </a:r>
          </a:p>
          <a:p>
            <a:r>
              <a:rPr lang="en-US" sz="2400" b="1" dirty="0" smtClean="0">
                <a:latin typeface="Arial" pitchFamily="34" charset="0"/>
                <a:cs typeface="Arial" pitchFamily="34" charset="0"/>
              </a:rPr>
              <a:t>	-Respiration costs</a:t>
            </a:r>
          </a:p>
          <a:p>
            <a:r>
              <a:rPr lang="en-US" sz="2400" b="1" dirty="0" smtClean="0">
                <a:latin typeface="Arial" pitchFamily="34" charset="0"/>
                <a:cs typeface="Arial" pitchFamily="34" charset="0"/>
              </a:rPr>
              <a:t>	-SDA (cost of digestion)</a:t>
            </a:r>
            <a:endParaRPr lang="en-US" sz="2400" b="1" dirty="0">
              <a:latin typeface="Arial" pitchFamily="34" charset="0"/>
              <a:cs typeface="Arial" pitchFamily="34" charset="0"/>
            </a:endParaRPr>
          </a:p>
        </p:txBody>
      </p:sp>
      <p:cxnSp>
        <p:nvCxnSpPr>
          <p:cNvPr id="8" name="Straight Connector 7"/>
          <p:cNvCxnSpPr/>
          <p:nvPr/>
        </p:nvCxnSpPr>
        <p:spPr>
          <a:xfrm flipH="1">
            <a:off x="3429000" y="2590800"/>
            <a:ext cx="3886200" cy="5334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15200" y="2590800"/>
            <a:ext cx="1219200" cy="53340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553200" y="1828800"/>
            <a:ext cx="1981200" cy="609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3124200"/>
            <a:ext cx="2819400" cy="1938992"/>
          </a:xfrm>
          <a:prstGeom prst="rect">
            <a:avLst/>
          </a:prstGeom>
          <a:noFill/>
          <a:ln w="38100">
            <a:noFill/>
          </a:ln>
        </p:spPr>
        <p:txBody>
          <a:bodyPr wrap="square" rtlCol="0">
            <a:spAutoFit/>
          </a:bodyPr>
          <a:lstStyle/>
          <a:p>
            <a:r>
              <a:rPr lang="en-US" sz="2400" dirty="0" smtClean="0">
                <a:latin typeface="Arial" pitchFamily="34" charset="0"/>
                <a:cs typeface="Arial" pitchFamily="34" charset="0"/>
              </a:rPr>
              <a:t>Example:</a:t>
            </a:r>
          </a:p>
          <a:p>
            <a:r>
              <a:rPr lang="en-US" sz="2400" dirty="0" smtClean="0">
                <a:solidFill>
                  <a:schemeClr val="bg1">
                    <a:lumMod val="50000"/>
                  </a:schemeClr>
                </a:solidFill>
                <a:latin typeface="Arial" pitchFamily="34" charset="0"/>
                <a:cs typeface="Arial" pitchFamily="34" charset="0"/>
              </a:rPr>
              <a:t>“Bio_Components_Generator_yellow_perch_MANIPULATE.r”</a:t>
            </a:r>
            <a:endParaRPr lang="en-US" sz="2400" dirty="0">
              <a:solidFill>
                <a:schemeClr val="bg1">
                  <a:lumMod val="50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4" grpId="1"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905</Words>
  <Application>Microsoft Office PowerPoint</Application>
  <PresentationFormat>On-screen Show (4:3)</PresentationFormat>
  <Paragraphs>250</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Implementing Bioenergetics Models in R</vt:lpstr>
      <vt:lpstr>Goals</vt:lpstr>
      <vt:lpstr>Overview</vt:lpstr>
      <vt:lpstr>Why implement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Bioenergetics Models in R</dc:title>
  <dc:creator>Adam</dc:creator>
  <cp:lastModifiedBy>Hansen</cp:lastModifiedBy>
  <cp:revision>147</cp:revision>
  <dcterms:created xsi:type="dcterms:W3CDTF">2013-05-16T21:03:54Z</dcterms:created>
  <dcterms:modified xsi:type="dcterms:W3CDTF">2015-05-12T15:40:16Z</dcterms:modified>
</cp:coreProperties>
</file>