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gQGJPbBdlUt2BvQqiOo2EWosCF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8"/>
          <p:cNvGrpSpPr/>
          <p:nvPr/>
        </p:nvGrpSpPr>
        <p:grpSpPr>
          <a:xfrm>
            <a:off x="830392" y="1191256"/>
            <a:ext cx="745763" cy="45826"/>
            <a:chOff x="4580561" y="2589004"/>
            <a:chExt cx="1064464" cy="25200"/>
          </a:xfrm>
        </p:grpSpPr>
        <p:sp>
          <p:nvSpPr>
            <p:cNvPr id="12" name="Google Shape;12;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7"/>
          <p:cNvGrpSpPr/>
          <p:nvPr/>
        </p:nvGrpSpPr>
        <p:grpSpPr>
          <a:xfrm>
            <a:off x="830392" y="4169130"/>
            <a:ext cx="745763" cy="45826"/>
            <a:chOff x="4580561" y="2589004"/>
            <a:chExt cx="1064464" cy="25200"/>
          </a:xfrm>
        </p:grpSpPr>
        <p:sp>
          <p:nvSpPr>
            <p:cNvPr id="75" name="Google Shape;75;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9"/>
          <p:cNvGrpSpPr/>
          <p:nvPr/>
        </p:nvGrpSpPr>
        <p:grpSpPr>
          <a:xfrm>
            <a:off x="830392" y="1191256"/>
            <a:ext cx="745763" cy="45826"/>
            <a:chOff x="4580561" y="2589004"/>
            <a:chExt cx="1064464" cy="25200"/>
          </a:xfrm>
        </p:grpSpPr>
        <p:sp>
          <p:nvSpPr>
            <p:cNvPr id="20" name="Google Shape;20;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0"/>
          <p:cNvGrpSpPr/>
          <p:nvPr/>
        </p:nvGrpSpPr>
        <p:grpSpPr>
          <a:xfrm>
            <a:off x="830392" y="1191256"/>
            <a:ext cx="745763" cy="45826"/>
            <a:chOff x="4580561" y="2589004"/>
            <a:chExt cx="1064464" cy="25200"/>
          </a:xfrm>
        </p:grpSpPr>
        <p:sp>
          <p:nvSpPr>
            <p:cNvPr id="28" name="Google Shape;28;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21"/>
          <p:cNvGrpSpPr/>
          <p:nvPr/>
        </p:nvGrpSpPr>
        <p:grpSpPr>
          <a:xfrm>
            <a:off x="830392" y="1191256"/>
            <a:ext cx="745763" cy="45826"/>
            <a:chOff x="4580561" y="2589004"/>
            <a:chExt cx="1064464" cy="25200"/>
          </a:xfrm>
        </p:grpSpPr>
        <p:sp>
          <p:nvSpPr>
            <p:cNvPr id="34" name="Google Shape;34;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2"/>
          <p:cNvGrpSpPr/>
          <p:nvPr/>
        </p:nvGrpSpPr>
        <p:grpSpPr>
          <a:xfrm>
            <a:off x="830392" y="1191256"/>
            <a:ext cx="745763" cy="45826"/>
            <a:chOff x="4580561" y="2589004"/>
            <a:chExt cx="1064464" cy="25200"/>
          </a:xfrm>
        </p:grpSpPr>
        <p:sp>
          <p:nvSpPr>
            <p:cNvPr id="41" name="Google Shape;41;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2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4" name="Google Shape;44;p2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p2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3"/>
          <p:cNvGrpSpPr/>
          <p:nvPr/>
        </p:nvGrpSpPr>
        <p:grpSpPr>
          <a:xfrm>
            <a:off x="830392" y="1191256"/>
            <a:ext cx="745763" cy="45826"/>
            <a:chOff x="4580561" y="2589004"/>
            <a:chExt cx="1064464" cy="25200"/>
          </a:xfrm>
        </p:grpSpPr>
        <p:sp>
          <p:nvSpPr>
            <p:cNvPr id="50" name="Google Shape;5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4"/>
          <p:cNvGrpSpPr/>
          <p:nvPr/>
        </p:nvGrpSpPr>
        <p:grpSpPr>
          <a:xfrm>
            <a:off x="830392" y="4169130"/>
            <a:ext cx="745763" cy="45826"/>
            <a:chOff x="4580561" y="2589004"/>
            <a:chExt cx="1064464" cy="25200"/>
          </a:xfrm>
        </p:grpSpPr>
        <p:sp>
          <p:nvSpPr>
            <p:cNvPr id="57" name="Google Shape;57;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5"/>
          <p:cNvGrpSpPr/>
          <p:nvPr/>
        </p:nvGrpSpPr>
        <p:grpSpPr>
          <a:xfrm>
            <a:off x="830392" y="1191256"/>
            <a:ext cx="745763" cy="45826"/>
            <a:chOff x="4580561" y="2589004"/>
            <a:chExt cx="1064464" cy="25200"/>
          </a:xfrm>
        </p:grpSpPr>
        <p:sp>
          <p:nvSpPr>
            <p:cNvPr id="64" name="Google Shape;64;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Z98EhmWZMQ5rFLW-k7oLJCnNENSCGtha?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583100" cy="939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HR Absenteeism Analytics</a:t>
            </a:r>
            <a:endParaRPr/>
          </a:p>
        </p:txBody>
      </p:sp>
      <p:sp>
        <p:nvSpPr>
          <p:cNvPr id="87" name="Google Shape;87;p1"/>
          <p:cNvSpPr txBox="1"/>
          <p:nvPr>
            <p:ph idx="1" type="subTitle"/>
          </p:nvPr>
        </p:nvSpPr>
        <p:spPr>
          <a:xfrm>
            <a:off x="727950" y="2405825"/>
            <a:ext cx="7688100" cy="189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500">
                <a:solidFill>
                  <a:srgbClr val="0D161B"/>
                </a:solidFill>
                <a:highlight>
                  <a:srgbClr val="FFFFFF"/>
                </a:highlight>
                <a:latin typeface="Arial"/>
                <a:ea typeface="Arial"/>
                <a:cs typeface="Arial"/>
                <a:sym typeface="Arial"/>
              </a:rPr>
              <a:t>Python Notebook</a:t>
            </a:r>
            <a:endParaRPr sz="2500">
              <a:solidFill>
                <a:srgbClr val="0D161B"/>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600"/>
              <a:buNone/>
            </a:pPr>
            <a:r>
              <a:rPr lang="en" sz="2000" u="sng">
                <a:solidFill>
                  <a:schemeClr val="hlink"/>
                </a:solidFill>
                <a:latin typeface="Arial"/>
                <a:ea typeface="Arial"/>
                <a:cs typeface="Arial"/>
                <a:sym typeface="Arial"/>
                <a:hlinkClick r:id="rId3"/>
              </a:rPr>
              <a:t>https://colab.research.google.com/drive/1Z98EhmWZMQ5rFLW-k7oLJCnNENSCGtha?usp=sharing</a:t>
            </a:r>
            <a:endParaRPr sz="2000">
              <a:solidFill>
                <a:srgbClr val="0D161B"/>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sz="2000">
              <a:solidFill>
                <a:srgbClr val="0D161B"/>
              </a:solidFill>
              <a:latin typeface="Arial"/>
              <a:ea typeface="Arial"/>
              <a:cs typeface="Arial"/>
              <a:sym typeface="Arial"/>
            </a:endParaRPr>
          </a:p>
          <a:p>
            <a:pPr indent="0" lvl="0" marL="0" rtl="0" algn="l">
              <a:lnSpc>
                <a:spcPct val="100000"/>
              </a:lnSpc>
              <a:spcBef>
                <a:spcPts val="0"/>
              </a:spcBef>
              <a:spcAft>
                <a:spcPts val="0"/>
              </a:spcAft>
              <a:buSzPts val="1600"/>
              <a:buNone/>
            </a:pPr>
            <a:r>
              <a:rPr lang="en" sz="2500">
                <a:solidFill>
                  <a:srgbClr val="0D161B"/>
                </a:solidFill>
                <a:highlight>
                  <a:srgbClr val="FFFFFF"/>
                </a:highlight>
                <a:latin typeface="Arial"/>
                <a:ea typeface="Arial"/>
                <a:cs typeface="Arial"/>
                <a:sym typeface="Arial"/>
              </a:rPr>
              <a:t>Visualization done using Matplotlib</a:t>
            </a:r>
            <a:r>
              <a:rPr lang="en" sz="2000">
                <a:solidFill>
                  <a:srgbClr val="0D161B"/>
                </a:solidFill>
                <a:highlight>
                  <a:srgbClr val="FFFFFF"/>
                </a:highlight>
                <a:latin typeface="Arial"/>
                <a:ea typeface="Arial"/>
                <a:cs typeface="Arial"/>
                <a:sym typeface="Arial"/>
              </a:rPr>
              <a:t> </a:t>
            </a:r>
            <a:endParaRPr sz="2000">
              <a:solidFill>
                <a:srgbClr val="0D161B"/>
              </a:solidFill>
              <a:highlight>
                <a:srgbClr val="FFFFFF"/>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729450" y="1318650"/>
            <a:ext cx="7688400" cy="2957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700"/>
              </a:spcBef>
              <a:spcAft>
                <a:spcPts val="0"/>
              </a:spcAft>
              <a:buClr>
                <a:srgbClr val="0D161B"/>
              </a:buClr>
              <a:buSzPts val="2000"/>
              <a:buFont typeface="Roboto"/>
              <a:buChar char="●"/>
            </a:pPr>
            <a:r>
              <a:rPr b="0" lang="en" sz="2000">
                <a:solidFill>
                  <a:srgbClr val="0D161B"/>
                </a:solidFill>
                <a:latin typeface="Roboto"/>
                <a:ea typeface="Roboto"/>
                <a:cs typeface="Roboto"/>
                <a:sym typeface="Roboto"/>
              </a:rPr>
              <a:t> A noticeable trend emerges as age increases, indicating a corresponding increase in the number of absent hours among employees.</a:t>
            </a:r>
            <a:endParaRPr b="0" sz="2000">
              <a:solidFill>
                <a:srgbClr val="0D161B"/>
              </a:solidFill>
              <a:latin typeface="Roboto"/>
              <a:ea typeface="Roboto"/>
              <a:cs typeface="Roboto"/>
              <a:sym typeface="Roboto"/>
            </a:endParaRPr>
          </a:p>
          <a:p>
            <a:pPr indent="-355600" lvl="0" marL="457200" rtl="0" algn="l">
              <a:lnSpc>
                <a:spcPct val="115000"/>
              </a:lnSpc>
              <a:spcBef>
                <a:spcPts val="0"/>
              </a:spcBef>
              <a:spcAft>
                <a:spcPts val="0"/>
              </a:spcAft>
              <a:buClr>
                <a:srgbClr val="0D161B"/>
              </a:buClr>
              <a:buSzPts val="2000"/>
              <a:buFont typeface="Roboto"/>
              <a:buChar char="●"/>
            </a:pPr>
            <a:r>
              <a:rPr b="0" lang="en" sz="2000">
                <a:solidFill>
                  <a:srgbClr val="0D161B"/>
                </a:solidFill>
                <a:latin typeface="Roboto"/>
                <a:ea typeface="Roboto"/>
                <a:cs typeface="Roboto"/>
                <a:sym typeface="Roboto"/>
              </a:rPr>
              <a:t> On the other hand, there is no strong correlation between length of service and absent hours. However, it is interesting to note that employees with shorter length of service tend to have a higher number of absent hours, displaying a right-skewed distribution.</a:t>
            </a:r>
            <a:endParaRPr b="0" sz="2000">
              <a:solidFill>
                <a:srgbClr val="0D161B"/>
              </a:solidFill>
              <a:latin typeface="Roboto"/>
              <a:ea typeface="Roboto"/>
              <a:cs typeface="Roboto"/>
              <a:sym typeface="Roboto"/>
            </a:endParaRPr>
          </a:p>
          <a:p>
            <a:pPr indent="0" lvl="0" marL="0" rtl="0" algn="l">
              <a:lnSpc>
                <a:spcPct val="100000"/>
              </a:lnSpc>
              <a:spcBef>
                <a:spcPts val="700"/>
              </a:spcBef>
              <a:spcAft>
                <a:spcPts val="0"/>
              </a:spcAft>
              <a:buSzPts val="2600"/>
              <a:buNone/>
            </a:pPr>
            <a:r>
              <a:t/>
            </a:r>
            <a:endParaRPr sz="3100">
              <a:solidFill>
                <a:srgbClr val="0D161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933500" y="1401475"/>
            <a:ext cx="3484500" cy="26265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700"/>
              </a:spcBef>
              <a:spcAft>
                <a:spcPts val="0"/>
              </a:spcAft>
              <a:buClr>
                <a:srgbClr val="0D161B"/>
              </a:buClr>
              <a:buSzPts val="2100"/>
              <a:buFont typeface="Roboto"/>
              <a:buChar char="●"/>
            </a:pPr>
            <a:r>
              <a:rPr b="0" lang="en" sz="2100">
                <a:solidFill>
                  <a:srgbClr val="0D161B"/>
                </a:solidFill>
                <a:latin typeface="Roboto"/>
                <a:ea typeface="Roboto"/>
                <a:cs typeface="Roboto"/>
                <a:sym typeface="Roboto"/>
              </a:rPr>
              <a:t>Females demonstrate higher levels of absenteeism than males, with a tendency for more absent hours.</a:t>
            </a:r>
            <a:endParaRPr b="0" sz="2100">
              <a:solidFill>
                <a:srgbClr val="0D161B"/>
              </a:solidFill>
              <a:latin typeface="Roboto"/>
              <a:ea typeface="Roboto"/>
              <a:cs typeface="Roboto"/>
              <a:sym typeface="Roboto"/>
            </a:endParaRPr>
          </a:p>
          <a:p>
            <a:pPr indent="0" lvl="0" marL="0" rtl="0" algn="l">
              <a:lnSpc>
                <a:spcPct val="100000"/>
              </a:lnSpc>
              <a:spcBef>
                <a:spcPts val="700"/>
              </a:spcBef>
              <a:spcAft>
                <a:spcPts val="0"/>
              </a:spcAft>
              <a:buSzPts val="2600"/>
              <a:buNone/>
            </a:pPr>
            <a:r>
              <a:t/>
            </a:r>
            <a:endParaRPr sz="3200">
              <a:solidFill>
                <a:srgbClr val="0D161B"/>
              </a:solidFill>
            </a:endParaRPr>
          </a:p>
        </p:txBody>
      </p:sp>
      <p:pic>
        <p:nvPicPr>
          <p:cNvPr id="150" name="Google Shape;150;p11"/>
          <p:cNvPicPr preferRelativeResize="0"/>
          <p:nvPr/>
        </p:nvPicPr>
        <p:blipFill rotWithShape="1">
          <a:blip r:embed="rId3">
            <a:alphaModFix/>
          </a:blip>
          <a:srcRect b="0" l="0" r="0" t="0"/>
          <a:stretch/>
        </p:blipFill>
        <p:spPr>
          <a:xfrm>
            <a:off x="149275" y="758800"/>
            <a:ext cx="4671199" cy="362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129575" y="4118450"/>
            <a:ext cx="4342200" cy="10251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1100"/>
              </a:spcBef>
              <a:spcAft>
                <a:spcPts val="0"/>
              </a:spcAft>
              <a:buSzPts val="990"/>
              <a:buNone/>
            </a:pPr>
            <a:r>
              <a:rPr b="0" lang="en" sz="1555">
                <a:solidFill>
                  <a:srgbClr val="0D161B"/>
                </a:solidFill>
                <a:latin typeface="Arial"/>
                <a:ea typeface="Arial"/>
                <a:cs typeface="Arial"/>
                <a:sym typeface="Arial"/>
              </a:rPr>
              <a:t>Females have more outliers than men which means some Females are Absent for longer period of time than men.</a:t>
            </a:r>
            <a:endParaRPr b="0" sz="1555">
              <a:solidFill>
                <a:srgbClr val="0D161B"/>
              </a:solidFill>
              <a:latin typeface="Arial"/>
              <a:ea typeface="Arial"/>
              <a:cs typeface="Arial"/>
              <a:sym typeface="Arial"/>
            </a:endParaRPr>
          </a:p>
          <a:p>
            <a:pPr indent="0" lvl="0" marL="0" rtl="0" algn="l">
              <a:lnSpc>
                <a:spcPct val="100000"/>
              </a:lnSpc>
              <a:spcBef>
                <a:spcPts val="1100"/>
              </a:spcBef>
              <a:spcAft>
                <a:spcPts val="0"/>
              </a:spcAft>
              <a:buSzPts val="990"/>
              <a:buNone/>
            </a:pPr>
            <a:r>
              <a:t/>
            </a:r>
            <a:endParaRPr sz="3040">
              <a:solidFill>
                <a:srgbClr val="0D161B"/>
              </a:solidFill>
            </a:endParaRPr>
          </a:p>
        </p:txBody>
      </p:sp>
      <p:pic>
        <p:nvPicPr>
          <p:cNvPr id="156" name="Google Shape;156;p12"/>
          <p:cNvPicPr preferRelativeResize="0"/>
          <p:nvPr/>
        </p:nvPicPr>
        <p:blipFill rotWithShape="1">
          <a:blip r:embed="rId3">
            <a:alphaModFix/>
          </a:blip>
          <a:srcRect b="0" l="0" r="0" t="0"/>
          <a:stretch/>
        </p:blipFill>
        <p:spPr>
          <a:xfrm>
            <a:off x="-54350" y="725400"/>
            <a:ext cx="4470175" cy="3393050"/>
          </a:xfrm>
          <a:prstGeom prst="rect">
            <a:avLst/>
          </a:prstGeom>
          <a:noFill/>
          <a:ln>
            <a:noFill/>
          </a:ln>
        </p:spPr>
      </p:pic>
      <p:pic>
        <p:nvPicPr>
          <p:cNvPr id="157" name="Google Shape;157;p12"/>
          <p:cNvPicPr preferRelativeResize="0"/>
          <p:nvPr/>
        </p:nvPicPr>
        <p:blipFill rotWithShape="1">
          <a:blip r:embed="rId4">
            <a:alphaModFix/>
          </a:blip>
          <a:srcRect b="0" l="0" r="0" t="0"/>
          <a:stretch/>
        </p:blipFill>
        <p:spPr>
          <a:xfrm>
            <a:off x="4677554" y="0"/>
            <a:ext cx="434219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562150" y="117675"/>
            <a:ext cx="7688400" cy="9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0" lang="en" sz="1850">
                <a:solidFill>
                  <a:srgbClr val="000000"/>
                </a:solidFill>
                <a:latin typeface="Roboto"/>
                <a:ea typeface="Roboto"/>
                <a:cs typeface="Roboto"/>
                <a:sym typeface="Roboto"/>
              </a:rPr>
              <a:t>Vancouver stands out as the location with the highest number of outliers, indicating a significant presence of employees with a high number of absent hours</a:t>
            </a:r>
            <a:endParaRPr b="0" sz="1850">
              <a:solidFill>
                <a:srgbClr val="000000"/>
              </a:solidFill>
              <a:latin typeface="Roboto"/>
              <a:ea typeface="Roboto"/>
              <a:cs typeface="Roboto"/>
              <a:sym typeface="Roboto"/>
            </a:endParaRPr>
          </a:p>
          <a:p>
            <a:pPr indent="0" lvl="0" marL="0" rtl="0" algn="l">
              <a:lnSpc>
                <a:spcPct val="100000"/>
              </a:lnSpc>
              <a:spcBef>
                <a:spcPts val="0"/>
              </a:spcBef>
              <a:spcAft>
                <a:spcPts val="0"/>
              </a:spcAft>
              <a:buSzPts val="990"/>
              <a:buNone/>
            </a:pPr>
            <a:r>
              <a:t/>
            </a:r>
            <a:endParaRPr sz="2840">
              <a:solidFill>
                <a:srgbClr val="000000"/>
              </a:solidFill>
            </a:endParaRPr>
          </a:p>
        </p:txBody>
      </p:sp>
      <p:pic>
        <p:nvPicPr>
          <p:cNvPr id="163" name="Google Shape;163;p13"/>
          <p:cNvPicPr preferRelativeResize="0"/>
          <p:nvPr/>
        </p:nvPicPr>
        <p:blipFill rotWithShape="1">
          <a:blip r:embed="rId3">
            <a:alphaModFix/>
          </a:blip>
          <a:srcRect b="0" l="0" r="0" t="0"/>
          <a:stretch/>
        </p:blipFill>
        <p:spPr>
          <a:xfrm>
            <a:off x="197700" y="1536200"/>
            <a:ext cx="4093901" cy="3158674"/>
          </a:xfrm>
          <a:prstGeom prst="rect">
            <a:avLst/>
          </a:prstGeom>
          <a:noFill/>
          <a:ln>
            <a:noFill/>
          </a:ln>
        </p:spPr>
      </p:pic>
      <p:pic>
        <p:nvPicPr>
          <p:cNvPr id="164" name="Google Shape;164;p13"/>
          <p:cNvPicPr preferRelativeResize="0"/>
          <p:nvPr/>
        </p:nvPicPr>
        <p:blipFill rotWithShape="1">
          <a:blip r:embed="rId4">
            <a:alphaModFix/>
          </a:blip>
          <a:srcRect b="0" l="0" r="0" t="0"/>
          <a:stretch/>
        </p:blipFill>
        <p:spPr>
          <a:xfrm>
            <a:off x="4413800" y="1239975"/>
            <a:ext cx="4504918" cy="375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274525" y="0"/>
            <a:ext cx="8386200" cy="11703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700"/>
              </a:spcBef>
              <a:spcAft>
                <a:spcPts val="0"/>
              </a:spcAft>
              <a:buClr>
                <a:srgbClr val="0D161B"/>
              </a:buClr>
              <a:buSzPts val="1750"/>
              <a:buFont typeface="Roboto"/>
              <a:buChar char="●"/>
            </a:pPr>
            <a:r>
              <a:rPr b="0" lang="en" sz="1750">
                <a:solidFill>
                  <a:srgbClr val="0D161B"/>
                </a:solidFill>
                <a:latin typeface="Roboto"/>
                <a:ea typeface="Roboto"/>
                <a:cs typeface="Roboto"/>
                <a:sym typeface="Roboto"/>
              </a:rPr>
              <a:t> Cashiers show higher absenteeism compared to other job titles.</a:t>
            </a:r>
            <a:endParaRPr b="0" sz="1750">
              <a:solidFill>
                <a:srgbClr val="0D161B"/>
              </a:solidFill>
              <a:latin typeface="Roboto"/>
              <a:ea typeface="Roboto"/>
              <a:cs typeface="Roboto"/>
              <a:sym typeface="Roboto"/>
            </a:endParaRPr>
          </a:p>
          <a:p>
            <a:pPr indent="-339725" lvl="0" marL="457200" rtl="0" algn="l">
              <a:lnSpc>
                <a:spcPct val="115000"/>
              </a:lnSpc>
              <a:spcBef>
                <a:spcPts val="0"/>
              </a:spcBef>
              <a:spcAft>
                <a:spcPts val="0"/>
              </a:spcAft>
              <a:buClr>
                <a:srgbClr val="0D161B"/>
              </a:buClr>
              <a:buSzPts val="1750"/>
              <a:buFont typeface="Roboto"/>
              <a:buChar char="●"/>
            </a:pPr>
            <a:r>
              <a:rPr b="0" lang="en" sz="1750">
                <a:solidFill>
                  <a:srgbClr val="0D161B"/>
                </a:solidFill>
                <a:latin typeface="Roboto"/>
                <a:ea typeface="Roboto"/>
                <a:cs typeface="Roboto"/>
                <a:sym typeface="Roboto"/>
              </a:rPr>
              <a:t> The dairy person not only has higher absenteeism but also holds the record for the highest number of absent hours, reaching 249 and 252 hours.</a:t>
            </a:r>
            <a:endParaRPr b="0" sz="1750">
              <a:solidFill>
                <a:srgbClr val="0D161B"/>
              </a:solidFill>
              <a:latin typeface="Roboto"/>
              <a:ea typeface="Roboto"/>
              <a:cs typeface="Roboto"/>
              <a:sym typeface="Roboto"/>
            </a:endParaRPr>
          </a:p>
          <a:p>
            <a:pPr indent="0" lvl="0" marL="0" rtl="0" algn="l">
              <a:lnSpc>
                <a:spcPct val="100000"/>
              </a:lnSpc>
              <a:spcBef>
                <a:spcPts val="700"/>
              </a:spcBef>
              <a:spcAft>
                <a:spcPts val="0"/>
              </a:spcAft>
              <a:buSzPts val="990"/>
              <a:buNone/>
            </a:pPr>
            <a:r>
              <a:t/>
            </a:r>
            <a:endParaRPr sz="2740">
              <a:solidFill>
                <a:srgbClr val="0D161B"/>
              </a:solidFill>
            </a:endParaRPr>
          </a:p>
        </p:txBody>
      </p:sp>
      <p:pic>
        <p:nvPicPr>
          <p:cNvPr id="170" name="Google Shape;170;p14"/>
          <p:cNvPicPr preferRelativeResize="0"/>
          <p:nvPr/>
        </p:nvPicPr>
        <p:blipFill rotWithShape="1">
          <a:blip r:embed="rId3">
            <a:alphaModFix/>
          </a:blip>
          <a:srcRect b="0" l="0" r="0" t="0"/>
          <a:stretch/>
        </p:blipFill>
        <p:spPr>
          <a:xfrm>
            <a:off x="1818225" y="1475100"/>
            <a:ext cx="5298800" cy="366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4457225" y="507550"/>
            <a:ext cx="4064100" cy="494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70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 Age and absent hours are positively correlated, indicating that absenteeism tends to increase with age. Length of service does not show a significant correlation with absent hours.</a:t>
            </a:r>
            <a:endParaRPr b="0"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 Females have higher levels of absenteeism compared to males, with females also being absent for longer durations.</a:t>
            </a:r>
            <a:endParaRPr b="0"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Vancouver has the highest rate of absenteeism among the different store locations.</a:t>
            </a:r>
            <a:endParaRPr b="0" sz="1800">
              <a:solidFill>
                <a:srgbClr val="000000"/>
              </a:solidFill>
              <a:latin typeface="Roboto"/>
              <a:ea typeface="Roboto"/>
              <a:cs typeface="Roboto"/>
              <a:sym typeface="Roboto"/>
            </a:endParaRPr>
          </a:p>
          <a:p>
            <a:pPr indent="0" lvl="0" marL="0" rtl="0" algn="l">
              <a:lnSpc>
                <a:spcPct val="100000"/>
              </a:lnSpc>
              <a:spcBef>
                <a:spcPts val="700"/>
              </a:spcBef>
              <a:spcAft>
                <a:spcPts val="0"/>
              </a:spcAft>
              <a:buSzPts val="2600"/>
              <a:buNone/>
            </a:pPr>
            <a:r>
              <a:t/>
            </a:r>
            <a:endParaRPr sz="2900">
              <a:solidFill>
                <a:srgbClr val="000000"/>
              </a:solidFill>
            </a:endParaRPr>
          </a:p>
        </p:txBody>
      </p:sp>
      <p:pic>
        <p:nvPicPr>
          <p:cNvPr id="176" name="Google Shape;176;p15"/>
          <p:cNvPicPr preferRelativeResize="0"/>
          <p:nvPr/>
        </p:nvPicPr>
        <p:blipFill rotWithShape="1">
          <a:blip r:embed="rId3">
            <a:alphaModFix/>
          </a:blip>
          <a:srcRect b="0" l="0" r="0" t="0"/>
          <a:stretch/>
        </p:blipFill>
        <p:spPr>
          <a:xfrm>
            <a:off x="566525" y="1198700"/>
            <a:ext cx="3704601" cy="2984850"/>
          </a:xfrm>
          <a:prstGeom prst="rect">
            <a:avLst/>
          </a:prstGeom>
          <a:noFill/>
          <a:ln>
            <a:noFill/>
          </a:ln>
        </p:spPr>
      </p:pic>
      <p:sp>
        <p:nvSpPr>
          <p:cNvPr id="177" name="Google Shape;177;p15"/>
          <p:cNvSpPr txBox="1"/>
          <p:nvPr/>
        </p:nvSpPr>
        <p:spPr>
          <a:xfrm>
            <a:off x="4572000" y="-47450"/>
            <a:ext cx="3171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Roboto"/>
                <a:ea typeface="Roboto"/>
                <a:cs typeface="Roboto"/>
                <a:sym typeface="Roboto"/>
              </a:rPr>
              <a:t>conclusions</a:t>
            </a:r>
            <a:endParaRPr sz="31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625900" y="2436800"/>
            <a:ext cx="7688400" cy="125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sz="4900"/>
              <a:t>Thank You</a:t>
            </a:r>
            <a:endParaRPr sz="4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7650" y="592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40"/>
              <a:t>Introduction </a:t>
            </a:r>
            <a:endParaRPr sz="2440"/>
          </a:p>
        </p:txBody>
      </p:sp>
      <p:sp>
        <p:nvSpPr>
          <p:cNvPr id="93" name="Google Shape;93;p2"/>
          <p:cNvSpPr txBox="1"/>
          <p:nvPr>
            <p:ph idx="1" type="body"/>
          </p:nvPr>
        </p:nvSpPr>
        <p:spPr>
          <a:xfrm>
            <a:off x="727650" y="1338125"/>
            <a:ext cx="7688700" cy="380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sz="1800"/>
              <a:t>The HR department has a diverse range of responsibilities beyond hiring, including finding, selecting, onboarding, and monitoring talent. Analytics can aid in smooth workforce monitoring, particularly in identifying pockets of absence that may require interventions. This dataset focuses on employee absence at work, with 740 rows and 21 columns of data. Factors such as age and length of service may be associated with absence, but further analysis is needed. The dataset includes information on employee demographics, workload, distance from work, education, and absenteeism duration. Proper data structuring and combining records for individual employees pose challenges. The dataset allows for longitudinal research, enabling the study of patterns over time.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56125" y="530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970">
                <a:solidFill>
                  <a:schemeClr val="accent1"/>
                </a:solidFill>
                <a:latin typeface="Lato"/>
                <a:ea typeface="Lato"/>
                <a:cs typeface="Lato"/>
                <a:sym typeface="Lato"/>
              </a:rPr>
              <a:t>Objective</a:t>
            </a:r>
            <a:endParaRPr sz="4140"/>
          </a:p>
        </p:txBody>
      </p:sp>
      <p:sp>
        <p:nvSpPr>
          <p:cNvPr id="99" name="Google Shape;99;p3"/>
          <p:cNvSpPr txBox="1"/>
          <p:nvPr>
            <p:ph idx="1" type="body"/>
          </p:nvPr>
        </p:nvSpPr>
        <p:spPr>
          <a:xfrm>
            <a:off x="356125" y="1317400"/>
            <a:ext cx="8297700" cy="3655500"/>
          </a:xfrm>
          <a:prstGeom prst="rect">
            <a:avLst/>
          </a:prstGeom>
          <a:noFill/>
          <a:ln>
            <a:noFill/>
          </a:ln>
        </p:spPr>
        <p:txBody>
          <a:bodyPr anchorCtr="0" anchor="t" bIns="91425" lIns="91425" spcFirstLastPara="1" rIns="91425" wrap="square" tIns="91425">
            <a:noAutofit/>
          </a:bodyPr>
          <a:lstStyle/>
          <a:p>
            <a:pPr indent="-350837" lvl="0" marL="457200" rtl="0" algn="l">
              <a:lnSpc>
                <a:spcPct val="95000"/>
              </a:lnSpc>
              <a:spcBef>
                <a:spcPts val="0"/>
              </a:spcBef>
              <a:spcAft>
                <a:spcPts val="0"/>
              </a:spcAft>
              <a:buSzPts val="1925"/>
              <a:buChar char="●"/>
            </a:pPr>
            <a:r>
              <a:rPr lang="en" sz="1925"/>
              <a:t>To create a report or use analytics concept to provide a smooth monitoring  of workforce for the HR department.</a:t>
            </a:r>
            <a:endParaRPr sz="1925"/>
          </a:p>
          <a:p>
            <a:pPr indent="-350837" lvl="0" marL="457200" rtl="0" algn="l">
              <a:lnSpc>
                <a:spcPct val="95000"/>
              </a:lnSpc>
              <a:spcBef>
                <a:spcPts val="0"/>
              </a:spcBef>
              <a:spcAft>
                <a:spcPts val="0"/>
              </a:spcAft>
              <a:buSzPts val="1925"/>
              <a:buChar char="●"/>
            </a:pPr>
            <a:r>
              <a:rPr lang="en" sz="1925"/>
              <a:t> Potential analysis could be to see  if there is association between  BMI and absence, as well as season, workload, distance from work and the other factors in the data</a:t>
            </a:r>
            <a:endParaRPr sz="1925"/>
          </a:p>
          <a:p>
            <a:pPr indent="0" lvl="0" marL="0" rtl="0" algn="l">
              <a:lnSpc>
                <a:spcPct val="95000"/>
              </a:lnSpc>
              <a:spcBef>
                <a:spcPts val="1200"/>
              </a:spcBef>
              <a:spcAft>
                <a:spcPts val="0"/>
              </a:spcAft>
              <a:buSzPts val="275"/>
              <a:buNone/>
            </a:pPr>
            <a:r>
              <a:rPr b="1" lang="en" sz="2425"/>
              <a:t>Benefits:</a:t>
            </a:r>
            <a:endParaRPr b="1" sz="2425"/>
          </a:p>
          <a:p>
            <a:pPr indent="-357187" lvl="0" marL="457200" rtl="0" algn="l">
              <a:lnSpc>
                <a:spcPct val="95000"/>
              </a:lnSpc>
              <a:spcBef>
                <a:spcPts val="1200"/>
              </a:spcBef>
              <a:spcAft>
                <a:spcPts val="0"/>
              </a:spcAft>
              <a:buSzPts val="2025"/>
              <a:buChar char="●"/>
            </a:pPr>
            <a:r>
              <a:rPr lang="en" sz="2025"/>
              <a:t>Detection of reason for absenteeism.</a:t>
            </a:r>
            <a:endParaRPr sz="2025"/>
          </a:p>
          <a:p>
            <a:pPr indent="-357187" lvl="0" marL="457200" rtl="0" algn="l">
              <a:lnSpc>
                <a:spcPct val="95000"/>
              </a:lnSpc>
              <a:spcBef>
                <a:spcPts val="0"/>
              </a:spcBef>
              <a:spcAft>
                <a:spcPts val="0"/>
              </a:spcAft>
              <a:buSzPts val="2025"/>
              <a:buChar char="●"/>
            </a:pPr>
            <a:r>
              <a:rPr lang="en" sz="2025"/>
              <a:t>Gives better insight of customers base.</a:t>
            </a:r>
            <a:endParaRPr sz="2025"/>
          </a:p>
          <a:p>
            <a:pPr indent="0" lvl="0" marL="0" rtl="0" algn="l">
              <a:lnSpc>
                <a:spcPct val="95000"/>
              </a:lnSpc>
              <a:spcBef>
                <a:spcPts val="1200"/>
              </a:spcBef>
              <a:spcAft>
                <a:spcPts val="0"/>
              </a:spcAft>
              <a:buSzPts val="275"/>
              <a:buNone/>
            </a:pPr>
            <a:r>
              <a:t/>
            </a:r>
            <a:endParaRPr sz="1725"/>
          </a:p>
          <a:p>
            <a:pPr indent="0" lvl="0" marL="0" rtl="0" algn="l">
              <a:lnSpc>
                <a:spcPct val="95000"/>
              </a:lnSpc>
              <a:spcBef>
                <a:spcPts val="1200"/>
              </a:spcBef>
              <a:spcAft>
                <a:spcPts val="0"/>
              </a:spcAft>
              <a:buSzPts val="275"/>
              <a:buNone/>
            </a:pPr>
            <a:r>
              <a:t/>
            </a:r>
            <a:endParaRPr sz="1725"/>
          </a:p>
          <a:p>
            <a:pPr indent="0" lvl="0" marL="0" rtl="0" algn="l">
              <a:lnSpc>
                <a:spcPct val="95000"/>
              </a:lnSpc>
              <a:spcBef>
                <a:spcPts val="1200"/>
              </a:spcBef>
              <a:spcAft>
                <a:spcPts val="0"/>
              </a:spcAft>
              <a:buSzPts val="275"/>
              <a:buNone/>
            </a:pPr>
            <a:r>
              <a:t/>
            </a:r>
            <a:endParaRPr sz="1725"/>
          </a:p>
          <a:p>
            <a:pPr indent="0" lvl="0" marL="0" rtl="0" algn="l">
              <a:lnSpc>
                <a:spcPct val="95000"/>
              </a:lnSpc>
              <a:spcBef>
                <a:spcPts val="1200"/>
              </a:spcBef>
              <a:spcAft>
                <a:spcPts val="1200"/>
              </a:spcAft>
              <a:buSzPts val="275"/>
              <a:buNone/>
            </a:pPr>
            <a:r>
              <a:t/>
            </a:r>
            <a:endParaRPr sz="17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5760925" y="1310100"/>
            <a:ext cx="3204000" cy="340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841">
                <a:solidFill>
                  <a:srgbClr val="0D161B"/>
                </a:solidFill>
              </a:rPr>
              <a:t>1- The workforce comprises a nearly equal number of male and female employees.</a:t>
            </a:r>
            <a:endParaRPr sz="1841">
              <a:solidFill>
                <a:srgbClr val="0D161B"/>
              </a:solidFill>
            </a:endParaRPr>
          </a:p>
          <a:p>
            <a:pPr indent="0" lvl="0" marL="0" rtl="0" algn="l">
              <a:lnSpc>
                <a:spcPct val="115000"/>
              </a:lnSpc>
              <a:spcBef>
                <a:spcPts val="1200"/>
              </a:spcBef>
              <a:spcAft>
                <a:spcPts val="0"/>
              </a:spcAft>
              <a:buSzPts val="1300"/>
              <a:buNone/>
            </a:pPr>
            <a:r>
              <a:rPr lang="en" sz="1841">
                <a:solidFill>
                  <a:srgbClr val="0D161B"/>
                </a:solidFill>
              </a:rPr>
              <a:t>2- The majority of employees are stationed at stores, while a smaller proportion work at the head office</a:t>
            </a:r>
            <a:r>
              <a:rPr lang="en" sz="1050">
                <a:solidFill>
                  <a:srgbClr val="82C6FF"/>
                </a:solidFill>
                <a:highlight>
                  <a:srgbClr val="1E1E1E"/>
                </a:highlight>
              </a:rPr>
              <a:t>.</a:t>
            </a:r>
            <a:endParaRPr sz="1050">
              <a:solidFill>
                <a:srgbClr val="82C6FF"/>
              </a:solidFill>
              <a:highlight>
                <a:srgbClr val="1E1E1E"/>
              </a:highlight>
            </a:endParaRPr>
          </a:p>
          <a:p>
            <a:pPr indent="0" lvl="0" marL="0" rtl="0" algn="l">
              <a:lnSpc>
                <a:spcPct val="115000"/>
              </a:lnSpc>
              <a:spcBef>
                <a:spcPts val="1200"/>
              </a:spcBef>
              <a:spcAft>
                <a:spcPts val="1200"/>
              </a:spcAft>
              <a:buSzPts val="1300"/>
              <a:buNone/>
            </a:pPr>
            <a:r>
              <a:t/>
            </a:r>
            <a:endParaRPr sz="1050">
              <a:solidFill>
                <a:srgbClr val="82C6FF"/>
              </a:solidFill>
              <a:highlight>
                <a:srgbClr val="1E1E1E"/>
              </a:highlight>
            </a:endParaRPr>
          </a:p>
        </p:txBody>
      </p:sp>
      <p:pic>
        <p:nvPicPr>
          <p:cNvPr id="105" name="Google Shape;105;p4"/>
          <p:cNvPicPr preferRelativeResize="0"/>
          <p:nvPr/>
        </p:nvPicPr>
        <p:blipFill rotWithShape="1">
          <a:blip r:embed="rId3">
            <a:alphaModFix/>
          </a:blip>
          <a:srcRect b="0" l="0" r="0" t="0"/>
          <a:stretch/>
        </p:blipFill>
        <p:spPr>
          <a:xfrm>
            <a:off x="131650" y="634225"/>
            <a:ext cx="5629275" cy="4200525"/>
          </a:xfrm>
          <a:prstGeom prst="rect">
            <a:avLst/>
          </a:prstGeom>
          <a:noFill/>
          <a:ln>
            <a:noFill/>
          </a:ln>
        </p:spPr>
      </p:pic>
      <p:sp>
        <p:nvSpPr>
          <p:cNvPr id="106" name="Google Shape;106;p4"/>
          <p:cNvSpPr txBox="1"/>
          <p:nvPr/>
        </p:nvSpPr>
        <p:spPr>
          <a:xfrm>
            <a:off x="475025" y="0"/>
            <a:ext cx="441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Lato"/>
                <a:ea typeface="Lato"/>
                <a:cs typeface="Lato"/>
                <a:sym typeface="Lato"/>
              </a:rPr>
              <a:t>Plots</a:t>
            </a:r>
            <a:endParaRPr sz="3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b="0" l="0" r="0" t="0"/>
          <a:stretch/>
        </p:blipFill>
        <p:spPr>
          <a:xfrm>
            <a:off x="0" y="50300"/>
            <a:ext cx="4159300" cy="3103650"/>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4028900" y="50300"/>
            <a:ext cx="5085901" cy="2765550"/>
          </a:xfrm>
          <a:prstGeom prst="rect">
            <a:avLst/>
          </a:prstGeom>
          <a:noFill/>
          <a:ln>
            <a:noFill/>
          </a:ln>
        </p:spPr>
      </p:pic>
      <p:pic>
        <p:nvPicPr>
          <p:cNvPr id="113" name="Google Shape;113;p5"/>
          <p:cNvPicPr preferRelativeResize="0"/>
          <p:nvPr/>
        </p:nvPicPr>
        <p:blipFill rotWithShape="1">
          <a:blip r:embed="rId5">
            <a:alphaModFix/>
          </a:blip>
          <a:srcRect b="0" l="0" r="0" t="0"/>
          <a:stretch/>
        </p:blipFill>
        <p:spPr>
          <a:xfrm>
            <a:off x="5256519" y="2815850"/>
            <a:ext cx="3858280" cy="2327650"/>
          </a:xfrm>
          <a:prstGeom prst="rect">
            <a:avLst/>
          </a:prstGeom>
          <a:noFill/>
          <a:ln>
            <a:noFill/>
          </a:ln>
        </p:spPr>
      </p:pic>
      <p:pic>
        <p:nvPicPr>
          <p:cNvPr id="114" name="Google Shape;114;p5"/>
          <p:cNvPicPr preferRelativeResize="0"/>
          <p:nvPr/>
        </p:nvPicPr>
        <p:blipFill rotWithShape="1">
          <a:blip r:embed="rId6">
            <a:alphaModFix/>
          </a:blip>
          <a:srcRect b="0" l="0" r="0" t="0"/>
          <a:stretch/>
        </p:blipFill>
        <p:spPr>
          <a:xfrm>
            <a:off x="767578" y="3138075"/>
            <a:ext cx="2624144" cy="20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4837750" y="757400"/>
            <a:ext cx="4168800" cy="40236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700"/>
              </a:spcBef>
              <a:spcAft>
                <a:spcPts val="0"/>
              </a:spcAft>
              <a:buClr>
                <a:srgbClr val="0D161B"/>
              </a:buClr>
              <a:buSzPts val="1800"/>
              <a:buFont typeface="Roboto"/>
              <a:buChar char="●"/>
            </a:pPr>
            <a:r>
              <a:rPr lang="en" sz="1800">
                <a:solidFill>
                  <a:srgbClr val="0D161B"/>
                </a:solidFill>
                <a:latin typeface="Roboto"/>
                <a:ea typeface="Roboto"/>
                <a:cs typeface="Roboto"/>
                <a:sym typeface="Roboto"/>
              </a:rPr>
              <a:t> The majority of individuals are employed in customer service as cashiers, while in the bakery sector, the prominent roles are meat cutters and bakers.</a:t>
            </a:r>
            <a:endParaRPr sz="1800">
              <a:solidFill>
                <a:srgbClr val="0D161B"/>
              </a:solidFill>
              <a:latin typeface="Roboto"/>
              <a:ea typeface="Roboto"/>
              <a:cs typeface="Roboto"/>
              <a:sym typeface="Roboto"/>
            </a:endParaRPr>
          </a:p>
          <a:p>
            <a:pPr indent="0" lvl="0" marL="457200" rtl="0" algn="l">
              <a:lnSpc>
                <a:spcPct val="115000"/>
              </a:lnSpc>
              <a:spcBef>
                <a:spcPts val="700"/>
              </a:spcBef>
              <a:spcAft>
                <a:spcPts val="0"/>
              </a:spcAft>
              <a:buSzPts val="1300"/>
              <a:buNone/>
            </a:pPr>
            <a:r>
              <a:t/>
            </a:r>
            <a:endParaRPr sz="1800">
              <a:solidFill>
                <a:srgbClr val="0D161B"/>
              </a:solidFill>
              <a:latin typeface="Roboto"/>
              <a:ea typeface="Roboto"/>
              <a:cs typeface="Roboto"/>
              <a:sym typeface="Roboto"/>
            </a:endParaRPr>
          </a:p>
          <a:p>
            <a:pPr indent="-342900" lvl="0" marL="457200" rtl="0" algn="l">
              <a:lnSpc>
                <a:spcPct val="115000"/>
              </a:lnSpc>
              <a:spcBef>
                <a:spcPts val="700"/>
              </a:spcBef>
              <a:spcAft>
                <a:spcPts val="0"/>
              </a:spcAft>
              <a:buClr>
                <a:srgbClr val="0D161B"/>
              </a:buClr>
              <a:buSzPts val="1800"/>
              <a:buFont typeface="Roboto"/>
              <a:buChar char="●"/>
            </a:pPr>
            <a:r>
              <a:rPr lang="en" sz="1800">
                <a:solidFill>
                  <a:srgbClr val="0D161B"/>
                </a:solidFill>
                <a:latin typeface="Roboto"/>
                <a:ea typeface="Roboto"/>
                <a:cs typeface="Roboto"/>
                <a:sym typeface="Roboto"/>
              </a:rPr>
              <a:t> Vancouver has the highest concentration of stores, followed by Victoria, Nanaimo, and finally New Westminster, in terms of their distribution across the region.</a:t>
            </a:r>
            <a:endParaRPr sz="1800">
              <a:solidFill>
                <a:srgbClr val="0D161B"/>
              </a:solidFill>
              <a:latin typeface="Roboto"/>
              <a:ea typeface="Roboto"/>
              <a:cs typeface="Roboto"/>
              <a:sym typeface="Roboto"/>
            </a:endParaRPr>
          </a:p>
          <a:p>
            <a:pPr indent="0" lvl="0" marL="0" rtl="0" algn="l">
              <a:lnSpc>
                <a:spcPct val="115000"/>
              </a:lnSpc>
              <a:spcBef>
                <a:spcPts val="700"/>
              </a:spcBef>
              <a:spcAft>
                <a:spcPts val="1200"/>
              </a:spcAft>
              <a:buSzPts val="1300"/>
              <a:buNone/>
            </a:pPr>
            <a:r>
              <a:t/>
            </a:r>
            <a:endParaRPr sz="2100">
              <a:solidFill>
                <a:srgbClr val="0D161B"/>
              </a:solidFill>
            </a:endParaRPr>
          </a:p>
        </p:txBody>
      </p:sp>
      <p:pic>
        <p:nvPicPr>
          <p:cNvPr id="120" name="Google Shape;120;p6"/>
          <p:cNvPicPr preferRelativeResize="0"/>
          <p:nvPr/>
        </p:nvPicPr>
        <p:blipFill rotWithShape="1">
          <a:blip r:embed="rId3">
            <a:alphaModFix/>
          </a:blip>
          <a:srcRect b="0" l="0" r="0" t="0"/>
          <a:stretch/>
        </p:blipFill>
        <p:spPr>
          <a:xfrm>
            <a:off x="0" y="663775"/>
            <a:ext cx="4748749" cy="411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7"/>
          <p:cNvPicPr preferRelativeResize="0"/>
          <p:nvPr/>
        </p:nvPicPr>
        <p:blipFill rotWithShape="1">
          <a:blip r:embed="rId3">
            <a:alphaModFix/>
          </a:blip>
          <a:srcRect b="0" l="0" r="0" t="0"/>
          <a:stretch/>
        </p:blipFill>
        <p:spPr>
          <a:xfrm>
            <a:off x="552975" y="0"/>
            <a:ext cx="2370150" cy="2370150"/>
          </a:xfrm>
          <a:prstGeom prst="rect">
            <a:avLst/>
          </a:prstGeom>
          <a:noFill/>
          <a:ln>
            <a:noFill/>
          </a:ln>
        </p:spPr>
      </p:pic>
      <p:pic>
        <p:nvPicPr>
          <p:cNvPr id="126" name="Google Shape;126;p7"/>
          <p:cNvPicPr preferRelativeResize="0"/>
          <p:nvPr/>
        </p:nvPicPr>
        <p:blipFill rotWithShape="1">
          <a:blip r:embed="rId4">
            <a:alphaModFix/>
          </a:blip>
          <a:srcRect b="0" l="0" r="0" t="0"/>
          <a:stretch/>
        </p:blipFill>
        <p:spPr>
          <a:xfrm>
            <a:off x="3869775" y="0"/>
            <a:ext cx="5143499" cy="5143499"/>
          </a:xfrm>
          <a:prstGeom prst="rect">
            <a:avLst/>
          </a:prstGeom>
          <a:noFill/>
          <a:ln>
            <a:noFill/>
          </a:ln>
        </p:spPr>
      </p:pic>
      <p:pic>
        <p:nvPicPr>
          <p:cNvPr id="127" name="Google Shape;127;p7"/>
          <p:cNvPicPr preferRelativeResize="0"/>
          <p:nvPr/>
        </p:nvPicPr>
        <p:blipFill rotWithShape="1">
          <a:blip r:embed="rId5">
            <a:alphaModFix/>
          </a:blip>
          <a:srcRect b="0" l="0" r="0" t="0"/>
          <a:stretch/>
        </p:blipFill>
        <p:spPr>
          <a:xfrm>
            <a:off x="369600" y="2370150"/>
            <a:ext cx="2736900" cy="273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575700" y="896250"/>
            <a:ext cx="7992600" cy="33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t/>
            </a:r>
            <a:endParaRPr sz="2900">
              <a:solidFill>
                <a:srgbClr val="000000"/>
              </a:solidFill>
            </a:endParaRPr>
          </a:p>
          <a:p>
            <a:pPr indent="-342900" lvl="0" marL="457200" rtl="0" algn="l">
              <a:lnSpc>
                <a:spcPct val="115000"/>
              </a:lnSpc>
              <a:spcBef>
                <a:spcPts val="70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 The distribution of age follows a normal distribution pattern, indicating that it is evenly spread across a range of values.</a:t>
            </a:r>
            <a:endParaRPr b="0"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 The length of service exhibits a slight right skew, implying that there are more employees with shorter tenures compared to those with longer tenures.</a:t>
            </a:r>
            <a:endParaRPr b="0" sz="1800">
              <a:solidFill>
                <a:srgbClr val="000000"/>
              </a:solidFill>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Char char="●"/>
            </a:pPr>
            <a:r>
              <a:rPr b="0" lang="en" sz="1800">
                <a:solidFill>
                  <a:srgbClr val="000000"/>
                </a:solidFill>
                <a:latin typeface="Roboto"/>
                <a:ea typeface="Roboto"/>
                <a:cs typeface="Roboto"/>
                <a:sym typeface="Roboto"/>
              </a:rPr>
              <a:t> Absenteeism hours are characterized by a log-normal distribution, suggesting that there are a limited number of employees who are absent for extended periods, while the majority of employees have shorter periods of absence.</a:t>
            </a:r>
            <a:endParaRPr b="0" sz="1800">
              <a:solidFill>
                <a:srgbClr val="000000"/>
              </a:solidFill>
              <a:latin typeface="Roboto"/>
              <a:ea typeface="Roboto"/>
              <a:cs typeface="Roboto"/>
              <a:sym typeface="Roboto"/>
            </a:endParaRPr>
          </a:p>
          <a:p>
            <a:pPr indent="0" lvl="0" marL="0" rtl="0" algn="l">
              <a:lnSpc>
                <a:spcPct val="100000"/>
              </a:lnSpc>
              <a:spcBef>
                <a:spcPts val="700"/>
              </a:spcBef>
              <a:spcAft>
                <a:spcPts val="0"/>
              </a:spcAft>
              <a:buSzPts val="2600"/>
              <a:buNone/>
            </a:pPr>
            <a:r>
              <a:t/>
            </a:r>
            <a:endParaRPr sz="29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138" name="Google Shape;138;p9"/>
          <p:cNvPicPr preferRelativeResize="0"/>
          <p:nvPr/>
        </p:nvPicPr>
        <p:blipFill rotWithShape="1">
          <a:blip r:embed="rId3">
            <a:alphaModFix/>
          </a:blip>
          <a:srcRect b="0" l="0" r="0" t="0"/>
          <a:stretch/>
        </p:blipFill>
        <p:spPr>
          <a:xfrm>
            <a:off x="163700" y="861050"/>
            <a:ext cx="4831125" cy="3667000"/>
          </a:xfrm>
          <a:prstGeom prst="rect">
            <a:avLst/>
          </a:prstGeom>
          <a:noFill/>
          <a:ln>
            <a:noFill/>
          </a:ln>
        </p:spPr>
      </p:pic>
      <p:pic>
        <p:nvPicPr>
          <p:cNvPr id="139" name="Google Shape;139;p9"/>
          <p:cNvPicPr preferRelativeResize="0"/>
          <p:nvPr/>
        </p:nvPicPr>
        <p:blipFill rotWithShape="1">
          <a:blip r:embed="rId4">
            <a:alphaModFix/>
          </a:blip>
          <a:srcRect b="0" l="0" r="0" t="0"/>
          <a:stretch/>
        </p:blipFill>
        <p:spPr>
          <a:xfrm>
            <a:off x="4994825" y="1031587"/>
            <a:ext cx="4071426" cy="308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