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8" r:id="rId3"/>
    <p:sldId id="267" r:id="rId4"/>
    <p:sldId id="260" r:id="rId5"/>
    <p:sldId id="258" r:id="rId6"/>
    <p:sldId id="259" r:id="rId7"/>
    <p:sldId id="265" r:id="rId8"/>
    <p:sldId id="266" r:id="rId9"/>
    <p:sldId id="263" r:id="rId10"/>
    <p:sldId id="264" r:id="rId11"/>
    <p:sldId id="261" r:id="rId12"/>
  </p:sldIdLst>
  <p:sldSz cx="9144000" cy="6858000" type="screen4x3"/>
  <p:notesSz cx="9866313" cy="673576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4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FF99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13" autoAdjust="0"/>
  </p:normalViewPr>
  <p:slideViewPr>
    <p:cSldViewPr>
      <p:cViewPr varScale="1">
        <p:scale>
          <a:sx n="115" d="100"/>
          <a:sy n="115" d="100"/>
        </p:scale>
        <p:origin x="3114" y="132"/>
      </p:cViewPr>
      <p:guideLst>
        <p:guide orient="horz" pos="84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412" y="1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/>
          <a:lstStyle>
            <a:lvl1pPr algn="r">
              <a:defRPr sz="1100"/>
            </a:lvl1pPr>
          </a:lstStyle>
          <a:p>
            <a:fld id="{4123BBAF-527C-4D84-84AF-007FCA4D5875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6398296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412" y="6398296"/>
            <a:ext cx="4275696" cy="337467"/>
          </a:xfrm>
          <a:prstGeom prst="rect">
            <a:avLst/>
          </a:prstGeom>
        </p:spPr>
        <p:txBody>
          <a:bodyPr vert="horz" lIns="87572" tIns="43786" rIns="87572" bIns="43786" rtlCol="0" anchor="b"/>
          <a:lstStyle>
            <a:lvl1pPr algn="r">
              <a:defRPr sz="1100"/>
            </a:lvl1pPr>
          </a:lstStyle>
          <a:p>
            <a:fld id="{282887DF-E57C-4E08-A4AE-FE61D8D357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653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5401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629" y="1"/>
            <a:ext cx="4275401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6413"/>
            <a:ext cx="3367087" cy="252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632" y="3199488"/>
            <a:ext cx="7893050" cy="303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97806"/>
            <a:ext cx="4275401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629" y="6397806"/>
            <a:ext cx="4275401" cy="3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8" tIns="47429" rIns="94858" bIns="4742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latin typeface="Times New Roman" charset="0"/>
                <a:cs typeface="ＭＳ Ｐゴシック" charset="0"/>
              </a:defRPr>
            </a:lvl1pPr>
          </a:lstStyle>
          <a:p>
            <a:pPr>
              <a:defRPr/>
            </a:pPr>
            <a:fld id="{29E5853E-86C3-BA48-B57A-37043AF0E20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0693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9E482F-B2B1-084D-9257-B5DF0361CCD1}" type="slidenum">
              <a:rPr kumimoji="0" lang="ja-JP" altLang="en-US" sz="1200">
                <a:latin typeface="Times New Roman" charset="0"/>
              </a:rPr>
              <a:pPr/>
              <a:t>1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6218DA-5B6E-A143-87B7-D802A802C4DB}" type="slidenum">
              <a:rPr kumimoji="0" lang="ja-JP" altLang="en-US" sz="1200">
                <a:latin typeface="Times New Roman" charset="0"/>
              </a:rPr>
              <a:pPr/>
              <a:t>10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7707B8-7B99-BC4E-B2C6-EF36E9C71E3D}" type="slidenum">
              <a:rPr kumimoji="0" lang="ja-JP" altLang="en-US" sz="1200">
                <a:latin typeface="Times New Roman" charset="0"/>
              </a:rPr>
              <a:pPr/>
              <a:t>11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ja-JP" altLang="en-US">
              <a:latin typeface="Times New Roman" charset="0"/>
            </a:endParaRPr>
          </a:p>
        </p:txBody>
      </p:sp>
      <p:sp>
        <p:nvSpPr>
          <p:cNvPr id="31747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30933A-EA8C-F649-A8AF-84508368B967}" type="slidenum">
              <a:rPr kumimoji="0" lang="ja-JP" altLang="en-US" sz="1200">
                <a:latin typeface="Times New Roman" charset="0"/>
              </a:rPr>
              <a:pPr/>
              <a:t>2</a:t>
            </a:fld>
            <a:endParaRPr kumimoji="0" lang="en-US" altLang="ja-JP" sz="12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6391F9-2FCE-F34B-BEC7-9985AE8FF635}" type="slidenum">
              <a:rPr kumimoji="0" lang="ja-JP" altLang="en-US" sz="1200">
                <a:latin typeface="Times New Roman" charset="0"/>
              </a:rPr>
              <a:pPr/>
              <a:t>3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FB97DE-4DA3-1C4B-AFAF-6F9CC8F38E0A}" type="slidenum">
              <a:rPr kumimoji="0" lang="ja-JP" altLang="en-US" sz="1200">
                <a:latin typeface="Times New Roman" charset="0"/>
              </a:rPr>
              <a:pPr/>
              <a:t>4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EA73DC-9E1B-1B48-951C-1A9A2F0D370E}" type="slidenum">
              <a:rPr kumimoji="0" lang="ja-JP" altLang="en-US" sz="1200">
                <a:latin typeface="Times New Roman" charset="0"/>
              </a:rPr>
              <a:pPr/>
              <a:t>5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4085E5-4740-CE42-9307-37E15F6EF2CD}" type="slidenum">
              <a:rPr kumimoji="0" lang="ja-JP" altLang="en-US" sz="1200">
                <a:latin typeface="Times New Roman" charset="0"/>
              </a:rPr>
              <a:pPr/>
              <a:t>6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781040-664D-B644-9E7C-4A7D10335AD4}" type="slidenum">
              <a:rPr kumimoji="0" lang="ja-JP" altLang="en-US" sz="1200">
                <a:latin typeface="Times New Roman" charset="0"/>
              </a:rPr>
              <a:pPr/>
              <a:t>7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43CCB2-0293-4B47-A941-836B65B73A89}" type="slidenum">
              <a:rPr kumimoji="0" lang="ja-JP" altLang="en-US" sz="1200">
                <a:latin typeface="Times New Roman" charset="0"/>
              </a:rPr>
              <a:pPr/>
              <a:t>8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70722" indent="-296431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85726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6001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34307" indent="-237146"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0859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288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57178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31469" indent="-237146" fontAlgn="base">
              <a:spcBef>
                <a:spcPct val="50000"/>
              </a:spcBef>
              <a:spcAft>
                <a:spcPct val="0"/>
              </a:spcAft>
              <a:defRPr kumimoji="1"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79A92A-B40E-5641-B721-BFC0E89F9449}" type="slidenum">
              <a:rPr kumimoji="0" lang="ja-JP" altLang="en-US" sz="1200">
                <a:latin typeface="Times New Roman" charset="0"/>
              </a:rPr>
              <a:pPr/>
              <a:t>9</a:t>
            </a:fld>
            <a:endParaRPr kumimoji="0" lang="en-US" altLang="ja-JP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ja-JP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71CA52-83E6-D141-B098-E554A843C05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694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D734F-1B40-E04F-8933-FFB4758FAF0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26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0213" y="260350"/>
            <a:ext cx="2174875" cy="5872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76988" cy="5872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2E71C-8340-1948-8D48-8CD1176599B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42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96975"/>
          </a:xfrm>
        </p:spPr>
        <p:txBody>
          <a:bodyPr anchor="ctr"/>
          <a:lstStyle>
            <a:lvl1pPr algn="ctr"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80F79-98C0-324D-B111-DA94A645BE5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25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A141-F91A-A44B-9B31-24D5C24D72A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249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412875"/>
            <a:ext cx="4275138" cy="4719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8363" y="1412875"/>
            <a:ext cx="4276725" cy="4719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2AB8C-BBE1-594F-845A-58A748CF472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8D30B-0128-A642-8AE2-F188766CB60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503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41A63-CEA1-B048-B0C5-BA345682B59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5823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832EA-377E-0E42-A080-4F9D1DC7F0E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05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489-488D-854F-97C3-50E9EBA26D3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12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20F05-2AD3-D94F-A4A2-1F1C6F8A593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764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582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12875"/>
            <a:ext cx="8704263" cy="471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ahoma" pitchFamily="34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Tahoma" pitchFamily="34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latin typeface="Tahoma" charset="0"/>
                <a:cs typeface="ＭＳ Ｐゴシック" charset="0"/>
              </a:defRPr>
            </a:lvl1pPr>
          </a:lstStyle>
          <a:p>
            <a:pPr>
              <a:defRPr/>
            </a:pPr>
            <a:fld id="{2D79EE9A-5943-6441-B17A-37801AD0A88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0"/>
        <a:buChar char="n"/>
        <a:defRPr kumimoji="1"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0"/>
        <a:buChar char="n"/>
        <a:defRPr kumimoji="1"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0"/>
        <a:buChar char="n"/>
        <a:defRPr kumimoji="1" sz="22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kumimoji="1"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sys.jp/aspdac/cgi/add_file.cg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dac.com/aspdac2019/archive/program/program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11F0F2-FF8C-F84D-A272-BB479EE00A38}" type="slidenum">
              <a:rPr kumimoji="0" lang="ja-JP" altLang="en-US" sz="1400">
                <a:solidFill>
                  <a:schemeClr val="bg2"/>
                </a:solidFill>
                <a:latin typeface="Tahoma" charset="0"/>
              </a:rPr>
              <a:pPr/>
              <a:t>1</a:t>
            </a:fld>
            <a:endParaRPr kumimoji="0" lang="en-US" altLang="ja-JP" sz="1400">
              <a:solidFill>
                <a:schemeClr val="bg2"/>
              </a:solidFill>
              <a:latin typeface="Tahoma" charset="0"/>
            </a:endParaRPr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765175"/>
            <a:ext cx="8262937" cy="1412875"/>
          </a:xfrm>
        </p:spPr>
        <p:txBody>
          <a:bodyPr/>
          <a:lstStyle/>
          <a:p>
            <a:pPr algn="ctr" eaLnBrk="1" hangingPunct="1"/>
            <a:r>
              <a:rPr kumimoji="0" lang="en-US" altLang="ja-JP" sz="3600" b="1" dirty="0" smtClean="0">
                <a:latin typeface="Arial" charset="0"/>
              </a:rPr>
              <a:t>Presentation and Audio Visual Guidelines</a:t>
            </a:r>
            <a:endParaRPr kumimoji="0" lang="en-US" altLang="ja-JP" sz="3600" b="1" dirty="0">
              <a:latin typeface="Arial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420938"/>
            <a:ext cx="6400800" cy="121443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kumimoji="0" lang="en-US" altLang="zh-TW" dirty="0" smtClean="0">
                <a:latin typeface="Arial" charset="0"/>
                <a:ea typeface="新細明體" charset="0"/>
                <a:cs typeface="新細明體" charset="0"/>
              </a:rPr>
              <a:t>ASP-DAC 2020</a:t>
            </a:r>
            <a:endParaRPr kumimoji="0" lang="en-US" altLang="ja-JP" dirty="0">
              <a:latin typeface="Arial" charset="0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883121" y="3860800"/>
            <a:ext cx="7433295" cy="18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10000"/>
              </a:spcBef>
            </a:pPr>
            <a:r>
              <a:rPr kumimoji="0" lang="en-US" altLang="ko-KR" sz="2800" dirty="0">
                <a:solidFill>
                  <a:schemeClr val="hlink"/>
                </a:solidFill>
              </a:rPr>
              <a:t>Please </a:t>
            </a:r>
            <a:r>
              <a:rPr kumimoji="0" lang="en-US" altLang="ja-JP" sz="2800" dirty="0">
                <a:solidFill>
                  <a:schemeClr val="hlink"/>
                </a:solidFill>
              </a:rPr>
              <a:t>upload your presentation file via </a:t>
            </a:r>
            <a:r>
              <a:rPr kumimoji="0" lang="en-US" altLang="ko-KR" sz="2800" dirty="0" smtClean="0">
                <a:solidFill>
                  <a:schemeClr val="hlink"/>
                </a:solidFill>
              </a:rPr>
              <a:t>w</a:t>
            </a:r>
            <a:r>
              <a:rPr kumimoji="0" lang="en-US" altLang="ja-JP" sz="2800" dirty="0" smtClean="0">
                <a:solidFill>
                  <a:schemeClr val="hlink"/>
                </a:solidFill>
              </a:rPr>
              <a:t>eb</a:t>
            </a:r>
          </a:p>
          <a:p>
            <a:pPr algn="ctr">
              <a:spcBef>
                <a:spcPct val="10000"/>
              </a:spcBef>
            </a:pPr>
            <a:r>
              <a:rPr kumimoji="0" lang="en-US" altLang="ja-JP" sz="2800" b="1" dirty="0" smtClean="0">
                <a:solidFill>
                  <a:srgbClr val="008000"/>
                </a:solidFill>
              </a:rPr>
              <a:t>by December 31, 2019</a:t>
            </a:r>
            <a:endParaRPr kumimoji="0" lang="en-US" altLang="ja-JP" sz="2800" dirty="0">
              <a:solidFill>
                <a:srgbClr val="008000"/>
              </a:solidFill>
            </a:endParaRPr>
          </a:p>
          <a:p>
            <a:pPr>
              <a:spcBef>
                <a:spcPct val="10000"/>
              </a:spcBef>
            </a:pPr>
            <a:r>
              <a:rPr kumimoji="0" lang="en-US" altLang="ja-JP" dirty="0"/>
              <a:t>(Regular Papers/Invited </a:t>
            </a:r>
            <a:r>
              <a:rPr kumimoji="0" lang="en-US" altLang="ja-JP" dirty="0" smtClean="0"/>
              <a:t>Papers: PPT, PPTX, </a:t>
            </a:r>
            <a:r>
              <a:rPr kumimoji="0" lang="en-US" altLang="ja-JP" dirty="0"/>
              <a:t>or PDF)</a:t>
            </a:r>
          </a:p>
          <a:p>
            <a:pPr algn="ctr">
              <a:spcBef>
                <a:spcPct val="10000"/>
              </a:spcBef>
            </a:pPr>
            <a:r>
              <a:rPr lang="en-US" altLang="ja-JP" dirty="0"/>
              <a:t>http://</a:t>
            </a:r>
            <a:r>
              <a:rPr lang="en-US" altLang="ja-JP" dirty="0" smtClean="0"/>
              <a:t>tsys.jp/aspdac/cgi/add_file.cgi</a:t>
            </a:r>
            <a:r>
              <a:rPr kumimoji="0" lang="en-US" altLang="zh-TW" dirty="0" smtClean="0">
                <a:ea typeface="新細明體" charset="0"/>
                <a:cs typeface="新細明體" charset="0"/>
              </a:rPr>
              <a:t> </a:t>
            </a:r>
            <a:endParaRPr kumimoji="0" lang="en-US" altLang="ja-JP" dirty="0">
              <a:ea typeface="新細明體" charset="0"/>
              <a:cs typeface="新細明體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1F8F8A-C0A9-3D4D-9E2A-0751DFD00286}" type="slidenum">
              <a:rPr kumimoji="0" lang="ja-JP" altLang="en-US" sz="1400">
                <a:latin typeface="Tahoma" charset="0"/>
              </a:rPr>
              <a:pPr/>
              <a:t>10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pPr eaLnBrk="1" hangingPunct="1"/>
            <a:r>
              <a:rPr kumimoji="0" lang="en-US" altLang="ko-KR">
                <a:latin typeface="Arial" charset="0"/>
              </a:rPr>
              <a:t>During Presentation</a:t>
            </a:r>
            <a:endParaRPr kumimoji="0" lang="en-US" altLang="ja-JP">
              <a:latin typeface="Arial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0"/>
            <a:ext cx="8704263" cy="4897438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Put on microphone</a:t>
            </a:r>
            <a:r>
              <a:rPr kumimoji="0" lang="en-US" altLang="ko-KR" dirty="0">
                <a:latin typeface="Arial" charset="0"/>
              </a:rPr>
              <a:t/>
            </a:r>
            <a:br>
              <a:rPr kumimoji="0" lang="en-US" altLang="ko-KR" dirty="0">
                <a:latin typeface="Arial" charset="0"/>
              </a:rPr>
            </a:br>
            <a:r>
              <a:rPr kumimoji="0" lang="en-US" altLang="ko-KR" sz="1600" dirty="0" smtClean="0">
                <a:latin typeface="Arial" charset="0"/>
              </a:rPr>
              <a:t> </a:t>
            </a:r>
            <a:endParaRPr kumimoji="0" lang="en-US" altLang="ja-JP" dirty="0">
              <a:latin typeface="Arial" charset="0"/>
            </a:endParaRPr>
          </a:p>
          <a:p>
            <a:pPr eaLnBrk="1" hangingPunct="1"/>
            <a:r>
              <a:rPr kumimoji="0" lang="en-US" altLang="ko-KR" dirty="0">
                <a:latin typeface="Arial" charset="0"/>
              </a:rPr>
              <a:t>Locate</a:t>
            </a:r>
            <a:r>
              <a:rPr kumimoji="0" lang="en-US" altLang="ja-JP" dirty="0">
                <a:latin typeface="Arial" charset="0"/>
              </a:rPr>
              <a:t> &amp; test laser pointer</a:t>
            </a:r>
          </a:p>
          <a:p>
            <a:pPr lvl="1" eaLnBrk="1" hangingPunct="1"/>
            <a:r>
              <a:rPr kumimoji="0" lang="en-US" altLang="ja-JP" dirty="0">
                <a:latin typeface="Arial" charset="0"/>
                <a:cs typeface="ＭＳ Ｐゴシック" charset="0"/>
              </a:rPr>
              <a:t>Use </a:t>
            </a:r>
            <a:r>
              <a:rPr kumimoji="0" lang="en-US" altLang="ko-KR" dirty="0">
                <a:latin typeface="Arial" charset="0"/>
                <a:cs typeface="ＭＳ Ｐゴシック" charset="0"/>
              </a:rPr>
              <a:t>it only when necessary during the presentation</a:t>
            </a:r>
            <a:br>
              <a:rPr kumimoji="0" lang="en-US" altLang="ko-KR" dirty="0">
                <a:latin typeface="Arial" charset="0"/>
                <a:cs typeface="ＭＳ Ｐゴシック" charset="0"/>
              </a:rPr>
            </a:br>
            <a:r>
              <a:rPr kumimoji="0" lang="en-US" altLang="ko-KR" sz="1600" dirty="0" smtClean="0">
                <a:latin typeface="Arial" charset="0"/>
                <a:cs typeface="ＭＳ Ｐゴシック" charset="0"/>
              </a:rPr>
              <a:t> </a:t>
            </a:r>
            <a:endParaRPr kumimoji="0" lang="en-US" altLang="ja-JP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kumimoji="0" lang="en-US" altLang="ja-JP" dirty="0">
                <a:latin typeface="Arial" charset="0"/>
              </a:rPr>
              <a:t>Advance slides with </a:t>
            </a:r>
            <a:r>
              <a:rPr lang="en-US" altLang="zh-TW" dirty="0"/>
              <a:t>laser </a:t>
            </a:r>
            <a:r>
              <a:rPr lang="en-US" altLang="zh-TW" dirty="0" smtClean="0"/>
              <a:t>pointer, </a:t>
            </a:r>
            <a:r>
              <a:rPr kumimoji="0" lang="en-US" altLang="ja-JP" dirty="0" smtClean="0">
                <a:latin typeface="Arial" charset="0"/>
              </a:rPr>
              <a:t>mouse </a:t>
            </a:r>
            <a:r>
              <a:rPr kumimoji="0" lang="en-US" altLang="ja-JP" dirty="0">
                <a:latin typeface="Arial" charset="0"/>
              </a:rPr>
              <a:t>or keyboard arrows</a:t>
            </a:r>
            <a:r>
              <a:rPr kumimoji="0" lang="en-US" altLang="ko-KR" dirty="0">
                <a:latin typeface="Arial" charset="0"/>
              </a:rPr>
              <a:t/>
            </a:r>
            <a:br>
              <a:rPr kumimoji="0" lang="en-US" altLang="ko-KR" dirty="0">
                <a:latin typeface="Arial" charset="0"/>
              </a:rPr>
            </a:br>
            <a:r>
              <a:rPr kumimoji="0" lang="en-US" altLang="ko-KR" sz="1800" dirty="0" smtClean="0">
                <a:latin typeface="Arial" charset="0"/>
              </a:rPr>
              <a:t> </a:t>
            </a:r>
            <a:endParaRPr kumimoji="0" lang="en-US" altLang="ja-JP" dirty="0">
              <a:latin typeface="Arial" charset="0"/>
            </a:endParaRPr>
          </a:p>
          <a:p>
            <a:pPr eaLnBrk="1" hangingPunct="1"/>
            <a:r>
              <a:rPr kumimoji="0" lang="en-US" altLang="ko-KR" b="1" dirty="0">
                <a:latin typeface="Arial" charset="0"/>
              </a:rPr>
              <a:t>KEEP YOUR TIME</a:t>
            </a:r>
            <a:endParaRPr kumimoji="0" lang="en-US" altLang="ja-JP" b="1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kumimoji="0" lang="en-US" altLang="ja-JP" dirty="0">
                <a:latin typeface="Arial" charset="0"/>
              </a:rPr>
              <a:t>	NOTE: Session Staff will assist Session Chair to time the presentation and to show “Time Up” sign at the end of the presentation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3C52498-6E05-8D44-B529-24FFDE588DF4}" type="slidenum">
              <a:rPr kumimoji="0" lang="ja-JP" altLang="en-US" sz="1400">
                <a:latin typeface="Tahoma" charset="0"/>
              </a:rPr>
              <a:pPr/>
              <a:t>11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pPr eaLnBrk="1" hangingPunct="1"/>
            <a:r>
              <a:rPr kumimoji="0" lang="en-US" altLang="ja-JP">
                <a:latin typeface="Arial" charset="0"/>
              </a:rPr>
              <a:t>Rehearsal is the Key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704263" cy="5111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kumimoji="0" lang="en-US" altLang="ja-JP" b="1" dirty="0">
                <a:solidFill>
                  <a:schemeClr val="hlink"/>
                </a:solidFill>
                <a:latin typeface="Arial" charset="0"/>
              </a:rPr>
              <a:t>IMPORTANT!</a:t>
            </a:r>
            <a:r>
              <a:rPr kumimoji="0" lang="en-US" altLang="ja-JP" dirty="0">
                <a:latin typeface="Arial" charset="0"/>
              </a:rPr>
              <a:t> </a:t>
            </a:r>
          </a:p>
          <a:p>
            <a:pPr eaLnBrk="1" hangingPunct="1"/>
            <a:r>
              <a:rPr kumimoji="0" lang="en-US" altLang="ja-JP" dirty="0">
                <a:latin typeface="Arial" charset="0"/>
              </a:rPr>
              <a:t>Present your complete message within the allotted time</a:t>
            </a:r>
          </a:p>
          <a:p>
            <a:pPr eaLnBrk="1" hangingPunct="1"/>
            <a:r>
              <a:rPr kumimoji="0" lang="en-US" altLang="ja-JP" dirty="0">
                <a:latin typeface="Arial" charset="0"/>
              </a:rPr>
              <a:t>Rehearsing is the best way to achieve this</a:t>
            </a:r>
          </a:p>
          <a:p>
            <a:pPr eaLnBrk="1" hangingPunct="1"/>
            <a:r>
              <a:rPr kumimoji="0" lang="en-US" altLang="ja-JP" dirty="0">
                <a:solidFill>
                  <a:srgbClr val="008000"/>
                </a:solidFill>
                <a:latin typeface="Arial" charset="0"/>
              </a:rPr>
              <a:t>Rehearsal </a:t>
            </a:r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</a:rPr>
              <a:t>Room </a:t>
            </a:r>
          </a:p>
          <a:p>
            <a:pPr lvl="1" eaLnBrk="1" hangingPunct="1"/>
            <a:r>
              <a:rPr kumimoji="0" lang="en-US" altLang="ja-JP" b="1" dirty="0">
                <a:solidFill>
                  <a:srgbClr val="008000"/>
                </a:solidFill>
                <a:latin typeface="Arial" charset="0"/>
                <a:cs typeface="ＭＳ Ｐゴシック" charset="0"/>
              </a:rPr>
              <a:t>Room </a:t>
            </a:r>
            <a:r>
              <a:rPr kumimoji="0" lang="en-US" altLang="ja-JP" b="1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306A </a:t>
            </a:r>
            <a:r>
              <a:rPr kumimoji="0" lang="en-US" altLang="ja-JP" sz="2400" dirty="0">
                <a:solidFill>
                  <a:srgbClr val="008000"/>
                </a:solidFill>
                <a:latin typeface="Arial" charset="0"/>
                <a:cs typeface="ＭＳ Ｐゴシック" charset="0"/>
              </a:rPr>
              <a:t>at </a:t>
            </a:r>
            <a:r>
              <a:rPr kumimoji="0" lang="en-US" altLang="ko-KR" sz="2400" dirty="0">
                <a:solidFill>
                  <a:srgbClr val="008000"/>
                </a:solidFill>
                <a:latin typeface="Arial" charset="0"/>
                <a:cs typeface="ＭＳ Ｐゴシック" charset="0"/>
              </a:rPr>
              <a:t>the conference </a:t>
            </a:r>
            <a:r>
              <a:rPr kumimoji="0" lang="en-US" altLang="ko-KR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site</a:t>
            </a:r>
            <a:endParaRPr kumimoji="0" lang="en-US" altLang="ko-KR" sz="2400" dirty="0" smtClean="0">
              <a:solidFill>
                <a:srgbClr val="008000"/>
              </a:solidFill>
              <a:latin typeface="Arial" charset="0"/>
              <a:cs typeface="ＭＳ Ｐゴシック" charset="0"/>
            </a:endParaRPr>
          </a:p>
          <a:p>
            <a:pPr lvl="1" eaLnBrk="1" hangingPunct="1"/>
            <a:r>
              <a:rPr kumimoji="0" lang="en-US" altLang="ja-JP" sz="2400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Jan </a:t>
            </a:r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14</a:t>
            </a:r>
            <a:r>
              <a:rPr kumimoji="0" lang="en-US" altLang="ja-JP" sz="2400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 (</a:t>
            </a:r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Tue.</a:t>
            </a:r>
            <a:r>
              <a:rPr kumimoji="0" lang="en-US" altLang="ja-JP" sz="2400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) – Jan </a:t>
            </a:r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16</a:t>
            </a:r>
            <a:r>
              <a:rPr kumimoji="0" lang="en-US" altLang="ja-JP" sz="2400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 (Thur.), 8:00AM – 6:00PM</a:t>
            </a:r>
          </a:p>
          <a:p>
            <a:pPr eaLnBrk="1" hangingPunct="1"/>
            <a:endParaRPr kumimoji="0" lang="en-US" altLang="ja-JP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r>
              <a:rPr lang="en-US" altLang="ja-JP">
                <a:latin typeface="Arial" charset="0"/>
              </a:rPr>
              <a:t>Uploading Presentation Files</a:t>
            </a:r>
            <a:endParaRPr lang="ja-JP" altLang="en-US">
              <a:latin typeface="Arial" charset="0"/>
            </a:endParaRPr>
          </a:p>
        </p:txBody>
      </p:sp>
      <p:sp>
        <p:nvSpPr>
          <p:cNvPr id="30722" name="コンテンツ プレースホルダ 2"/>
          <p:cNvSpPr>
            <a:spLocks noGrp="1"/>
          </p:cNvSpPr>
          <p:nvPr>
            <p:ph idx="1"/>
          </p:nvPr>
        </p:nvSpPr>
        <p:spPr>
          <a:xfrm>
            <a:off x="250825" y="1412875"/>
            <a:ext cx="8704263" cy="4968875"/>
          </a:xfrm>
        </p:spPr>
        <p:txBody>
          <a:bodyPr/>
          <a:lstStyle/>
          <a:p>
            <a:r>
              <a:rPr lang="en-US" altLang="ja-JP" dirty="0">
                <a:latin typeface="Arial" charset="0"/>
              </a:rPr>
              <a:t>A</a:t>
            </a:r>
            <a:r>
              <a:rPr lang="en-US" altLang="ja-JP" dirty="0" smtClean="0">
                <a:latin typeface="Arial" charset="0"/>
              </a:rPr>
              <a:t>ll </a:t>
            </a:r>
            <a:r>
              <a:rPr lang="en-US" altLang="ja-JP" dirty="0">
                <a:latin typeface="Arial" charset="0"/>
              </a:rPr>
              <a:t>the </a:t>
            </a:r>
            <a:r>
              <a:rPr lang="en-US" altLang="ja-JP" dirty="0" smtClean="0">
                <a:latin typeface="Arial" charset="0"/>
              </a:rPr>
              <a:t>speakers must upload </a:t>
            </a:r>
            <a:r>
              <a:rPr lang="en-US" altLang="ja-JP" dirty="0">
                <a:latin typeface="Arial" charset="0"/>
              </a:rPr>
              <a:t>presentation</a:t>
            </a:r>
            <a:r>
              <a:rPr lang="en-US" altLang="ko-KR" dirty="0">
                <a:latin typeface="Arial" charset="0"/>
              </a:rPr>
              <a:t> files </a:t>
            </a:r>
            <a:r>
              <a:rPr lang="en-US" altLang="ko-KR" dirty="0" smtClean="0">
                <a:latin typeface="Arial" charset="0"/>
              </a:rPr>
              <a:t>via</a:t>
            </a:r>
            <a:endParaRPr lang="en-US" altLang="ja-JP" dirty="0">
              <a:latin typeface="Arial" charset="0"/>
            </a:endParaRPr>
          </a:p>
          <a:p>
            <a:pPr algn="ctr">
              <a:buNone/>
            </a:pPr>
            <a:r>
              <a:rPr lang="en-US" altLang="ja-JP" sz="2400" dirty="0">
                <a:hlinkClick r:id="rId3"/>
              </a:rPr>
              <a:t>http://</a:t>
            </a:r>
            <a:r>
              <a:rPr lang="en-US" altLang="ja-JP" sz="2400" dirty="0" smtClean="0">
                <a:hlinkClick r:id="rId3"/>
              </a:rPr>
              <a:t>tsys.jp/aspdac/cgi/add_file.cgi</a:t>
            </a:r>
            <a:r>
              <a:rPr kumimoji="0" lang="en-US" altLang="zh-TW" sz="2400" dirty="0" smtClean="0">
                <a:latin typeface="Arial" charset="0"/>
                <a:ea typeface="新細明體" charset="0"/>
                <a:cs typeface="新細明體" charset="0"/>
              </a:rPr>
              <a:t> </a:t>
            </a:r>
            <a:r>
              <a:rPr kumimoji="0" lang="en-US" altLang="ko-KR" sz="2400" dirty="0">
                <a:latin typeface="Arial" charset="0"/>
                <a:ea typeface="新細明體" charset="0"/>
                <a:cs typeface="新細明體" charset="0"/>
              </a:rPr>
              <a:t/>
            </a:r>
            <a:br>
              <a:rPr kumimoji="0" lang="en-US" altLang="ko-KR" sz="2400" dirty="0">
                <a:latin typeface="Arial" charset="0"/>
                <a:ea typeface="新細明體" charset="0"/>
                <a:cs typeface="新細明體" charset="0"/>
              </a:rPr>
            </a:br>
            <a:r>
              <a:rPr kumimoji="0" lang="en-US" altLang="ja-JP" b="1" dirty="0">
                <a:solidFill>
                  <a:srgbClr val="008000"/>
                </a:solidFill>
              </a:rPr>
              <a:t>by </a:t>
            </a:r>
            <a:r>
              <a:rPr kumimoji="0" lang="en-US" altLang="ja-JP" b="1" dirty="0" smtClean="0">
                <a:solidFill>
                  <a:srgbClr val="008000"/>
                </a:solidFill>
              </a:rPr>
              <a:t>December 31, 2019</a:t>
            </a:r>
            <a:r>
              <a:rPr kumimoji="0" lang="en-US" altLang="ko-KR" b="1" dirty="0" smtClean="0">
                <a:solidFill>
                  <a:srgbClr val="008000"/>
                </a:solidFill>
              </a:rPr>
              <a:t> </a:t>
            </a:r>
          </a:p>
          <a:p>
            <a:pPr algn="ctr">
              <a:buNone/>
            </a:pPr>
            <a:endParaRPr kumimoji="0" lang="en-US" altLang="zh-TW" dirty="0">
              <a:latin typeface="Arial" charset="0"/>
              <a:ea typeface="新細明體" charset="0"/>
              <a:cs typeface="新細明體" charset="0"/>
            </a:endParaRPr>
          </a:p>
          <a:p>
            <a:r>
              <a:rPr lang="en-US" altLang="ja-JP" dirty="0">
                <a:latin typeface="Arial" charset="0"/>
              </a:rPr>
              <a:t>Presentation file must be made </a:t>
            </a:r>
            <a:r>
              <a:rPr lang="en-US" altLang="ja-JP" dirty="0" smtClean="0">
                <a:latin typeface="Arial" charset="0"/>
              </a:rPr>
              <a:t>either in </a:t>
            </a:r>
            <a:r>
              <a:rPr lang="en-US" altLang="ja-JP" b="1" dirty="0" smtClean="0">
                <a:latin typeface="Arial" charset="0"/>
              </a:rPr>
              <a:t>PowerPoint 97-2003</a:t>
            </a:r>
            <a:r>
              <a:rPr lang="en-US" altLang="ja-JP" dirty="0" smtClean="0">
                <a:latin typeface="Arial" charset="0"/>
              </a:rPr>
              <a:t> (.</a:t>
            </a:r>
            <a:r>
              <a:rPr lang="en-US" altLang="ja-JP" dirty="0" err="1" smtClean="0">
                <a:latin typeface="Arial" charset="0"/>
              </a:rPr>
              <a:t>ppt</a:t>
            </a:r>
            <a:r>
              <a:rPr lang="en-US" altLang="ja-JP" dirty="0" smtClean="0">
                <a:latin typeface="Arial" charset="0"/>
              </a:rPr>
              <a:t>), </a:t>
            </a:r>
            <a:r>
              <a:rPr lang="en-US" altLang="ja-JP" b="1" dirty="0" smtClean="0">
                <a:latin typeface="Arial" charset="0"/>
              </a:rPr>
              <a:t>PowerPoint 2007-2016</a:t>
            </a:r>
            <a:r>
              <a:rPr lang="en-US" altLang="ja-JP" dirty="0" smtClean="0">
                <a:latin typeface="Arial" charset="0"/>
              </a:rPr>
              <a:t> (.</a:t>
            </a:r>
            <a:r>
              <a:rPr lang="en-US" altLang="ja-JP" dirty="0" err="1" smtClean="0">
                <a:latin typeface="Arial" charset="0"/>
              </a:rPr>
              <a:t>pptx</a:t>
            </a:r>
            <a:r>
              <a:rPr lang="en-US" altLang="ja-JP" dirty="0" smtClean="0">
                <a:latin typeface="Arial" charset="0"/>
              </a:rPr>
              <a:t>), or </a:t>
            </a:r>
            <a:r>
              <a:rPr lang="en-US" altLang="ja-JP" b="1" dirty="0" smtClean="0">
                <a:latin typeface="Arial" charset="0"/>
              </a:rPr>
              <a:t>PDF</a:t>
            </a:r>
            <a:r>
              <a:rPr lang="en-US" altLang="ja-JP" dirty="0" smtClean="0">
                <a:latin typeface="Arial" charset="0"/>
              </a:rPr>
              <a:t> formats</a:t>
            </a:r>
            <a:endParaRPr lang="en-US" altLang="ja-JP" dirty="0">
              <a:latin typeface="Arial" charset="0"/>
            </a:endParaRPr>
          </a:p>
        </p:txBody>
      </p:sp>
      <p:sp>
        <p:nvSpPr>
          <p:cNvPr id="30723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0B764F-10CF-B743-B0D1-D4578CDB1ACD}" type="slidenum">
              <a:rPr kumimoji="0" lang="ja-JP" altLang="en-US" sz="1400">
                <a:latin typeface="Tahoma" charset="0"/>
              </a:rPr>
              <a:pPr/>
              <a:t>2</a:t>
            </a:fld>
            <a:endParaRPr kumimoji="0" lang="en-US" altLang="ja-JP" sz="1400">
              <a:latin typeface="Tahom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B2A471-8DC4-E640-8BF3-A1235E001C95}" type="slidenum">
              <a:rPr kumimoji="0" lang="ja-JP" altLang="en-US" sz="1400">
                <a:latin typeface="Tahoma" charset="0"/>
              </a:rPr>
              <a:pPr/>
              <a:t>3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pPr eaLnBrk="1" hangingPunct="1"/>
            <a:r>
              <a:rPr kumimoji="0" lang="en-US" altLang="ja-JP">
                <a:latin typeface="Arial" charset="0"/>
              </a:rPr>
              <a:t>ASP-DAC </a:t>
            </a:r>
            <a:r>
              <a:rPr kumimoji="0" lang="en-US" altLang="ja-JP" smtClean="0">
                <a:latin typeface="Arial" charset="0"/>
              </a:rPr>
              <a:t>2020 </a:t>
            </a:r>
            <a:r>
              <a:rPr kumimoji="0" lang="en-US" altLang="ja-JP" dirty="0" smtClean="0">
                <a:latin typeface="Arial" charset="0"/>
              </a:rPr>
              <a:t>ARCHIVE</a:t>
            </a:r>
            <a:endParaRPr kumimoji="0" lang="en-US" altLang="ja-JP" dirty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0"/>
            <a:ext cx="8750300" cy="5303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en-US" altLang="ja-JP" sz="2400" dirty="0">
                <a:latin typeface="Arial" charset="0"/>
              </a:rPr>
              <a:t>Your </a:t>
            </a:r>
            <a:r>
              <a:rPr kumimoji="0" lang="en-US" altLang="ja-JP" sz="2400" dirty="0" smtClean="0">
                <a:latin typeface="Arial" charset="0"/>
              </a:rPr>
              <a:t>can make your slides available </a:t>
            </a:r>
            <a:r>
              <a:rPr kumimoji="0" lang="en-US" altLang="ja-JP" sz="2400" dirty="0">
                <a:latin typeface="Arial" charset="0"/>
              </a:rPr>
              <a:t>via the ASP-DAC </a:t>
            </a:r>
            <a:r>
              <a:rPr kumimoji="0" lang="en-US" altLang="ja-JP" sz="2400" dirty="0" smtClean="0">
                <a:latin typeface="Arial" charset="0"/>
              </a:rPr>
              <a:t>2020 ARCHIVE </a:t>
            </a:r>
            <a:r>
              <a:rPr kumimoji="0" lang="en-US" altLang="ja-JP" sz="2400" dirty="0">
                <a:latin typeface="Arial" charset="0"/>
              </a:rPr>
              <a:t>Web after the </a:t>
            </a:r>
            <a:r>
              <a:rPr kumimoji="0" lang="en-US" altLang="ja-JP" sz="2400" dirty="0" smtClean="0">
                <a:latin typeface="Arial" charset="0"/>
              </a:rPr>
              <a:t>conference</a:t>
            </a:r>
          </a:p>
          <a:p>
            <a:pPr eaLnBrk="1" hangingPunct="1">
              <a:lnSpc>
                <a:spcPct val="90000"/>
              </a:lnSpc>
            </a:pPr>
            <a:endParaRPr kumimoji="0" lang="en-US" altLang="ja-JP" sz="2400" dirty="0">
              <a:latin typeface="Arial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kumimoji="0" lang="en-US" altLang="ja-JP" sz="2000" dirty="0" smtClean="0">
                <a:latin typeface="Arial" charset="0"/>
              </a:rPr>
              <a:t>FYI: ASP-DAC 2019 Archive</a:t>
            </a:r>
            <a:endParaRPr kumimoji="0" lang="en-US" altLang="ja-JP" sz="2000" dirty="0">
              <a:latin typeface="Arial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www.aspdac.com/aspdac2019/archive/program/program.html</a:t>
            </a:r>
            <a:endParaRPr lang="en-US" altLang="zh-TW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kumimoji="0" lang="en-US" altLang="zh-TW" sz="2400" dirty="0">
              <a:latin typeface="Arial" charset="0"/>
              <a:ea typeface="新細明體" charset="0"/>
              <a:cs typeface="新細明體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0" lang="en-US" altLang="ja-JP" sz="2400" dirty="0" smtClean="0">
                <a:latin typeface="Arial" charset="0"/>
              </a:rPr>
              <a:t>You </a:t>
            </a:r>
            <a:r>
              <a:rPr kumimoji="0" lang="en-US" altLang="ja-JP" sz="2400" dirty="0">
                <a:latin typeface="Arial" charset="0"/>
              </a:rPr>
              <a:t>will be asked </a:t>
            </a:r>
            <a:r>
              <a:rPr kumimoji="0" lang="en-US" altLang="ja-JP" sz="2400" dirty="0" smtClean="0">
                <a:latin typeface="Arial" charset="0"/>
              </a:rPr>
              <a:t>during upload</a:t>
            </a:r>
            <a:r>
              <a:rPr kumimoji="0" lang="en-US" altLang="ko-KR" sz="2400" dirty="0" smtClean="0">
                <a:latin typeface="Arial" charset="0"/>
              </a:rPr>
              <a:t>:</a:t>
            </a:r>
            <a:endParaRPr kumimoji="0" lang="en-US" altLang="ja-JP" sz="2400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kumimoji="0" lang="en-US" altLang="ja-JP" sz="2400" dirty="0">
                <a:latin typeface="Arial" charset="0"/>
              </a:rPr>
              <a:t>“Do you permit this file to be open on ASP-DAC </a:t>
            </a:r>
            <a:r>
              <a:rPr kumimoji="0" lang="en-US" altLang="ja-JP" sz="2400" dirty="0" smtClean="0">
                <a:latin typeface="Arial" charset="0"/>
              </a:rPr>
              <a:t>2020 </a:t>
            </a:r>
            <a:r>
              <a:rPr kumimoji="0" lang="en-US" altLang="ja-JP" sz="2400" dirty="0">
                <a:latin typeface="Arial" charset="0"/>
              </a:rPr>
              <a:t>ARCHIVE Web site after the conference?”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0" lang="en-US" altLang="ja-JP" sz="2400" dirty="0">
                <a:latin typeface="Helvetica" charset="0"/>
              </a:rPr>
              <a:t>If you agree, please check “Yes</a:t>
            </a:r>
            <a:r>
              <a:rPr kumimoji="0" lang="en-US" altLang="ja-JP" sz="2400" dirty="0" smtClean="0">
                <a:latin typeface="Helvetica" charset="0"/>
              </a:rPr>
              <a:t>”</a:t>
            </a:r>
          </a:p>
          <a:p>
            <a:pPr eaLnBrk="1" hangingPunct="1">
              <a:lnSpc>
                <a:spcPct val="90000"/>
              </a:lnSpc>
            </a:pPr>
            <a:endParaRPr kumimoji="0" lang="en-US" altLang="ja-JP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en-US" altLang="ja-JP" sz="2400" dirty="0" smtClean="0">
                <a:latin typeface="Arial" charset="0"/>
              </a:rPr>
              <a:t>We recommend you to have your slides on the archive, for it </a:t>
            </a:r>
            <a:r>
              <a:rPr kumimoji="0" lang="en-US" altLang="ja-JP" sz="2400" dirty="0">
                <a:latin typeface="Arial" charset="0"/>
              </a:rPr>
              <a:t>will help promote your ideas to a larger audience. </a:t>
            </a:r>
          </a:p>
          <a:p>
            <a:pPr eaLnBrk="1" hangingPunct="1">
              <a:lnSpc>
                <a:spcPct val="90000"/>
              </a:lnSpc>
            </a:pPr>
            <a:endParaRPr kumimoji="0" lang="en-US" altLang="ja-JP" sz="24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1300FD-382E-3147-9B25-46BDFA6EFE7D}" type="slidenum">
              <a:rPr kumimoji="0" lang="ja-JP" altLang="en-US" sz="1400">
                <a:latin typeface="Tahoma" charset="0"/>
              </a:rPr>
              <a:pPr/>
              <a:t>4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Presentation Preparation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ko-KR" b="1" dirty="0" smtClean="0">
                <a:solidFill>
                  <a:schemeClr val="hlink"/>
                </a:solidFill>
                <a:latin typeface="Arial" charset="0"/>
              </a:rPr>
              <a:t>Regular Papers: </a:t>
            </a:r>
          </a:p>
          <a:p>
            <a:pPr lvl="1" eaLnBrk="1" hangingPunct="1"/>
            <a:r>
              <a:rPr kumimoji="0" lang="en-US" altLang="ko-KR" b="1" dirty="0" smtClean="0">
                <a:solidFill>
                  <a:schemeClr val="hlink"/>
                </a:solidFill>
                <a:latin typeface="Arial" charset="0"/>
              </a:rPr>
              <a:t>You </a:t>
            </a:r>
            <a:r>
              <a:rPr kumimoji="0" lang="en-US" altLang="ko-KR" b="1" dirty="0">
                <a:solidFill>
                  <a:schemeClr val="hlink"/>
                </a:solidFill>
                <a:latin typeface="Arial" charset="0"/>
              </a:rPr>
              <a:t>have </a:t>
            </a:r>
            <a:r>
              <a:rPr kumimoji="0" lang="en-US" altLang="ko-KR" b="1" dirty="0" smtClean="0">
                <a:solidFill>
                  <a:schemeClr val="hlink"/>
                </a:solidFill>
                <a:latin typeface="Arial" charset="0"/>
              </a:rPr>
              <a:t>25 min</a:t>
            </a:r>
            <a:r>
              <a:rPr kumimoji="0" lang="en-US" altLang="ko-KR" b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kumimoji="0" lang="en-US" altLang="ko-KR" b="1" dirty="0" smtClean="0">
                <a:solidFill>
                  <a:schemeClr val="hlink"/>
                </a:solidFill>
                <a:latin typeface="Arial" charset="0"/>
              </a:rPr>
              <a:t>(</a:t>
            </a:r>
            <a:r>
              <a:rPr kumimoji="0" lang="en-US" altLang="ja-JP" b="1" dirty="0" smtClean="0">
                <a:solidFill>
                  <a:schemeClr val="hlink"/>
                </a:solidFill>
                <a:latin typeface="Arial" charset="0"/>
              </a:rPr>
              <a:t>20 min for </a:t>
            </a:r>
            <a:r>
              <a:rPr kumimoji="0" lang="en-US" altLang="ja-JP" b="1" dirty="0">
                <a:solidFill>
                  <a:schemeClr val="hlink"/>
                </a:solidFill>
                <a:latin typeface="Arial" charset="0"/>
              </a:rPr>
              <a:t>presentation and 5 </a:t>
            </a:r>
            <a:r>
              <a:rPr kumimoji="0" lang="en-US" altLang="ja-JP" b="1" dirty="0" smtClean="0">
                <a:solidFill>
                  <a:schemeClr val="hlink"/>
                </a:solidFill>
                <a:latin typeface="Arial" charset="0"/>
              </a:rPr>
              <a:t>min for </a:t>
            </a:r>
            <a:r>
              <a:rPr kumimoji="0" lang="en-US" altLang="ja-JP" b="1" dirty="0">
                <a:solidFill>
                  <a:schemeClr val="hlink"/>
                </a:solidFill>
                <a:latin typeface="Arial" charset="0"/>
              </a:rPr>
              <a:t>Q&amp;</a:t>
            </a:r>
            <a:r>
              <a:rPr kumimoji="0" lang="en-US" altLang="ja-JP" b="1" dirty="0" smtClean="0">
                <a:solidFill>
                  <a:schemeClr val="hlink"/>
                </a:solidFill>
                <a:latin typeface="Arial" charset="0"/>
              </a:rPr>
              <a:t>A)</a:t>
            </a:r>
          </a:p>
          <a:p>
            <a:pPr eaLnBrk="1" hangingPunct="1"/>
            <a:r>
              <a:rPr kumimoji="0" lang="en-US" altLang="ja-JP" b="1" dirty="0" smtClean="0">
                <a:solidFill>
                  <a:schemeClr val="hlink"/>
                </a:solidFill>
                <a:latin typeface="Arial" charset="0"/>
              </a:rPr>
              <a:t>Invited Papers: </a:t>
            </a:r>
          </a:p>
          <a:p>
            <a:pPr lvl="1" eaLnBrk="1" hangingPunct="1"/>
            <a:r>
              <a:rPr kumimoji="0" lang="en-US" altLang="ja-JP" b="1" dirty="0" smtClean="0">
                <a:solidFill>
                  <a:schemeClr val="hlink"/>
                </a:solidFill>
                <a:latin typeface="Arial" charset="0"/>
              </a:rPr>
              <a:t>Discuss the presentation time with the organizer.  </a:t>
            </a:r>
            <a:endParaRPr kumimoji="0" lang="en-US" altLang="ja-JP" dirty="0">
              <a:latin typeface="Arial" charset="0"/>
            </a:endParaRPr>
          </a:p>
          <a:p>
            <a:pPr eaLnBrk="1" hangingPunct="1"/>
            <a:r>
              <a:rPr kumimoji="0" lang="en-US" altLang="ja-JP" dirty="0">
                <a:latin typeface="Arial" charset="0"/>
              </a:rPr>
              <a:t>Spend at least 30 seconds on each slide</a:t>
            </a:r>
          </a:p>
          <a:p>
            <a:pPr eaLnBrk="1" hangingPunct="1"/>
            <a:r>
              <a:rPr kumimoji="0" lang="en-US" altLang="ja-JP" dirty="0">
                <a:latin typeface="Arial" charset="0"/>
              </a:rPr>
              <a:t>Give the audience a chance to read </a:t>
            </a:r>
            <a:r>
              <a:rPr kumimoji="0" lang="en-US" altLang="ko-KR" dirty="0">
                <a:latin typeface="Arial" charset="0"/>
              </a:rPr>
              <a:t>over </a:t>
            </a:r>
            <a:r>
              <a:rPr kumimoji="0" lang="en-US" altLang="ja-JP" dirty="0">
                <a:latin typeface="Arial" charset="0"/>
              </a:rPr>
              <a:t>the slide</a:t>
            </a:r>
          </a:p>
          <a:p>
            <a:pPr eaLnBrk="1" hangingPunct="1"/>
            <a:r>
              <a:rPr kumimoji="0" lang="en-US" altLang="ja-JP" dirty="0">
                <a:latin typeface="Arial" charset="0"/>
              </a:rPr>
              <a:t>Speak across the slides</a:t>
            </a:r>
          </a:p>
          <a:p>
            <a:pPr eaLnBrk="1" hangingPunct="1"/>
            <a:r>
              <a:rPr kumimoji="0" lang="en-US" altLang="ja-JP" dirty="0">
                <a:latin typeface="Arial" charset="0"/>
              </a:rPr>
              <a:t>Avoid talking “at” your slide</a:t>
            </a:r>
          </a:p>
          <a:p>
            <a:pPr eaLnBrk="1" hangingPunct="1"/>
            <a:r>
              <a:rPr kumimoji="0" lang="en-US" altLang="ja-JP" dirty="0">
                <a:latin typeface="Arial" charset="0"/>
              </a:rPr>
              <a:t>Conclude your presentation with point </a:t>
            </a:r>
            <a:r>
              <a:rPr kumimoji="0" lang="en-US" altLang="ja-JP" dirty="0" smtClean="0">
                <a:latin typeface="Arial" charset="0"/>
              </a:rPr>
              <a:t>punctuation</a:t>
            </a:r>
            <a:endParaRPr kumimoji="0" lang="en-US" altLang="ja-JP" dirty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996FBD-AD6E-4D41-AE88-2AFCFEA72337}" type="slidenum">
              <a:rPr kumimoji="0" lang="ja-JP" altLang="en-US" sz="1400">
                <a:latin typeface="Tahoma" charset="0"/>
              </a:rPr>
              <a:pPr/>
              <a:t>5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40000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Slide Preparation: </a:t>
            </a:r>
            <a:br>
              <a:rPr kumimoji="0" lang="en-US" altLang="ja-JP" dirty="0">
                <a:latin typeface="Arial" charset="0"/>
              </a:rPr>
            </a:br>
            <a:r>
              <a:rPr kumimoji="0" lang="en-US" altLang="ja-JP" dirty="0">
                <a:latin typeface="Arial" charset="0"/>
              </a:rPr>
              <a:t>Rules and Recommendations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799"/>
            <a:ext cx="8703568" cy="4895825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Use “</a:t>
            </a:r>
            <a:r>
              <a:rPr kumimoji="0" lang="en-US" altLang="ja-JP" b="1" dirty="0">
                <a:latin typeface="Arial" charset="0"/>
              </a:rPr>
              <a:t>landscape</a:t>
            </a:r>
            <a:r>
              <a:rPr kumimoji="0" lang="en-US" altLang="ja-JP" dirty="0">
                <a:latin typeface="Arial" charset="0"/>
              </a:rPr>
              <a:t>” layout</a:t>
            </a:r>
            <a:r>
              <a:rPr kumimoji="0" lang="en-US" altLang="ko-KR" dirty="0">
                <a:latin typeface="Arial" charset="0"/>
              </a:rPr>
              <a:t/>
            </a:r>
            <a:br>
              <a:rPr kumimoji="0" lang="en-US" altLang="ko-KR" dirty="0">
                <a:latin typeface="Arial" charset="0"/>
              </a:rPr>
            </a:br>
            <a:endParaRPr kumimoji="0" lang="en-US" altLang="ja-JP" dirty="0">
              <a:latin typeface="Arial" charset="0"/>
            </a:endParaRPr>
          </a:p>
          <a:p>
            <a:pPr eaLnBrk="1" hangingPunct="1"/>
            <a:r>
              <a:rPr kumimoji="0" lang="en-US" altLang="ja-JP" b="1" dirty="0">
                <a:latin typeface="Arial" charset="0"/>
              </a:rPr>
              <a:t>NO company name </a:t>
            </a:r>
            <a:r>
              <a:rPr kumimoji="0" lang="en-US" altLang="ko-KR" dirty="0">
                <a:latin typeface="Arial" charset="0"/>
              </a:rPr>
              <a:t>or</a:t>
            </a:r>
            <a:r>
              <a:rPr kumimoji="0" lang="en-US" altLang="ja-JP" dirty="0">
                <a:latin typeface="Arial" charset="0"/>
              </a:rPr>
              <a:t> </a:t>
            </a:r>
            <a:r>
              <a:rPr kumimoji="0" lang="en-US" altLang="ja-JP" b="1" dirty="0">
                <a:latin typeface="Arial" charset="0"/>
              </a:rPr>
              <a:t>logo</a:t>
            </a:r>
            <a:r>
              <a:rPr kumimoji="0" lang="en-US" altLang="ja-JP" dirty="0">
                <a:latin typeface="Arial" charset="0"/>
              </a:rPr>
              <a:t> except </a:t>
            </a:r>
            <a:r>
              <a:rPr kumimoji="0" lang="en-US" altLang="ko-KR" dirty="0">
                <a:latin typeface="Arial" charset="0"/>
              </a:rPr>
              <a:t>in </a:t>
            </a:r>
            <a:r>
              <a:rPr kumimoji="0" lang="en-US" altLang="ja-JP" dirty="0">
                <a:latin typeface="Arial" charset="0"/>
              </a:rPr>
              <a:t>title page</a:t>
            </a:r>
            <a:r>
              <a:rPr kumimoji="0" lang="en-US" altLang="ko-KR" dirty="0">
                <a:latin typeface="Arial" charset="0"/>
              </a:rPr>
              <a:t/>
            </a:r>
            <a:br>
              <a:rPr kumimoji="0" lang="en-US" altLang="ko-KR" dirty="0">
                <a:latin typeface="Arial" charset="0"/>
              </a:rPr>
            </a:br>
            <a:endParaRPr kumimoji="0" lang="en-US" altLang="ja-JP" dirty="0">
              <a:latin typeface="Arial" charset="0"/>
            </a:endParaRPr>
          </a:p>
          <a:p>
            <a:pPr eaLnBrk="1" hangingPunct="1"/>
            <a:r>
              <a:rPr kumimoji="0" lang="en-US" altLang="ja-JP" dirty="0">
                <a:latin typeface="Arial" charset="0"/>
              </a:rPr>
              <a:t>Use </a:t>
            </a:r>
            <a:r>
              <a:rPr kumimoji="0" lang="en-US" altLang="ja-JP" b="1" dirty="0">
                <a:latin typeface="Arial" charset="0"/>
              </a:rPr>
              <a:t>big</a:t>
            </a:r>
            <a:r>
              <a:rPr kumimoji="0" lang="en-US" altLang="ja-JP" dirty="0">
                <a:latin typeface="Arial" charset="0"/>
              </a:rPr>
              <a:t>, </a:t>
            </a:r>
            <a:r>
              <a:rPr kumimoji="0" lang="en-US" altLang="ja-JP" b="1" dirty="0">
                <a:latin typeface="Arial" charset="0"/>
              </a:rPr>
              <a:t>bold fonts</a:t>
            </a:r>
            <a:r>
              <a:rPr kumimoji="0" lang="en-US" altLang="ja-JP" dirty="0">
                <a:latin typeface="Arial" charset="0"/>
              </a:rPr>
              <a:t> in “sans-serif” (Arial/Helvetica) 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ja-JP" dirty="0">
                <a:latin typeface="Arial" charset="0"/>
              </a:rPr>
              <a:t>	</a:t>
            </a:r>
            <a:r>
              <a:rPr kumimoji="0" lang="en-US" altLang="ja-JP" b="1" dirty="0">
                <a:latin typeface="Arial" charset="0"/>
              </a:rPr>
              <a:t>Recommended font size</a:t>
            </a:r>
            <a:r>
              <a:rPr kumimoji="0" lang="en-US" altLang="ko-KR" dirty="0">
                <a:latin typeface="Arial" charset="0"/>
              </a:rPr>
              <a:t>:</a:t>
            </a:r>
            <a:endParaRPr kumimoji="0" lang="en-US" altLang="ja-JP" dirty="0">
              <a:latin typeface="Arial" charset="0"/>
            </a:endParaRPr>
          </a:p>
          <a:p>
            <a:pPr lvl="1" eaLnBrk="1" hangingPunct="1"/>
            <a:r>
              <a:rPr kumimoji="0" lang="en-US" altLang="ja-JP" dirty="0">
                <a:latin typeface="Arial" charset="0"/>
                <a:cs typeface="ＭＳ Ｐゴシック" charset="0"/>
              </a:rPr>
              <a:t>36 point for slide title</a:t>
            </a:r>
          </a:p>
          <a:p>
            <a:pPr lvl="1" eaLnBrk="1" hangingPunct="1"/>
            <a:r>
              <a:rPr kumimoji="0" lang="en-US" altLang="ja-JP" dirty="0">
                <a:latin typeface="Arial" charset="0"/>
                <a:cs typeface="ＭＳ Ｐゴシック" charset="0"/>
              </a:rPr>
              <a:t>28 point for major bullets</a:t>
            </a:r>
          </a:p>
          <a:p>
            <a:pPr lvl="1" eaLnBrk="1" hangingPunct="1"/>
            <a:r>
              <a:rPr kumimoji="0" lang="en-US" altLang="ja-JP" dirty="0">
                <a:latin typeface="Arial" charset="0"/>
                <a:cs typeface="ＭＳ Ｐゴシック" charset="0"/>
              </a:rPr>
              <a:t>24 point for indented bullets</a:t>
            </a:r>
          </a:p>
          <a:p>
            <a:pPr lvl="1" eaLnBrk="1" hangingPunct="1"/>
            <a:r>
              <a:rPr kumimoji="0" lang="en-US" altLang="ja-JP" dirty="0">
                <a:latin typeface="Arial" charset="0"/>
                <a:cs typeface="ＭＳ Ｐゴシック" charset="0"/>
              </a:rPr>
              <a:t>Anything below 20 point is too small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A884D2-EC84-854D-8FD5-6CF679E60460}" type="slidenum">
              <a:rPr kumimoji="0" lang="ja-JP" altLang="en-US" sz="1400">
                <a:latin typeface="Tahoma" charset="0"/>
              </a:rPr>
              <a:pPr/>
              <a:t>6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40000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Slide Preparation: </a:t>
            </a:r>
            <a:br>
              <a:rPr kumimoji="0" lang="en-US" altLang="ja-JP" dirty="0">
                <a:latin typeface="Arial" charset="0"/>
              </a:rPr>
            </a:br>
            <a:r>
              <a:rPr kumimoji="0" lang="en-US" altLang="ja-JP" dirty="0">
                <a:latin typeface="Arial" charset="0"/>
              </a:rPr>
              <a:t>Rules and Recommendations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800"/>
            <a:ext cx="8704263" cy="1439863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Use </a:t>
            </a:r>
            <a:r>
              <a:rPr kumimoji="0" lang="en-US" altLang="ja-JP" b="1" dirty="0">
                <a:latin typeface="Arial" charset="0"/>
              </a:rPr>
              <a:t>contrasting brightness levels</a:t>
            </a:r>
            <a:r>
              <a:rPr kumimoji="0" lang="en-US" altLang="ja-JP" dirty="0">
                <a:latin typeface="Arial" charset="0"/>
              </a:rPr>
              <a:t>, </a:t>
            </a:r>
          </a:p>
          <a:p>
            <a:pPr eaLnBrk="1" hangingPunct="1">
              <a:buFont typeface="Wingdings" charset="0"/>
              <a:buNone/>
            </a:pPr>
            <a:r>
              <a:rPr kumimoji="0" lang="en-US" altLang="ja-JP" dirty="0">
                <a:latin typeface="Arial" charset="0"/>
              </a:rPr>
              <a:t>	e.g. light-on-dark or dark-on-light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437188" y="3140100"/>
            <a:ext cx="2663825" cy="12255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508625" y="3500463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altLang="ja-JP" sz="2000">
                <a:solidFill>
                  <a:schemeClr val="hlink"/>
                </a:solidFill>
              </a:rPr>
              <a:t>Red on blue is bad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547813" y="3140100"/>
            <a:ext cx="2663825" cy="1225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ea typeface="新細明體" charset="0"/>
              <a:cs typeface="新細明體" charset="0"/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692275" y="3213125"/>
            <a:ext cx="23034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altLang="ja-JP" sz="2000"/>
              <a:t>Black,</a:t>
            </a:r>
            <a:r>
              <a:rPr kumimoji="0" lang="en-US" altLang="ja-JP" sz="2000">
                <a:solidFill>
                  <a:schemeClr val="hlink"/>
                </a:solidFill>
              </a:rPr>
              <a:t> </a:t>
            </a:r>
            <a:r>
              <a:rPr kumimoji="0" lang="en-US" altLang="ja-JP" sz="2000">
                <a:solidFill>
                  <a:srgbClr val="0000FF"/>
                </a:solidFill>
              </a:rPr>
              <a:t>blue,</a:t>
            </a:r>
            <a:r>
              <a:rPr kumimoji="0" lang="en-US" altLang="ja-JP" sz="2000">
                <a:solidFill>
                  <a:schemeClr val="hlink"/>
                </a:solidFill>
              </a:rPr>
              <a:t> red, </a:t>
            </a:r>
            <a:r>
              <a:rPr kumimoji="0" lang="en-US" altLang="ja-JP" sz="2000">
                <a:solidFill>
                  <a:srgbClr val="00FF00"/>
                </a:solidFill>
              </a:rPr>
              <a:t>green,</a:t>
            </a:r>
            <a:r>
              <a:rPr kumimoji="0" lang="en-US" altLang="ja-JP" sz="2000">
                <a:solidFill>
                  <a:schemeClr val="hlink"/>
                </a:solidFill>
              </a:rPr>
              <a:t> </a:t>
            </a:r>
            <a:r>
              <a:rPr kumimoji="0" lang="en-US" altLang="ja-JP" sz="2000">
                <a:solidFill>
                  <a:srgbClr val="FF9900"/>
                </a:solidFill>
              </a:rPr>
              <a:t>orange</a:t>
            </a:r>
            <a:r>
              <a:rPr kumimoji="0" lang="en-US" altLang="ja-JP" sz="2000">
                <a:solidFill>
                  <a:schemeClr val="hlink"/>
                </a:solidFill>
              </a:rPr>
              <a:t> </a:t>
            </a:r>
            <a:r>
              <a:rPr kumimoji="0" lang="en-US" altLang="ja-JP" sz="2000"/>
              <a:t>on white is good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50825" y="4652988"/>
            <a:ext cx="87042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ko-KR" sz="2800"/>
              <a:t>Minimize the use of animation</a:t>
            </a:r>
            <a:endParaRPr lang="en-US" altLang="ja-JP" sz="280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2800"/>
              <a:t>Keep the visual simple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Char char="n"/>
            </a:pPr>
            <a:r>
              <a:rPr lang="en-US" altLang="ja-JP" sz="2800"/>
              <a:t>Use thick lines for graphics (minimum: 2 point)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F250EA9-5806-BF4D-AD54-684A81B196B9}" type="slidenum">
              <a:rPr kumimoji="0" lang="ja-JP" altLang="en-US" sz="1400">
                <a:latin typeface="Tahoma" charset="0"/>
              </a:rPr>
              <a:pPr/>
              <a:t>7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1440000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Slide Preparation: </a:t>
            </a:r>
            <a:br>
              <a:rPr kumimoji="0" lang="en-US" altLang="ja-JP" dirty="0">
                <a:latin typeface="Arial" charset="0"/>
              </a:rPr>
            </a:br>
            <a:r>
              <a:rPr kumimoji="0" lang="en-US" altLang="ja-JP" dirty="0">
                <a:latin typeface="Arial" charset="0"/>
              </a:rPr>
              <a:t>Rules and Recommendations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718050" y="5271343"/>
            <a:ext cx="2446338" cy="4826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ja-JP" altLang="en-US">
                <a:solidFill>
                  <a:schemeClr val="hlink"/>
                </a:solidFill>
                <a:latin typeface="Tahoma" charset="0"/>
              </a:rPr>
              <a:t>Ｉ　＝　</a:t>
            </a:r>
            <a:r>
              <a:rPr kumimoji="0" lang="en-US" altLang="ja-JP">
                <a:solidFill>
                  <a:schemeClr val="hlink"/>
                </a:solidFill>
                <a:latin typeface="Tahoma" charset="0"/>
              </a:rPr>
              <a:t>α × β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044575" y="5271343"/>
            <a:ext cx="2087563" cy="482600"/>
          </a:xfrm>
          <a:prstGeom prst="rect">
            <a:avLst/>
          </a:prstGeom>
          <a:noFill/>
          <a:ln w="254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altLang="ja-JP">
                <a:solidFill>
                  <a:schemeClr val="folHlink"/>
                </a:solidFill>
                <a:latin typeface="Tahoma" charset="0"/>
              </a:rPr>
              <a:t>I = </a:t>
            </a:r>
            <a:r>
              <a:rPr kumimoji="0" lang="en-US" altLang="ja-JP">
                <a:solidFill>
                  <a:schemeClr val="folHlink"/>
                </a:solidFill>
                <a:latin typeface="Symbol" charset="0"/>
              </a:rPr>
              <a:t>a</a:t>
            </a:r>
            <a:r>
              <a:rPr kumimoji="0" lang="en-US" altLang="ja-JP">
                <a:solidFill>
                  <a:schemeClr val="folHlink"/>
                </a:solidFill>
                <a:latin typeface="Tahoma" charset="0"/>
              </a:rPr>
              <a:t> x </a:t>
            </a:r>
            <a:r>
              <a:rPr kumimoji="0" lang="en-US" altLang="ja-JP">
                <a:solidFill>
                  <a:schemeClr val="folHlink"/>
                </a:solidFill>
                <a:latin typeface="Symbol" charset="0"/>
              </a:rPr>
              <a:t>b</a:t>
            </a: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971550" y="5920630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altLang="ja-JP">
                <a:solidFill>
                  <a:schemeClr val="folHlink"/>
                </a:solidFill>
              </a:rPr>
              <a:t>This is OK.</a:t>
            </a: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3995738" y="5919043"/>
            <a:ext cx="4321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altLang="ja-JP">
                <a:solidFill>
                  <a:schemeClr val="hlink"/>
                </a:solidFill>
              </a:rPr>
              <a:t>This is NG (the same equation in a 2-byte font).</a:t>
            </a:r>
          </a:p>
        </p:txBody>
      </p:sp>
      <p:sp>
        <p:nvSpPr>
          <p:cNvPr id="2048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50825" y="1701055"/>
            <a:ext cx="8704263" cy="3600450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This file can be a template for your presentation</a:t>
            </a:r>
          </a:p>
          <a:p>
            <a:pPr eaLnBrk="1" hangingPunct="1"/>
            <a:r>
              <a:rPr kumimoji="0" lang="en-US" altLang="ja-JP" dirty="0">
                <a:latin typeface="Arial" charset="0"/>
              </a:rPr>
              <a:t>Avoid the </a:t>
            </a:r>
            <a:r>
              <a:rPr kumimoji="0" lang="en-US" altLang="ko-KR" dirty="0">
                <a:latin typeface="Arial" charset="0"/>
              </a:rPr>
              <a:t>bottom region</a:t>
            </a:r>
            <a:r>
              <a:rPr kumimoji="0" lang="en-US" altLang="ja-JP" dirty="0">
                <a:latin typeface="Arial" charset="0"/>
              </a:rPr>
              <a:t> of your slide</a:t>
            </a:r>
          </a:p>
          <a:p>
            <a:pPr lvl="1" eaLnBrk="1" hangingPunct="1"/>
            <a:r>
              <a:rPr kumimoji="0" lang="en-US" altLang="ko-KR" dirty="0">
                <a:latin typeface="Arial" charset="0"/>
                <a:cs typeface="ＭＳ Ｐゴシック" charset="0"/>
              </a:rPr>
              <a:t>Difficult to see from back of the room</a:t>
            </a:r>
            <a:endParaRPr kumimoji="0" lang="en-US" altLang="ja-JP" dirty="0">
              <a:latin typeface="Arial" charset="0"/>
              <a:cs typeface="ＭＳ Ｐゴシック" charset="0"/>
            </a:endParaRPr>
          </a:p>
          <a:p>
            <a:pPr eaLnBrk="1" hangingPunct="1"/>
            <a:endParaRPr kumimoji="0" lang="en-US" altLang="ja-JP" dirty="0">
              <a:latin typeface="Arial" charset="0"/>
            </a:endParaRPr>
          </a:p>
          <a:p>
            <a:pPr eaLnBrk="1" hangingPunct="1"/>
            <a:r>
              <a:rPr kumimoji="0" lang="en-US" altLang="ja-JP" b="1" dirty="0">
                <a:latin typeface="Arial" charset="0"/>
              </a:rPr>
              <a:t>For </a:t>
            </a:r>
            <a:r>
              <a:rPr kumimoji="0" lang="en-US" altLang="ko-KR" b="1" dirty="0">
                <a:latin typeface="Arial" charset="0"/>
              </a:rPr>
              <a:t>users of </a:t>
            </a:r>
            <a:r>
              <a:rPr kumimoji="0" lang="en-US" altLang="ja-JP" b="1" dirty="0">
                <a:latin typeface="Arial" charset="0"/>
              </a:rPr>
              <a:t>non-English OS</a:t>
            </a:r>
            <a:r>
              <a:rPr kumimoji="0" lang="en-US" altLang="ja-JP" dirty="0">
                <a:latin typeface="Arial" charset="0"/>
              </a:rPr>
              <a:t>:</a:t>
            </a:r>
          </a:p>
          <a:p>
            <a:pPr lvl="1" eaLnBrk="1" hangingPunct="1"/>
            <a:r>
              <a:rPr kumimoji="0" lang="en-US" altLang="ja-JP" b="1" dirty="0">
                <a:latin typeface="Arial" charset="0"/>
                <a:cs typeface="ＭＳ Ｐゴシック" charset="0"/>
              </a:rPr>
              <a:t>Use fonts </a:t>
            </a:r>
            <a:r>
              <a:rPr kumimoji="0" lang="en-US" altLang="ko-KR" b="1" dirty="0">
                <a:latin typeface="Arial" charset="0"/>
                <a:cs typeface="ＭＳ Ｐゴシック" charset="0"/>
              </a:rPr>
              <a:t>that are also </a:t>
            </a:r>
            <a:r>
              <a:rPr kumimoji="0" lang="en-US" altLang="ja-JP" b="1" dirty="0">
                <a:latin typeface="Arial" charset="0"/>
                <a:cs typeface="ＭＳ Ｐゴシック" charset="0"/>
              </a:rPr>
              <a:t>available </a:t>
            </a:r>
            <a:r>
              <a:rPr kumimoji="0" lang="en-US" altLang="ko-KR" b="1" dirty="0">
                <a:latin typeface="Arial" charset="0"/>
                <a:cs typeface="ＭＳ Ｐゴシック" charset="0"/>
              </a:rPr>
              <a:t>in</a:t>
            </a:r>
            <a:r>
              <a:rPr kumimoji="0" lang="en-US" altLang="ja-JP" b="1" dirty="0">
                <a:latin typeface="Arial" charset="0"/>
                <a:cs typeface="ＭＳ Ｐゴシック" charset="0"/>
              </a:rPr>
              <a:t> English OS</a:t>
            </a:r>
          </a:p>
          <a:p>
            <a:pPr lvl="1" eaLnBrk="1" hangingPunct="1"/>
            <a:r>
              <a:rPr kumimoji="0" lang="en-US" altLang="ja-JP" dirty="0">
                <a:latin typeface="Arial" charset="0"/>
                <a:cs typeface="ＭＳ Ｐゴシック" charset="0"/>
              </a:rPr>
              <a:t>Verify correct projection at Rehearsal 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850743-80DD-BD46-A7B4-45A0A6618F82}" type="slidenum">
              <a:rPr kumimoji="0" lang="ja-JP" altLang="en-US" sz="1400">
                <a:latin typeface="Tahoma" charset="0"/>
              </a:rPr>
              <a:pPr/>
              <a:t>8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pPr eaLnBrk="1" hangingPunct="1"/>
            <a:r>
              <a:rPr kumimoji="0" lang="en-US" altLang="ja-JP" dirty="0">
                <a:latin typeface="Arial" charset="0"/>
              </a:rPr>
              <a:t>Speakers’ </a:t>
            </a:r>
            <a:r>
              <a:rPr kumimoji="0" lang="en-US" altLang="ja-JP" dirty="0" smtClean="0">
                <a:latin typeface="Arial" charset="0"/>
              </a:rPr>
              <a:t>Breakfast </a:t>
            </a:r>
            <a:r>
              <a:rPr kumimoji="0" lang="en-US" altLang="ja-JP" dirty="0" smtClean="0">
                <a:solidFill>
                  <a:srgbClr val="FF0000"/>
                </a:solidFill>
                <a:latin typeface="Arial" charset="0"/>
              </a:rPr>
              <a:t>(Mandatory!)</a:t>
            </a:r>
            <a:endParaRPr kumimoji="0" lang="en-US" altLang="ja-JP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0"/>
            <a:ext cx="8893175" cy="51133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kumimoji="0" lang="en-US" altLang="ja-JP" dirty="0" smtClean="0">
              <a:solidFill>
                <a:srgbClr val="008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tabLst>
                <a:tab pos="1316038" algn="l"/>
              </a:tabLst>
              <a:defRPr/>
            </a:pPr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</a:rPr>
              <a:t>Time</a:t>
            </a:r>
            <a:r>
              <a:rPr kumimoji="0" lang="en-US" altLang="ja-JP" dirty="0">
                <a:solidFill>
                  <a:srgbClr val="008000"/>
                </a:solidFill>
                <a:latin typeface="Arial" charset="0"/>
              </a:rPr>
              <a:t>: </a:t>
            </a:r>
            <a:r>
              <a:rPr kumimoji="0" lang="en-US" altLang="ja-JP" b="1" dirty="0" smtClean="0">
                <a:solidFill>
                  <a:srgbClr val="008000"/>
                </a:solidFill>
                <a:latin typeface="Arial" charset="0"/>
              </a:rPr>
              <a:t>8:00 </a:t>
            </a:r>
            <a:r>
              <a:rPr kumimoji="0" lang="en-US" altLang="ja-JP" b="1" dirty="0">
                <a:solidFill>
                  <a:srgbClr val="008000"/>
                </a:solidFill>
                <a:latin typeface="Arial" charset="0"/>
              </a:rPr>
              <a:t>– </a:t>
            </a:r>
            <a:r>
              <a:rPr kumimoji="0" lang="en-US" altLang="ja-JP" b="1" dirty="0" smtClean="0">
                <a:solidFill>
                  <a:srgbClr val="008000"/>
                </a:solidFill>
                <a:latin typeface="Arial" charset="0"/>
              </a:rPr>
              <a:t>8:50 </a:t>
            </a:r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</a:rPr>
              <a:t>(Jan. 14 – 16)</a:t>
            </a:r>
          </a:p>
          <a:p>
            <a:pPr eaLnBrk="1" hangingPunct="1">
              <a:lnSpc>
                <a:spcPct val="90000"/>
              </a:lnSpc>
              <a:tabLst>
                <a:tab pos="1316038" algn="l"/>
              </a:tabLst>
              <a:defRPr/>
            </a:pPr>
            <a:endParaRPr kumimoji="0" lang="en-US" altLang="ja-JP" dirty="0" smtClean="0">
              <a:solidFill>
                <a:srgbClr val="008000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tabLst>
                <a:tab pos="1316038" algn="l"/>
              </a:tabLst>
              <a:defRPr/>
            </a:pPr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</a:rPr>
              <a:t>Location: </a:t>
            </a:r>
            <a:r>
              <a:rPr kumimoji="0" lang="en-US" altLang="ja-JP" b="1" dirty="0" smtClean="0">
                <a:solidFill>
                  <a:srgbClr val="008000"/>
                </a:solidFill>
                <a:latin typeface="Arial" charset="0"/>
              </a:rPr>
              <a:t>Room 309</a:t>
            </a:r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</a:rPr>
              <a:t> at the conference site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ja-JP" dirty="0" smtClean="0">
                <a:latin typeface="Arial" charset="0"/>
                <a:cs typeface="ＭＳ Ｐゴシック" charset="0"/>
              </a:rPr>
              <a:t>Attend </a:t>
            </a:r>
            <a:r>
              <a:rPr kumimoji="0" lang="en-US" altLang="ja-JP" dirty="0">
                <a:latin typeface="Arial" charset="0"/>
                <a:cs typeface="ＭＳ Ｐゴシック" charset="0"/>
              </a:rPr>
              <a:t>the speakers’ breakfast </a:t>
            </a:r>
            <a:r>
              <a:rPr kumimoji="0" lang="en-US" altLang="ko-KR" dirty="0">
                <a:latin typeface="Arial" charset="0"/>
                <a:cs typeface="ＭＳ Ｐゴシック" charset="0"/>
              </a:rPr>
              <a:t>on</a:t>
            </a:r>
            <a:r>
              <a:rPr kumimoji="0" lang="en-US" altLang="ja-JP" dirty="0">
                <a:latin typeface="Arial" charset="0"/>
                <a:cs typeface="ＭＳ Ｐゴシック" charset="0"/>
              </a:rPr>
              <a:t> the day of your presentation</a:t>
            </a:r>
            <a:r>
              <a:rPr kumimoji="0" lang="en-US" altLang="ko-KR" dirty="0">
                <a:latin typeface="Arial" charset="0"/>
                <a:cs typeface="ＭＳ Ｐゴシック" charset="0"/>
              </a:rPr>
              <a:t>; this is </a:t>
            </a:r>
            <a:r>
              <a:rPr kumimoji="0" lang="en-US" altLang="ko-KR" b="1" dirty="0">
                <a:solidFill>
                  <a:schemeClr val="hlink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ＭＳ Ｐゴシック" charset="0"/>
              </a:rPr>
              <a:t>MANDATORY</a:t>
            </a:r>
            <a:endParaRPr kumimoji="0" lang="en-US" altLang="ja-JP" b="1" dirty="0">
              <a:solidFill>
                <a:schemeClr val="hlin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ja-JP" dirty="0">
                <a:latin typeface="Arial" charset="0"/>
                <a:cs typeface="ＭＳ Ｐゴシック" charset="0"/>
              </a:rPr>
              <a:t>Meet your session chairs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en-US" altLang="ja-JP" dirty="0">
                <a:latin typeface="Arial" charset="0"/>
                <a:cs typeface="ＭＳ Ｐゴシック" charset="0"/>
              </a:rPr>
              <a:t>Meet the other speakers at </a:t>
            </a:r>
            <a:r>
              <a:rPr kumimoji="0" lang="en-US" altLang="ko-KR" dirty="0">
                <a:latin typeface="Arial" charset="0"/>
                <a:cs typeface="ＭＳ Ｐゴシック" charset="0"/>
              </a:rPr>
              <a:t>your </a:t>
            </a:r>
            <a:r>
              <a:rPr kumimoji="0" lang="en-US" altLang="ko-KR" dirty="0" smtClean="0">
                <a:latin typeface="Arial" charset="0"/>
                <a:cs typeface="ＭＳ Ｐゴシック" charset="0"/>
              </a:rPr>
              <a:t>session</a:t>
            </a:r>
            <a:endParaRPr kumimoji="0" lang="en-US" altLang="ja-JP" dirty="0"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389B46-373D-054D-878F-01787D56EE3A}" type="slidenum">
              <a:rPr kumimoji="0" lang="ja-JP" altLang="en-US" sz="1400">
                <a:latin typeface="Tahoma" charset="0"/>
              </a:rPr>
              <a:pPr/>
              <a:t>9</a:t>
            </a:fld>
            <a:endParaRPr kumimoji="0" lang="en-US" altLang="ja-JP" sz="1400">
              <a:latin typeface="Tahoma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</p:spPr>
        <p:txBody>
          <a:bodyPr/>
          <a:lstStyle/>
          <a:p>
            <a:pPr eaLnBrk="1" hangingPunct="1"/>
            <a:r>
              <a:rPr kumimoji="0" lang="en-US" altLang="ko-KR" dirty="0">
                <a:latin typeface="Arial" charset="0"/>
              </a:rPr>
              <a:t>Each Session Room is Equipped with</a:t>
            </a:r>
            <a:endParaRPr kumimoji="0" lang="en-US" altLang="ja-JP" dirty="0">
              <a:latin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39850"/>
            <a:ext cx="8704263" cy="5232400"/>
          </a:xfrm>
        </p:spPr>
        <p:txBody>
          <a:bodyPr/>
          <a:lstStyle/>
          <a:p>
            <a:pPr eaLnBrk="1" hangingPunct="1"/>
            <a:r>
              <a:rPr kumimoji="0" lang="en-US" altLang="ja-JP" b="1" dirty="0">
                <a:latin typeface="Arial" charset="0"/>
              </a:rPr>
              <a:t>LCD </a:t>
            </a:r>
            <a:r>
              <a:rPr kumimoji="0" lang="en-US" altLang="ja-JP" b="1" dirty="0" smtClean="0">
                <a:latin typeface="Arial" charset="0"/>
              </a:rPr>
              <a:t>Projector</a:t>
            </a:r>
            <a:r>
              <a:rPr kumimoji="0" lang="en-US" altLang="ja-JP" dirty="0" smtClean="0">
                <a:latin typeface="Arial" charset="0"/>
              </a:rPr>
              <a:t>/Laser Pointer/Microphones</a:t>
            </a:r>
            <a:r>
              <a:rPr kumimoji="0" lang="en-US" altLang="ko-KR" dirty="0">
                <a:latin typeface="Arial" charset="0"/>
              </a:rPr>
              <a:t/>
            </a:r>
            <a:br>
              <a:rPr kumimoji="0" lang="en-US" altLang="ko-KR" dirty="0">
                <a:latin typeface="Arial" charset="0"/>
              </a:rPr>
            </a:br>
            <a:endParaRPr kumimoji="0" lang="en-US" altLang="ja-JP" dirty="0">
              <a:latin typeface="Arial" charset="0"/>
            </a:endParaRPr>
          </a:p>
          <a:p>
            <a:pPr eaLnBrk="1" hangingPunct="1"/>
            <a:r>
              <a:rPr kumimoji="0" lang="en-US" altLang="ja-JP" b="1" dirty="0">
                <a:latin typeface="Arial" charset="0"/>
              </a:rPr>
              <a:t>Laptop computer</a:t>
            </a:r>
            <a:r>
              <a:rPr kumimoji="0" lang="en-US" altLang="ja-JP" dirty="0">
                <a:latin typeface="Arial" charset="0"/>
              </a:rPr>
              <a:t> </a:t>
            </a:r>
            <a:r>
              <a:rPr kumimoji="0" lang="en-US" altLang="ja-JP" dirty="0" smtClean="0">
                <a:latin typeface="Arial" charset="0"/>
              </a:rPr>
              <a:t>with USB connectors</a:t>
            </a:r>
            <a:endParaRPr kumimoji="0" lang="en-US" altLang="ja-JP" dirty="0">
              <a:latin typeface="Arial" charset="0"/>
            </a:endParaRPr>
          </a:p>
          <a:p>
            <a:pPr lvl="1" eaLnBrk="1" hangingPunct="1"/>
            <a:r>
              <a:rPr kumimoji="0" lang="en-US" altLang="ko-KR" b="1" dirty="0">
                <a:solidFill>
                  <a:schemeClr val="hlink"/>
                </a:solidFill>
                <a:latin typeface="Arial" charset="0"/>
                <a:cs typeface="ＭＳ Ｐゴシック" charset="0"/>
              </a:rPr>
              <a:t>You are not allowed to use your own </a:t>
            </a:r>
            <a:r>
              <a:rPr kumimoji="0" lang="en-US" altLang="ko-KR" b="1" dirty="0" smtClean="0">
                <a:solidFill>
                  <a:schemeClr val="hlink"/>
                </a:solidFill>
                <a:latin typeface="Arial" charset="0"/>
                <a:cs typeface="ＭＳ Ｐゴシック" charset="0"/>
              </a:rPr>
              <a:t>computer</a:t>
            </a:r>
          </a:p>
          <a:p>
            <a:pPr lvl="1" eaLnBrk="1" hangingPunct="1">
              <a:buFont typeface="Wingdings" charset="0"/>
              <a:buNone/>
            </a:pPr>
            <a:r>
              <a:rPr kumimoji="0" lang="en-US" altLang="ja-JP" dirty="0">
                <a:latin typeface="Arial" charset="0"/>
                <a:cs typeface="ＭＳ Ｐゴシック" charset="0"/>
              </a:rPr>
              <a:t>	</a:t>
            </a:r>
            <a:endParaRPr kumimoji="0" lang="en-US" altLang="ja-JP" b="1" dirty="0">
              <a:solidFill>
                <a:srgbClr val="FF0000"/>
              </a:solidFill>
              <a:latin typeface="Arial" charset="0"/>
              <a:cs typeface="ＭＳ Ｐゴシック" charset="0"/>
            </a:endParaRPr>
          </a:p>
          <a:p>
            <a:pPr eaLnBrk="1" hangingPunct="1"/>
            <a:r>
              <a:rPr kumimoji="0" lang="en-US" altLang="ja-JP" dirty="0">
                <a:solidFill>
                  <a:srgbClr val="008000"/>
                </a:solidFill>
                <a:latin typeface="Arial" charset="0"/>
              </a:rPr>
              <a:t>Software: </a:t>
            </a:r>
          </a:p>
          <a:p>
            <a:pPr lvl="1" eaLnBrk="1" hangingPunct="1"/>
            <a:r>
              <a:rPr kumimoji="0" lang="en-US" altLang="ja-JP" dirty="0" smtClean="0">
                <a:solidFill>
                  <a:srgbClr val="008000"/>
                </a:solidFill>
                <a:latin typeface="Arial" charset="0"/>
                <a:cs typeface="ＭＳ Ｐゴシック" charset="0"/>
              </a:rPr>
              <a:t>MS Office 2016, Adobe Acrobat Reader DC</a:t>
            </a:r>
            <a:endParaRPr kumimoji="0" lang="en-US" altLang="ja-JP" dirty="0">
              <a:solidFill>
                <a:srgbClr val="008000"/>
              </a:solidFill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8248</TotalTime>
  <Words>456</Words>
  <Application>Microsoft Office PowerPoint</Application>
  <PresentationFormat>如螢幕大小 (4:3)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ＭＳ Ｐゴシック</vt:lpstr>
      <vt:lpstr>新細明體</vt:lpstr>
      <vt:lpstr>Arial</vt:lpstr>
      <vt:lpstr>Helvetica</vt:lpstr>
      <vt:lpstr>Symbol</vt:lpstr>
      <vt:lpstr>Tahoma</vt:lpstr>
      <vt:lpstr>Times New Roman</vt:lpstr>
      <vt:lpstr>Wingdings</vt:lpstr>
      <vt:lpstr>Blends</vt:lpstr>
      <vt:lpstr>Presentation and Audio Visual Guidelines</vt:lpstr>
      <vt:lpstr>Uploading Presentation Files</vt:lpstr>
      <vt:lpstr>ASP-DAC 2020 ARCHIVE</vt:lpstr>
      <vt:lpstr>Presentation Preparation</vt:lpstr>
      <vt:lpstr>Slide Preparation:  Rules and Recommendations</vt:lpstr>
      <vt:lpstr>Slide Preparation:  Rules and Recommendations</vt:lpstr>
      <vt:lpstr>Slide Preparation:  Rules and Recommendations</vt:lpstr>
      <vt:lpstr>Speakers’ Breakfast (Mandatory!)</vt:lpstr>
      <vt:lpstr>Each Session Room is Equipped with</vt:lpstr>
      <vt:lpstr>During Presentation</vt:lpstr>
      <vt:lpstr>Rehearsal is the Key</vt:lpstr>
    </vt:vector>
  </TitlesOfParts>
  <Company>Kyoto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ICCAD AV guidelines</dc:title>
  <dc:subject>ICCAD Presentation &amp; Audio Visual Guidelines</dc:subject>
  <dc:creator>Hidetoshi Onodera</dc:creator>
  <cp:lastModifiedBy>Chien-Chung Ho</cp:lastModifiedBy>
  <cp:revision>144</cp:revision>
  <cp:lastPrinted>2017-12-22T06:49:12Z</cp:lastPrinted>
  <dcterms:created xsi:type="dcterms:W3CDTF">2003-09-04T23:57:55Z</dcterms:created>
  <dcterms:modified xsi:type="dcterms:W3CDTF">2019-12-16T04:00:46Z</dcterms:modified>
</cp:coreProperties>
</file>