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302" r:id="rId3"/>
    <p:sldId id="303" r:id="rId4"/>
    <p:sldId id="304" r:id="rId5"/>
    <p:sldId id="305" r:id="rId6"/>
    <p:sldId id="258" r:id="rId7"/>
    <p:sldId id="259" r:id="rId8"/>
    <p:sldId id="261" r:id="rId9"/>
    <p:sldId id="262" r:id="rId10"/>
    <p:sldId id="263" r:id="rId11"/>
    <p:sldId id="264" r:id="rId12"/>
    <p:sldId id="306" r:id="rId13"/>
    <p:sldId id="312" r:id="rId14"/>
    <p:sldId id="309" r:id="rId15"/>
    <p:sldId id="313" r:id="rId16"/>
    <p:sldId id="314" r:id="rId17"/>
    <p:sldId id="265" r:id="rId18"/>
    <p:sldId id="266" r:id="rId19"/>
    <p:sldId id="260" r:id="rId20"/>
    <p:sldId id="267" r:id="rId21"/>
    <p:sldId id="269" r:id="rId22"/>
    <p:sldId id="270" r:id="rId23"/>
    <p:sldId id="268" r:id="rId24"/>
    <p:sldId id="271" r:id="rId25"/>
    <p:sldId id="272" r:id="rId26"/>
    <p:sldId id="315" r:id="rId27"/>
    <p:sldId id="31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hish Pandey" userId="57c0fd98f50b4901" providerId="LiveId" clId="{E9DF235C-6107-4617-819F-4009151374D7}"/>
    <pc:docChg chg="modSld">
      <pc:chgData name="Aashish Pandey" userId="57c0fd98f50b4901" providerId="LiveId" clId="{E9DF235C-6107-4617-819F-4009151374D7}" dt="2022-07-13T12:20:10.675" v="3" actId="2711"/>
      <pc:docMkLst>
        <pc:docMk/>
      </pc:docMkLst>
      <pc:sldChg chg="modSp mod">
        <pc:chgData name="Aashish Pandey" userId="57c0fd98f50b4901" providerId="LiveId" clId="{E9DF235C-6107-4617-819F-4009151374D7}" dt="2022-07-13T12:19:52.989" v="1" actId="2711"/>
        <pc:sldMkLst>
          <pc:docMk/>
          <pc:sldMk cId="2277651689" sldId="262"/>
        </pc:sldMkLst>
        <pc:spChg chg="mod">
          <ac:chgData name="Aashish Pandey" userId="57c0fd98f50b4901" providerId="LiveId" clId="{E9DF235C-6107-4617-819F-4009151374D7}" dt="2022-07-13T12:19:52.989" v="1" actId="2711"/>
          <ac:spMkLst>
            <pc:docMk/>
            <pc:sldMk cId="2277651689" sldId="262"/>
            <ac:spMk id="5" creationId="{768451F2-892B-19EA-762B-E658DF3BED41}"/>
          </ac:spMkLst>
        </pc:spChg>
      </pc:sldChg>
      <pc:sldChg chg="modSp mod">
        <pc:chgData name="Aashish Pandey" userId="57c0fd98f50b4901" providerId="LiveId" clId="{E9DF235C-6107-4617-819F-4009151374D7}" dt="2022-07-13T12:20:01.682" v="2" actId="2711"/>
        <pc:sldMkLst>
          <pc:docMk/>
          <pc:sldMk cId="4196225710" sldId="263"/>
        </pc:sldMkLst>
        <pc:spChg chg="mod">
          <ac:chgData name="Aashish Pandey" userId="57c0fd98f50b4901" providerId="LiveId" clId="{E9DF235C-6107-4617-819F-4009151374D7}" dt="2022-07-13T12:20:01.682" v="2" actId="2711"/>
          <ac:spMkLst>
            <pc:docMk/>
            <pc:sldMk cId="4196225710" sldId="263"/>
            <ac:spMk id="6" creationId="{4E6802A9-EE9F-AEF4-4511-626EC740BFCB}"/>
          </ac:spMkLst>
        </pc:spChg>
      </pc:sldChg>
      <pc:sldChg chg="modSp mod">
        <pc:chgData name="Aashish Pandey" userId="57c0fd98f50b4901" providerId="LiveId" clId="{E9DF235C-6107-4617-819F-4009151374D7}" dt="2022-07-13T12:19:45.569" v="0" actId="2711"/>
        <pc:sldMkLst>
          <pc:docMk/>
          <pc:sldMk cId="2162301842" sldId="264"/>
        </pc:sldMkLst>
        <pc:spChg chg="mod">
          <ac:chgData name="Aashish Pandey" userId="57c0fd98f50b4901" providerId="LiveId" clId="{E9DF235C-6107-4617-819F-4009151374D7}" dt="2022-07-13T12:19:45.569" v="0" actId="2711"/>
          <ac:spMkLst>
            <pc:docMk/>
            <pc:sldMk cId="2162301842" sldId="264"/>
            <ac:spMk id="6" creationId="{E0B0FC3D-7AE4-83B4-F2C5-2BC1335E8872}"/>
          </ac:spMkLst>
        </pc:spChg>
      </pc:sldChg>
      <pc:sldChg chg="modSp mod">
        <pc:chgData name="Aashish Pandey" userId="57c0fd98f50b4901" providerId="LiveId" clId="{E9DF235C-6107-4617-819F-4009151374D7}" dt="2022-07-13T12:20:10.675" v="3" actId="2711"/>
        <pc:sldMkLst>
          <pc:docMk/>
          <pc:sldMk cId="1225286474" sldId="306"/>
        </pc:sldMkLst>
        <pc:spChg chg="mod">
          <ac:chgData name="Aashish Pandey" userId="57c0fd98f50b4901" providerId="LiveId" clId="{E9DF235C-6107-4617-819F-4009151374D7}" dt="2022-07-13T12:20:10.675" v="3" actId="2711"/>
          <ac:spMkLst>
            <pc:docMk/>
            <pc:sldMk cId="1225286474" sldId="306"/>
            <ac:spMk id="3" creationId="{CD5DFA93-1D7B-EE12-92E7-E671AE8F915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6E145E-1FB3-4CDB-973A-1D1D4C17C28A}" type="datetimeFigureOut">
              <a:rPr lang="en-IN" smtClean="0"/>
              <a:t>13-07-2022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6BB5A9-4F3C-4891-8CD6-26966ADF4698}" type="slidenum">
              <a:rPr lang="en-IN" smtClean="0"/>
              <a:t>‹#›</a:t>
            </a:fld>
            <a:endParaRPr lang="en-IN"/>
          </a:p>
        </p:txBody>
      </p:sp>
    </p:spTree>
    <p:extLst>
      <p:ext uri="{BB962C8B-B14F-4D97-AF65-F5344CB8AC3E}">
        <p14:creationId xmlns:p14="http://schemas.microsoft.com/office/powerpoint/2010/main" val="818421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MapReduce program work in two phases, namely, Map and Reduce. </a:t>
            </a:r>
          </a:p>
          <a:p>
            <a:r>
              <a:rPr lang="en-US" dirty="0"/>
              <a:t>Map tasks deal with splitting and mapping of data while Reduce tasks shuffle and reduce the data.</a:t>
            </a:r>
            <a:endParaRPr lang="en-IN" dirty="0"/>
          </a:p>
          <a:p>
            <a:endParaRPr lang="en-IN" dirty="0"/>
          </a:p>
        </p:txBody>
      </p:sp>
      <p:sp>
        <p:nvSpPr>
          <p:cNvPr id="4" name="Slide Number Placeholder 3"/>
          <p:cNvSpPr>
            <a:spLocks noGrp="1"/>
          </p:cNvSpPr>
          <p:nvPr>
            <p:ph type="sldNum" sz="quarter" idx="5"/>
          </p:nvPr>
        </p:nvSpPr>
        <p:spPr/>
        <p:txBody>
          <a:bodyPr/>
          <a:lstStyle/>
          <a:p>
            <a:fld id="{596BB5A9-4F3C-4891-8CD6-26966ADF4698}" type="slidenum">
              <a:rPr lang="en-IN" smtClean="0"/>
              <a:t>12</a:t>
            </a:fld>
            <a:endParaRPr lang="en-IN"/>
          </a:p>
        </p:txBody>
      </p:sp>
    </p:spTree>
    <p:extLst>
      <p:ext uri="{BB962C8B-B14F-4D97-AF65-F5344CB8AC3E}">
        <p14:creationId xmlns:p14="http://schemas.microsoft.com/office/powerpoint/2010/main" val="4294198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46217-B811-6A28-0AEA-183D9B62F0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DA4E44-342F-78F6-D082-3F5A7C461B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07F84F-93FD-229B-E359-908065C13D3C}"/>
              </a:ext>
            </a:extLst>
          </p:cNvPr>
          <p:cNvSpPr>
            <a:spLocks noGrp="1"/>
          </p:cNvSpPr>
          <p:nvPr>
            <p:ph type="dt" sz="half" idx="10"/>
          </p:nvPr>
        </p:nvSpPr>
        <p:spPr/>
        <p:txBody>
          <a:bodyPr/>
          <a:lstStyle/>
          <a:p>
            <a:fld id="{B4A4D10C-CAC1-4015-B480-F0FBBBB5A8DE}" type="datetimeFigureOut">
              <a:rPr lang="en-IN" smtClean="0"/>
              <a:t>13-07-2022</a:t>
            </a:fld>
            <a:endParaRPr lang="en-IN"/>
          </a:p>
        </p:txBody>
      </p:sp>
      <p:sp>
        <p:nvSpPr>
          <p:cNvPr id="5" name="Footer Placeholder 4">
            <a:extLst>
              <a:ext uri="{FF2B5EF4-FFF2-40B4-BE49-F238E27FC236}">
                <a16:creationId xmlns:a16="http://schemas.microsoft.com/office/drawing/2014/main" id="{C3EE0EF5-F0E6-6FE0-3BD0-72D8E0EB0C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417F1A-789D-18E3-FABF-A628FAB7E44D}"/>
              </a:ext>
            </a:extLst>
          </p:cNvPr>
          <p:cNvSpPr>
            <a:spLocks noGrp="1"/>
          </p:cNvSpPr>
          <p:nvPr>
            <p:ph type="sldNum" sz="quarter" idx="12"/>
          </p:nvPr>
        </p:nvSpPr>
        <p:spPr/>
        <p:txBody>
          <a:bodyPr/>
          <a:lstStyle/>
          <a:p>
            <a:fld id="{CA8AD9EA-5C32-4907-AB39-6AECB340A04F}" type="slidenum">
              <a:rPr lang="en-IN" smtClean="0"/>
              <a:t>‹#›</a:t>
            </a:fld>
            <a:endParaRPr lang="en-IN"/>
          </a:p>
        </p:txBody>
      </p:sp>
    </p:spTree>
    <p:extLst>
      <p:ext uri="{BB962C8B-B14F-4D97-AF65-F5344CB8AC3E}">
        <p14:creationId xmlns:p14="http://schemas.microsoft.com/office/powerpoint/2010/main" val="1729177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8D60-9390-9ECC-7727-8317B973855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1AFE92-54DB-00A1-E3AD-56EE01BB0D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1FC523-3C4A-8AEB-8F17-33E7E61C0A72}"/>
              </a:ext>
            </a:extLst>
          </p:cNvPr>
          <p:cNvSpPr>
            <a:spLocks noGrp="1"/>
          </p:cNvSpPr>
          <p:nvPr>
            <p:ph type="dt" sz="half" idx="10"/>
          </p:nvPr>
        </p:nvSpPr>
        <p:spPr/>
        <p:txBody>
          <a:bodyPr/>
          <a:lstStyle/>
          <a:p>
            <a:fld id="{B4A4D10C-CAC1-4015-B480-F0FBBBB5A8DE}" type="datetimeFigureOut">
              <a:rPr lang="en-IN" smtClean="0"/>
              <a:t>13-07-2022</a:t>
            </a:fld>
            <a:endParaRPr lang="en-IN"/>
          </a:p>
        </p:txBody>
      </p:sp>
      <p:sp>
        <p:nvSpPr>
          <p:cNvPr id="5" name="Footer Placeholder 4">
            <a:extLst>
              <a:ext uri="{FF2B5EF4-FFF2-40B4-BE49-F238E27FC236}">
                <a16:creationId xmlns:a16="http://schemas.microsoft.com/office/drawing/2014/main" id="{A15BF775-5823-ABF7-DCB6-5A418620CC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3C9402-9081-C75F-DBA0-ECE53693BAE2}"/>
              </a:ext>
            </a:extLst>
          </p:cNvPr>
          <p:cNvSpPr>
            <a:spLocks noGrp="1"/>
          </p:cNvSpPr>
          <p:nvPr>
            <p:ph type="sldNum" sz="quarter" idx="12"/>
          </p:nvPr>
        </p:nvSpPr>
        <p:spPr/>
        <p:txBody>
          <a:bodyPr/>
          <a:lstStyle/>
          <a:p>
            <a:fld id="{CA8AD9EA-5C32-4907-AB39-6AECB340A04F}" type="slidenum">
              <a:rPr lang="en-IN" smtClean="0"/>
              <a:t>‹#›</a:t>
            </a:fld>
            <a:endParaRPr lang="en-IN"/>
          </a:p>
        </p:txBody>
      </p:sp>
    </p:spTree>
    <p:extLst>
      <p:ext uri="{BB962C8B-B14F-4D97-AF65-F5344CB8AC3E}">
        <p14:creationId xmlns:p14="http://schemas.microsoft.com/office/powerpoint/2010/main" val="3768057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8C5BF6-7265-F72C-21AE-93375CFE8B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D6862F-11C6-4552-C4AF-6B2EC3708B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27E574-12C5-69A2-1C63-0B9B48D962F8}"/>
              </a:ext>
            </a:extLst>
          </p:cNvPr>
          <p:cNvSpPr>
            <a:spLocks noGrp="1"/>
          </p:cNvSpPr>
          <p:nvPr>
            <p:ph type="dt" sz="half" idx="10"/>
          </p:nvPr>
        </p:nvSpPr>
        <p:spPr/>
        <p:txBody>
          <a:bodyPr/>
          <a:lstStyle/>
          <a:p>
            <a:fld id="{B4A4D10C-CAC1-4015-B480-F0FBBBB5A8DE}" type="datetimeFigureOut">
              <a:rPr lang="en-IN" smtClean="0"/>
              <a:t>13-07-2022</a:t>
            </a:fld>
            <a:endParaRPr lang="en-IN"/>
          </a:p>
        </p:txBody>
      </p:sp>
      <p:sp>
        <p:nvSpPr>
          <p:cNvPr id="5" name="Footer Placeholder 4">
            <a:extLst>
              <a:ext uri="{FF2B5EF4-FFF2-40B4-BE49-F238E27FC236}">
                <a16:creationId xmlns:a16="http://schemas.microsoft.com/office/drawing/2014/main" id="{DCF97262-92C3-46CF-4E40-427106913F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8D6ED7-3526-4EE5-A5F4-F82CBC556D1E}"/>
              </a:ext>
            </a:extLst>
          </p:cNvPr>
          <p:cNvSpPr>
            <a:spLocks noGrp="1"/>
          </p:cNvSpPr>
          <p:nvPr>
            <p:ph type="sldNum" sz="quarter" idx="12"/>
          </p:nvPr>
        </p:nvSpPr>
        <p:spPr/>
        <p:txBody>
          <a:bodyPr/>
          <a:lstStyle/>
          <a:p>
            <a:fld id="{CA8AD9EA-5C32-4907-AB39-6AECB340A04F}" type="slidenum">
              <a:rPr lang="en-IN" smtClean="0"/>
              <a:t>‹#›</a:t>
            </a:fld>
            <a:endParaRPr lang="en-IN"/>
          </a:p>
        </p:txBody>
      </p:sp>
    </p:spTree>
    <p:extLst>
      <p:ext uri="{BB962C8B-B14F-4D97-AF65-F5344CB8AC3E}">
        <p14:creationId xmlns:p14="http://schemas.microsoft.com/office/powerpoint/2010/main" val="3462910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ED24E-F2E5-54AF-ACAF-7DE756BE23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4814C1-D3CD-7FFB-A881-403D882609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F1CBAD-6410-D9E8-0046-597D5BDB9C86}"/>
              </a:ext>
            </a:extLst>
          </p:cNvPr>
          <p:cNvSpPr>
            <a:spLocks noGrp="1"/>
          </p:cNvSpPr>
          <p:nvPr>
            <p:ph type="dt" sz="half" idx="10"/>
          </p:nvPr>
        </p:nvSpPr>
        <p:spPr/>
        <p:txBody>
          <a:bodyPr/>
          <a:lstStyle/>
          <a:p>
            <a:fld id="{B4A4D10C-CAC1-4015-B480-F0FBBBB5A8DE}" type="datetimeFigureOut">
              <a:rPr lang="en-IN" smtClean="0"/>
              <a:t>13-07-2022</a:t>
            </a:fld>
            <a:endParaRPr lang="en-IN"/>
          </a:p>
        </p:txBody>
      </p:sp>
      <p:sp>
        <p:nvSpPr>
          <p:cNvPr id="5" name="Footer Placeholder 4">
            <a:extLst>
              <a:ext uri="{FF2B5EF4-FFF2-40B4-BE49-F238E27FC236}">
                <a16:creationId xmlns:a16="http://schemas.microsoft.com/office/drawing/2014/main" id="{5D38CC8D-CFEC-5011-338A-9EA00F56F4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F1C61C-8A90-4AA8-9530-8F17377844AE}"/>
              </a:ext>
            </a:extLst>
          </p:cNvPr>
          <p:cNvSpPr>
            <a:spLocks noGrp="1"/>
          </p:cNvSpPr>
          <p:nvPr>
            <p:ph type="sldNum" sz="quarter" idx="12"/>
          </p:nvPr>
        </p:nvSpPr>
        <p:spPr/>
        <p:txBody>
          <a:bodyPr/>
          <a:lstStyle/>
          <a:p>
            <a:fld id="{CA8AD9EA-5C32-4907-AB39-6AECB340A04F}" type="slidenum">
              <a:rPr lang="en-IN" smtClean="0"/>
              <a:t>‹#›</a:t>
            </a:fld>
            <a:endParaRPr lang="en-IN"/>
          </a:p>
        </p:txBody>
      </p:sp>
    </p:spTree>
    <p:extLst>
      <p:ext uri="{BB962C8B-B14F-4D97-AF65-F5344CB8AC3E}">
        <p14:creationId xmlns:p14="http://schemas.microsoft.com/office/powerpoint/2010/main" val="981185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85F40-E4FA-F961-7AB5-3F489CB314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CBB040-041E-8770-A6B8-DB030D73B0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D81506-4ED5-EDC7-A0D3-0668009B229D}"/>
              </a:ext>
            </a:extLst>
          </p:cNvPr>
          <p:cNvSpPr>
            <a:spLocks noGrp="1"/>
          </p:cNvSpPr>
          <p:nvPr>
            <p:ph type="dt" sz="half" idx="10"/>
          </p:nvPr>
        </p:nvSpPr>
        <p:spPr/>
        <p:txBody>
          <a:bodyPr/>
          <a:lstStyle/>
          <a:p>
            <a:fld id="{B4A4D10C-CAC1-4015-B480-F0FBBBB5A8DE}" type="datetimeFigureOut">
              <a:rPr lang="en-IN" smtClean="0"/>
              <a:t>13-07-2022</a:t>
            </a:fld>
            <a:endParaRPr lang="en-IN"/>
          </a:p>
        </p:txBody>
      </p:sp>
      <p:sp>
        <p:nvSpPr>
          <p:cNvPr id="5" name="Footer Placeholder 4">
            <a:extLst>
              <a:ext uri="{FF2B5EF4-FFF2-40B4-BE49-F238E27FC236}">
                <a16:creationId xmlns:a16="http://schemas.microsoft.com/office/drawing/2014/main" id="{7B3A42DA-900D-AA3C-0844-99EBD4CA42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8A7CCB-D356-76E8-93A5-F3A7038FD231}"/>
              </a:ext>
            </a:extLst>
          </p:cNvPr>
          <p:cNvSpPr>
            <a:spLocks noGrp="1"/>
          </p:cNvSpPr>
          <p:nvPr>
            <p:ph type="sldNum" sz="quarter" idx="12"/>
          </p:nvPr>
        </p:nvSpPr>
        <p:spPr/>
        <p:txBody>
          <a:bodyPr/>
          <a:lstStyle/>
          <a:p>
            <a:fld id="{CA8AD9EA-5C32-4907-AB39-6AECB340A04F}" type="slidenum">
              <a:rPr lang="en-IN" smtClean="0"/>
              <a:t>‹#›</a:t>
            </a:fld>
            <a:endParaRPr lang="en-IN"/>
          </a:p>
        </p:txBody>
      </p:sp>
    </p:spTree>
    <p:extLst>
      <p:ext uri="{BB962C8B-B14F-4D97-AF65-F5344CB8AC3E}">
        <p14:creationId xmlns:p14="http://schemas.microsoft.com/office/powerpoint/2010/main" val="2650529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90D3C-9571-976B-7686-7351FC2B4C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1EC157-1671-8DBC-C0B1-536A2246C7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7E08679-66BF-4EFA-BD15-273730629F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399126-3085-B1E2-3C79-0EE04DA63E7C}"/>
              </a:ext>
            </a:extLst>
          </p:cNvPr>
          <p:cNvSpPr>
            <a:spLocks noGrp="1"/>
          </p:cNvSpPr>
          <p:nvPr>
            <p:ph type="dt" sz="half" idx="10"/>
          </p:nvPr>
        </p:nvSpPr>
        <p:spPr/>
        <p:txBody>
          <a:bodyPr/>
          <a:lstStyle/>
          <a:p>
            <a:fld id="{B4A4D10C-CAC1-4015-B480-F0FBBBB5A8DE}" type="datetimeFigureOut">
              <a:rPr lang="en-IN" smtClean="0"/>
              <a:t>13-07-2022</a:t>
            </a:fld>
            <a:endParaRPr lang="en-IN"/>
          </a:p>
        </p:txBody>
      </p:sp>
      <p:sp>
        <p:nvSpPr>
          <p:cNvPr id="6" name="Footer Placeholder 5">
            <a:extLst>
              <a:ext uri="{FF2B5EF4-FFF2-40B4-BE49-F238E27FC236}">
                <a16:creationId xmlns:a16="http://schemas.microsoft.com/office/drawing/2014/main" id="{D4DBF20E-AD51-EF03-0BED-068E0B75FF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C610C3-406A-C1BD-871D-32A487457C44}"/>
              </a:ext>
            </a:extLst>
          </p:cNvPr>
          <p:cNvSpPr>
            <a:spLocks noGrp="1"/>
          </p:cNvSpPr>
          <p:nvPr>
            <p:ph type="sldNum" sz="quarter" idx="12"/>
          </p:nvPr>
        </p:nvSpPr>
        <p:spPr/>
        <p:txBody>
          <a:bodyPr/>
          <a:lstStyle/>
          <a:p>
            <a:fld id="{CA8AD9EA-5C32-4907-AB39-6AECB340A04F}" type="slidenum">
              <a:rPr lang="en-IN" smtClean="0"/>
              <a:t>‹#›</a:t>
            </a:fld>
            <a:endParaRPr lang="en-IN"/>
          </a:p>
        </p:txBody>
      </p:sp>
    </p:spTree>
    <p:extLst>
      <p:ext uri="{BB962C8B-B14F-4D97-AF65-F5344CB8AC3E}">
        <p14:creationId xmlns:p14="http://schemas.microsoft.com/office/powerpoint/2010/main" val="244873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11719-1797-089B-D681-60796213797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95EE92-D8AA-31FC-2D0B-7A810B2F8C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B94B16-6CA0-571A-2686-A5783536E5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59D4522-652F-8747-D398-F5822441EA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1576D2-95D2-4B58-592E-16B7E07F61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8D063B6-17DA-1921-7C24-3CAB4B1D9336}"/>
              </a:ext>
            </a:extLst>
          </p:cNvPr>
          <p:cNvSpPr>
            <a:spLocks noGrp="1"/>
          </p:cNvSpPr>
          <p:nvPr>
            <p:ph type="dt" sz="half" idx="10"/>
          </p:nvPr>
        </p:nvSpPr>
        <p:spPr/>
        <p:txBody>
          <a:bodyPr/>
          <a:lstStyle/>
          <a:p>
            <a:fld id="{B4A4D10C-CAC1-4015-B480-F0FBBBB5A8DE}" type="datetimeFigureOut">
              <a:rPr lang="en-IN" smtClean="0"/>
              <a:t>13-07-2022</a:t>
            </a:fld>
            <a:endParaRPr lang="en-IN"/>
          </a:p>
        </p:txBody>
      </p:sp>
      <p:sp>
        <p:nvSpPr>
          <p:cNvPr id="8" name="Footer Placeholder 7">
            <a:extLst>
              <a:ext uri="{FF2B5EF4-FFF2-40B4-BE49-F238E27FC236}">
                <a16:creationId xmlns:a16="http://schemas.microsoft.com/office/drawing/2014/main" id="{4E8E7208-6E20-2BFA-9140-1E5C69E7401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9422C31-64D1-1AC3-E227-D017253251C2}"/>
              </a:ext>
            </a:extLst>
          </p:cNvPr>
          <p:cNvSpPr>
            <a:spLocks noGrp="1"/>
          </p:cNvSpPr>
          <p:nvPr>
            <p:ph type="sldNum" sz="quarter" idx="12"/>
          </p:nvPr>
        </p:nvSpPr>
        <p:spPr/>
        <p:txBody>
          <a:bodyPr/>
          <a:lstStyle/>
          <a:p>
            <a:fld id="{CA8AD9EA-5C32-4907-AB39-6AECB340A04F}" type="slidenum">
              <a:rPr lang="en-IN" smtClean="0"/>
              <a:t>‹#›</a:t>
            </a:fld>
            <a:endParaRPr lang="en-IN"/>
          </a:p>
        </p:txBody>
      </p:sp>
    </p:spTree>
    <p:extLst>
      <p:ext uri="{BB962C8B-B14F-4D97-AF65-F5344CB8AC3E}">
        <p14:creationId xmlns:p14="http://schemas.microsoft.com/office/powerpoint/2010/main" val="2238825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720E-1E03-764E-5301-C44A637486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A13EE37-2704-D1F2-7311-11FD299DB1D2}"/>
              </a:ext>
            </a:extLst>
          </p:cNvPr>
          <p:cNvSpPr>
            <a:spLocks noGrp="1"/>
          </p:cNvSpPr>
          <p:nvPr>
            <p:ph type="dt" sz="half" idx="10"/>
          </p:nvPr>
        </p:nvSpPr>
        <p:spPr/>
        <p:txBody>
          <a:bodyPr/>
          <a:lstStyle/>
          <a:p>
            <a:fld id="{B4A4D10C-CAC1-4015-B480-F0FBBBB5A8DE}" type="datetimeFigureOut">
              <a:rPr lang="en-IN" smtClean="0"/>
              <a:t>13-07-2022</a:t>
            </a:fld>
            <a:endParaRPr lang="en-IN"/>
          </a:p>
        </p:txBody>
      </p:sp>
      <p:sp>
        <p:nvSpPr>
          <p:cNvPr id="4" name="Footer Placeholder 3">
            <a:extLst>
              <a:ext uri="{FF2B5EF4-FFF2-40B4-BE49-F238E27FC236}">
                <a16:creationId xmlns:a16="http://schemas.microsoft.com/office/drawing/2014/main" id="{82904F3B-13CF-24D4-1010-C096D62B02E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7FACEBD-7935-88AC-056F-756070107280}"/>
              </a:ext>
            </a:extLst>
          </p:cNvPr>
          <p:cNvSpPr>
            <a:spLocks noGrp="1"/>
          </p:cNvSpPr>
          <p:nvPr>
            <p:ph type="sldNum" sz="quarter" idx="12"/>
          </p:nvPr>
        </p:nvSpPr>
        <p:spPr/>
        <p:txBody>
          <a:bodyPr/>
          <a:lstStyle/>
          <a:p>
            <a:fld id="{CA8AD9EA-5C32-4907-AB39-6AECB340A04F}" type="slidenum">
              <a:rPr lang="en-IN" smtClean="0"/>
              <a:t>‹#›</a:t>
            </a:fld>
            <a:endParaRPr lang="en-IN"/>
          </a:p>
        </p:txBody>
      </p:sp>
    </p:spTree>
    <p:extLst>
      <p:ext uri="{BB962C8B-B14F-4D97-AF65-F5344CB8AC3E}">
        <p14:creationId xmlns:p14="http://schemas.microsoft.com/office/powerpoint/2010/main" val="1660338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526775-01E2-6A18-91E8-56B0DE026158}"/>
              </a:ext>
            </a:extLst>
          </p:cNvPr>
          <p:cNvSpPr>
            <a:spLocks noGrp="1"/>
          </p:cNvSpPr>
          <p:nvPr>
            <p:ph type="dt" sz="half" idx="10"/>
          </p:nvPr>
        </p:nvSpPr>
        <p:spPr/>
        <p:txBody>
          <a:bodyPr/>
          <a:lstStyle/>
          <a:p>
            <a:fld id="{B4A4D10C-CAC1-4015-B480-F0FBBBB5A8DE}" type="datetimeFigureOut">
              <a:rPr lang="en-IN" smtClean="0"/>
              <a:t>13-07-2022</a:t>
            </a:fld>
            <a:endParaRPr lang="en-IN"/>
          </a:p>
        </p:txBody>
      </p:sp>
      <p:sp>
        <p:nvSpPr>
          <p:cNvPr id="3" name="Footer Placeholder 2">
            <a:extLst>
              <a:ext uri="{FF2B5EF4-FFF2-40B4-BE49-F238E27FC236}">
                <a16:creationId xmlns:a16="http://schemas.microsoft.com/office/drawing/2014/main" id="{C9D52501-5C45-BA96-4493-33FE1C599EC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ED9004E-5CE7-DAAE-A3C0-2A2D17799858}"/>
              </a:ext>
            </a:extLst>
          </p:cNvPr>
          <p:cNvSpPr>
            <a:spLocks noGrp="1"/>
          </p:cNvSpPr>
          <p:nvPr>
            <p:ph type="sldNum" sz="quarter" idx="12"/>
          </p:nvPr>
        </p:nvSpPr>
        <p:spPr/>
        <p:txBody>
          <a:bodyPr/>
          <a:lstStyle/>
          <a:p>
            <a:fld id="{CA8AD9EA-5C32-4907-AB39-6AECB340A04F}" type="slidenum">
              <a:rPr lang="en-IN" smtClean="0"/>
              <a:t>‹#›</a:t>
            </a:fld>
            <a:endParaRPr lang="en-IN"/>
          </a:p>
        </p:txBody>
      </p:sp>
    </p:spTree>
    <p:extLst>
      <p:ext uri="{BB962C8B-B14F-4D97-AF65-F5344CB8AC3E}">
        <p14:creationId xmlns:p14="http://schemas.microsoft.com/office/powerpoint/2010/main" val="2680072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F5331-0624-D636-268C-DB88B6E04A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3963A1-37DF-E771-FC2B-8BD38A7544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49FC73-B3F1-C722-BA6E-17F77EC4FD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65D5CD-B4DE-8ED0-8BE1-534E4B507BAD}"/>
              </a:ext>
            </a:extLst>
          </p:cNvPr>
          <p:cNvSpPr>
            <a:spLocks noGrp="1"/>
          </p:cNvSpPr>
          <p:nvPr>
            <p:ph type="dt" sz="half" idx="10"/>
          </p:nvPr>
        </p:nvSpPr>
        <p:spPr/>
        <p:txBody>
          <a:bodyPr/>
          <a:lstStyle/>
          <a:p>
            <a:fld id="{B4A4D10C-CAC1-4015-B480-F0FBBBB5A8DE}" type="datetimeFigureOut">
              <a:rPr lang="en-IN" smtClean="0"/>
              <a:t>13-07-2022</a:t>
            </a:fld>
            <a:endParaRPr lang="en-IN"/>
          </a:p>
        </p:txBody>
      </p:sp>
      <p:sp>
        <p:nvSpPr>
          <p:cNvPr id="6" name="Footer Placeholder 5">
            <a:extLst>
              <a:ext uri="{FF2B5EF4-FFF2-40B4-BE49-F238E27FC236}">
                <a16:creationId xmlns:a16="http://schemas.microsoft.com/office/drawing/2014/main" id="{E44CC51B-AEBC-EBC5-0FA4-26A1654DFD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7CF00D-65DB-F256-C07A-97C745FE12A7}"/>
              </a:ext>
            </a:extLst>
          </p:cNvPr>
          <p:cNvSpPr>
            <a:spLocks noGrp="1"/>
          </p:cNvSpPr>
          <p:nvPr>
            <p:ph type="sldNum" sz="quarter" idx="12"/>
          </p:nvPr>
        </p:nvSpPr>
        <p:spPr/>
        <p:txBody>
          <a:bodyPr/>
          <a:lstStyle/>
          <a:p>
            <a:fld id="{CA8AD9EA-5C32-4907-AB39-6AECB340A04F}" type="slidenum">
              <a:rPr lang="en-IN" smtClean="0"/>
              <a:t>‹#›</a:t>
            </a:fld>
            <a:endParaRPr lang="en-IN"/>
          </a:p>
        </p:txBody>
      </p:sp>
    </p:spTree>
    <p:extLst>
      <p:ext uri="{BB962C8B-B14F-4D97-AF65-F5344CB8AC3E}">
        <p14:creationId xmlns:p14="http://schemas.microsoft.com/office/powerpoint/2010/main" val="2002009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B4BAD-8E51-E2C3-946D-1721AAF3BA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C31E28F-6C4F-2033-479F-617CA48BFC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1B6CDE8-8B95-B8F6-0F0D-F76A5A2534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932FAA-372C-4091-11EA-76F2787224B5}"/>
              </a:ext>
            </a:extLst>
          </p:cNvPr>
          <p:cNvSpPr>
            <a:spLocks noGrp="1"/>
          </p:cNvSpPr>
          <p:nvPr>
            <p:ph type="dt" sz="half" idx="10"/>
          </p:nvPr>
        </p:nvSpPr>
        <p:spPr/>
        <p:txBody>
          <a:bodyPr/>
          <a:lstStyle/>
          <a:p>
            <a:fld id="{B4A4D10C-CAC1-4015-B480-F0FBBBB5A8DE}" type="datetimeFigureOut">
              <a:rPr lang="en-IN" smtClean="0"/>
              <a:t>13-07-2022</a:t>
            </a:fld>
            <a:endParaRPr lang="en-IN"/>
          </a:p>
        </p:txBody>
      </p:sp>
      <p:sp>
        <p:nvSpPr>
          <p:cNvPr id="6" name="Footer Placeholder 5">
            <a:extLst>
              <a:ext uri="{FF2B5EF4-FFF2-40B4-BE49-F238E27FC236}">
                <a16:creationId xmlns:a16="http://schemas.microsoft.com/office/drawing/2014/main" id="{677C4360-EC7C-28DC-F9AE-D8B1B8860C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57257D-8B99-9E26-34FA-663E203C21BD}"/>
              </a:ext>
            </a:extLst>
          </p:cNvPr>
          <p:cNvSpPr>
            <a:spLocks noGrp="1"/>
          </p:cNvSpPr>
          <p:nvPr>
            <p:ph type="sldNum" sz="quarter" idx="12"/>
          </p:nvPr>
        </p:nvSpPr>
        <p:spPr/>
        <p:txBody>
          <a:bodyPr/>
          <a:lstStyle/>
          <a:p>
            <a:fld id="{CA8AD9EA-5C32-4907-AB39-6AECB340A04F}" type="slidenum">
              <a:rPr lang="en-IN" smtClean="0"/>
              <a:t>‹#›</a:t>
            </a:fld>
            <a:endParaRPr lang="en-IN"/>
          </a:p>
        </p:txBody>
      </p:sp>
    </p:spTree>
    <p:extLst>
      <p:ext uri="{BB962C8B-B14F-4D97-AF65-F5344CB8AC3E}">
        <p14:creationId xmlns:p14="http://schemas.microsoft.com/office/powerpoint/2010/main" val="269487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80E98F-4736-BB9D-E517-2B151D8898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03ED11-7A2D-76DF-FD45-20B6A4196B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0194A1-95E8-74C7-54BD-478E90DE7B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A4D10C-CAC1-4015-B480-F0FBBBB5A8DE}" type="datetimeFigureOut">
              <a:rPr lang="en-IN" smtClean="0"/>
              <a:t>13-07-2022</a:t>
            </a:fld>
            <a:endParaRPr lang="en-IN"/>
          </a:p>
        </p:txBody>
      </p:sp>
      <p:sp>
        <p:nvSpPr>
          <p:cNvPr id="5" name="Footer Placeholder 4">
            <a:extLst>
              <a:ext uri="{FF2B5EF4-FFF2-40B4-BE49-F238E27FC236}">
                <a16:creationId xmlns:a16="http://schemas.microsoft.com/office/drawing/2014/main" id="{5C7D14B9-E5BC-E1BA-265F-6DF825874B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A42AF0-2B21-7ED7-C835-8EC7B39146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8AD9EA-5C32-4907-AB39-6AECB340A04F}" type="slidenum">
              <a:rPr lang="en-IN" smtClean="0"/>
              <a:t>‹#›</a:t>
            </a:fld>
            <a:endParaRPr lang="en-IN"/>
          </a:p>
        </p:txBody>
      </p:sp>
    </p:spTree>
    <p:extLst>
      <p:ext uri="{BB962C8B-B14F-4D97-AF65-F5344CB8AC3E}">
        <p14:creationId xmlns:p14="http://schemas.microsoft.com/office/powerpoint/2010/main" val="1446019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99654B-E300-E701-5CDB-5D6D2B4BE74D}"/>
              </a:ext>
            </a:extLst>
          </p:cNvPr>
          <p:cNvSpPr>
            <a:spLocks noGrp="1"/>
          </p:cNvSpPr>
          <p:nvPr>
            <p:ph type="ctrTitle"/>
          </p:nvPr>
        </p:nvSpPr>
        <p:spPr>
          <a:xfrm>
            <a:off x="1524003" y="1999615"/>
            <a:ext cx="9144000" cy="2764028"/>
          </a:xfrm>
        </p:spPr>
        <p:txBody>
          <a:bodyPr anchor="ctr">
            <a:normAutofit/>
          </a:bodyPr>
          <a:lstStyle/>
          <a:p>
            <a:r>
              <a:rPr lang="en-IN" sz="7200"/>
              <a:t>Bigdata Analytics</a:t>
            </a:r>
          </a:p>
        </p:txBody>
      </p:sp>
      <p:sp>
        <p:nvSpPr>
          <p:cNvPr id="3" name="Subtitle 2">
            <a:extLst>
              <a:ext uri="{FF2B5EF4-FFF2-40B4-BE49-F238E27FC236}">
                <a16:creationId xmlns:a16="http://schemas.microsoft.com/office/drawing/2014/main" id="{88FFD5FF-C498-E0DD-72CE-E290893EA5D6}"/>
              </a:ext>
            </a:extLst>
          </p:cNvPr>
          <p:cNvSpPr>
            <a:spLocks noGrp="1"/>
          </p:cNvSpPr>
          <p:nvPr>
            <p:ph type="subTitle" idx="1"/>
          </p:nvPr>
        </p:nvSpPr>
        <p:spPr>
          <a:xfrm>
            <a:off x="1966912" y="5645150"/>
            <a:ext cx="8258176" cy="631825"/>
          </a:xfrm>
        </p:spPr>
        <p:txBody>
          <a:bodyPr anchor="ctr">
            <a:normAutofit/>
          </a:bodyPr>
          <a:lstStyle/>
          <a:p>
            <a:r>
              <a:rPr lang="en-IN" sz="2800"/>
              <a:t>Hadoop &amp; Spark </a:t>
            </a:r>
          </a:p>
        </p:txBody>
      </p:sp>
      <p:sp>
        <p:nvSpPr>
          <p:cNvPr id="2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7692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4A2E97-84A9-10AE-4958-CC69F896A133}"/>
              </a:ext>
            </a:extLst>
          </p:cNvPr>
          <p:cNvSpPr>
            <a:spLocks noGrp="1"/>
          </p:cNvSpPr>
          <p:nvPr>
            <p:ph type="title"/>
          </p:nvPr>
        </p:nvSpPr>
        <p:spPr/>
        <p:txBody>
          <a:bodyPr/>
          <a:lstStyle/>
          <a:p>
            <a:r>
              <a:rPr lang="en-IN" dirty="0"/>
              <a:t>HDFS Component </a:t>
            </a:r>
          </a:p>
        </p:txBody>
      </p:sp>
      <p:sp>
        <p:nvSpPr>
          <p:cNvPr id="6" name="Content Placeholder 5">
            <a:extLst>
              <a:ext uri="{FF2B5EF4-FFF2-40B4-BE49-F238E27FC236}">
                <a16:creationId xmlns:a16="http://schemas.microsoft.com/office/drawing/2014/main" id="{4E6802A9-EE9F-AEF4-4511-626EC740BFCB}"/>
              </a:ext>
            </a:extLst>
          </p:cNvPr>
          <p:cNvSpPr>
            <a:spLocks noGrp="1"/>
          </p:cNvSpPr>
          <p:nvPr>
            <p:ph idx="1"/>
          </p:nvPr>
        </p:nvSpPr>
        <p:spPr/>
        <p:txBody>
          <a:bodyPr/>
          <a:lstStyle/>
          <a:p>
            <a:pPr marL="0" indent="0">
              <a:buNone/>
            </a:pPr>
            <a:r>
              <a:rPr lang="en-US" b="1" dirty="0" err="1">
                <a:latin typeface="+mj-lt"/>
              </a:rPr>
              <a:t>NameNode</a:t>
            </a:r>
            <a:r>
              <a:rPr lang="en-US" b="1" dirty="0">
                <a:latin typeface="+mj-lt"/>
              </a:rPr>
              <a:t> </a:t>
            </a:r>
            <a:r>
              <a:rPr lang="en-US" dirty="0">
                <a:latin typeface="+mj-lt"/>
              </a:rPr>
              <a:t>- </a:t>
            </a:r>
            <a:r>
              <a:rPr lang="en-US" dirty="0" err="1">
                <a:latin typeface="+mj-lt"/>
              </a:rPr>
              <a:t>NameNode</a:t>
            </a:r>
            <a:r>
              <a:rPr lang="en-US" dirty="0">
                <a:latin typeface="+mj-lt"/>
              </a:rPr>
              <a:t> is the master daemon. </a:t>
            </a:r>
          </a:p>
          <a:p>
            <a:pPr marL="0" indent="0">
              <a:buNone/>
            </a:pPr>
            <a:r>
              <a:rPr lang="en-US" dirty="0">
                <a:latin typeface="+mj-lt"/>
              </a:rPr>
              <a:t>There is only one active </a:t>
            </a:r>
            <a:r>
              <a:rPr lang="en-US" dirty="0" err="1">
                <a:latin typeface="+mj-lt"/>
              </a:rPr>
              <a:t>NameNode</a:t>
            </a:r>
            <a:r>
              <a:rPr lang="en-US" dirty="0">
                <a:latin typeface="+mj-lt"/>
              </a:rPr>
              <a:t>. </a:t>
            </a:r>
          </a:p>
          <a:p>
            <a:pPr marL="0" indent="0">
              <a:buNone/>
            </a:pPr>
            <a:r>
              <a:rPr lang="en-US" dirty="0">
                <a:latin typeface="+mj-lt"/>
              </a:rPr>
              <a:t>It manages the </a:t>
            </a:r>
            <a:r>
              <a:rPr lang="en-US" dirty="0" err="1">
                <a:latin typeface="+mj-lt"/>
              </a:rPr>
              <a:t>DataNodes</a:t>
            </a:r>
            <a:r>
              <a:rPr lang="en-US" dirty="0">
                <a:latin typeface="+mj-lt"/>
              </a:rPr>
              <a:t> and stores all the metadata.</a:t>
            </a:r>
          </a:p>
          <a:p>
            <a:pPr marL="0" indent="0">
              <a:buNone/>
            </a:pPr>
            <a:endParaRPr lang="en-US" dirty="0">
              <a:latin typeface="+mj-lt"/>
            </a:endParaRPr>
          </a:p>
          <a:p>
            <a:pPr marL="0" indent="0">
              <a:buNone/>
            </a:pPr>
            <a:r>
              <a:rPr lang="en-US" b="1" dirty="0" err="1">
                <a:latin typeface="+mj-lt"/>
              </a:rPr>
              <a:t>DataNode</a:t>
            </a:r>
            <a:r>
              <a:rPr lang="en-US" b="1" dirty="0">
                <a:latin typeface="+mj-lt"/>
              </a:rPr>
              <a:t> </a:t>
            </a:r>
            <a:r>
              <a:rPr lang="en-US" dirty="0">
                <a:latin typeface="+mj-lt"/>
              </a:rPr>
              <a:t>  - </a:t>
            </a:r>
            <a:r>
              <a:rPr lang="en-US" dirty="0" err="1">
                <a:latin typeface="+mj-lt"/>
              </a:rPr>
              <a:t>DataNode</a:t>
            </a:r>
            <a:r>
              <a:rPr lang="en-US" dirty="0">
                <a:latin typeface="+mj-lt"/>
              </a:rPr>
              <a:t> is the slave daemon. </a:t>
            </a:r>
          </a:p>
          <a:p>
            <a:pPr marL="0" indent="0">
              <a:buNone/>
            </a:pPr>
            <a:r>
              <a:rPr lang="en-US" dirty="0">
                <a:latin typeface="+mj-lt"/>
              </a:rPr>
              <a:t>There can be multiple </a:t>
            </a:r>
            <a:r>
              <a:rPr lang="en-US" dirty="0" err="1">
                <a:latin typeface="+mj-lt"/>
              </a:rPr>
              <a:t>DataNodes</a:t>
            </a:r>
            <a:r>
              <a:rPr lang="en-US" dirty="0">
                <a:latin typeface="+mj-lt"/>
              </a:rPr>
              <a:t>. </a:t>
            </a:r>
          </a:p>
          <a:p>
            <a:pPr marL="0" indent="0">
              <a:buNone/>
            </a:pPr>
            <a:r>
              <a:rPr lang="en-US" dirty="0">
                <a:latin typeface="+mj-lt"/>
              </a:rPr>
              <a:t>It stores the actual data</a:t>
            </a:r>
            <a:endParaRPr lang="en-IN" dirty="0">
              <a:latin typeface="+mj-lt"/>
            </a:endParaRPr>
          </a:p>
        </p:txBody>
      </p:sp>
    </p:spTree>
    <p:extLst>
      <p:ext uri="{BB962C8B-B14F-4D97-AF65-F5344CB8AC3E}">
        <p14:creationId xmlns:p14="http://schemas.microsoft.com/office/powerpoint/2010/main" val="4196225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1B9E62-D511-43F3-43DB-3C4FC3394E85}"/>
              </a:ext>
            </a:extLst>
          </p:cNvPr>
          <p:cNvSpPr>
            <a:spLocks noGrp="1"/>
          </p:cNvSpPr>
          <p:nvPr>
            <p:ph type="title"/>
          </p:nvPr>
        </p:nvSpPr>
        <p:spPr/>
        <p:txBody>
          <a:bodyPr/>
          <a:lstStyle/>
          <a:p>
            <a:r>
              <a:rPr lang="en-IN" dirty="0"/>
              <a:t>HDFS</a:t>
            </a:r>
          </a:p>
        </p:txBody>
      </p:sp>
      <p:sp>
        <p:nvSpPr>
          <p:cNvPr id="6" name="Content Placeholder 5">
            <a:extLst>
              <a:ext uri="{FF2B5EF4-FFF2-40B4-BE49-F238E27FC236}">
                <a16:creationId xmlns:a16="http://schemas.microsoft.com/office/drawing/2014/main" id="{E0B0FC3D-7AE4-83B4-F2C5-2BC1335E8872}"/>
              </a:ext>
            </a:extLst>
          </p:cNvPr>
          <p:cNvSpPr>
            <a:spLocks noGrp="1"/>
          </p:cNvSpPr>
          <p:nvPr>
            <p:ph sz="half" idx="2"/>
          </p:nvPr>
        </p:nvSpPr>
        <p:spPr/>
        <p:txBody>
          <a:bodyPr/>
          <a:lstStyle/>
          <a:p>
            <a:r>
              <a:rPr lang="en-US" dirty="0">
                <a:latin typeface="+mj-lt"/>
              </a:rPr>
              <a:t>HDFS splits the data into multiple blocks, defaulting to a maximum of 128 MB. </a:t>
            </a:r>
          </a:p>
          <a:p>
            <a:r>
              <a:rPr lang="en-US" dirty="0">
                <a:latin typeface="+mj-lt"/>
              </a:rPr>
              <a:t>The default block size can be changed depending on the processing speed and the data distribution</a:t>
            </a:r>
            <a:endParaRPr lang="en-IN" dirty="0">
              <a:latin typeface="+mj-lt"/>
            </a:endParaRPr>
          </a:p>
        </p:txBody>
      </p:sp>
      <p:pic>
        <p:nvPicPr>
          <p:cNvPr id="3074" name="Picture 2" descr="/hadoop-3">
            <a:extLst>
              <a:ext uri="{FF2B5EF4-FFF2-40B4-BE49-F238E27FC236}">
                <a16:creationId xmlns:a16="http://schemas.microsoft.com/office/drawing/2014/main" id="{038436D7-1E11-3650-DDC6-C4A2357762A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457449" y="2796381"/>
            <a:ext cx="2295525" cy="2846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301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750D2-4ADB-2506-5A69-7E97F4E64C2C}"/>
              </a:ext>
            </a:extLst>
          </p:cNvPr>
          <p:cNvSpPr>
            <a:spLocks noGrp="1"/>
          </p:cNvSpPr>
          <p:nvPr>
            <p:ph type="title"/>
          </p:nvPr>
        </p:nvSpPr>
        <p:spPr/>
        <p:txBody>
          <a:bodyPr/>
          <a:lstStyle/>
          <a:p>
            <a:r>
              <a:rPr lang="en-IN" b="1" dirty="0"/>
              <a:t>MapReduce </a:t>
            </a:r>
          </a:p>
        </p:txBody>
      </p:sp>
      <p:sp>
        <p:nvSpPr>
          <p:cNvPr id="3" name="Content Placeholder 2">
            <a:extLst>
              <a:ext uri="{FF2B5EF4-FFF2-40B4-BE49-F238E27FC236}">
                <a16:creationId xmlns:a16="http://schemas.microsoft.com/office/drawing/2014/main" id="{CD5DFA93-1D7B-EE12-92E7-E671AE8F9154}"/>
              </a:ext>
            </a:extLst>
          </p:cNvPr>
          <p:cNvSpPr>
            <a:spLocks noGrp="1"/>
          </p:cNvSpPr>
          <p:nvPr>
            <p:ph idx="1"/>
          </p:nvPr>
        </p:nvSpPr>
        <p:spPr/>
        <p:txBody>
          <a:bodyPr/>
          <a:lstStyle/>
          <a:p>
            <a:r>
              <a:rPr lang="en-US" dirty="0">
                <a:latin typeface="+mj-lt"/>
              </a:rPr>
              <a:t>MapReduce is a software framework and programming model used for processing huge amounts of data. </a:t>
            </a:r>
          </a:p>
          <a:p>
            <a:r>
              <a:rPr lang="en-US" dirty="0">
                <a:latin typeface="+mj-lt"/>
              </a:rPr>
              <a:t> Hadoop MapReduce processes the data stored in Hadoop HDFS in parallel across various nodes in the cluster. </a:t>
            </a:r>
          </a:p>
          <a:p>
            <a:r>
              <a:rPr lang="en-US" dirty="0">
                <a:latin typeface="+mj-lt"/>
              </a:rPr>
              <a:t>It divides the task submitted by the user into the independent task and processes them as subtasks across the commodity hardware.</a:t>
            </a:r>
          </a:p>
        </p:txBody>
      </p:sp>
    </p:spTree>
    <p:extLst>
      <p:ext uri="{BB962C8B-B14F-4D97-AF65-F5344CB8AC3E}">
        <p14:creationId xmlns:p14="http://schemas.microsoft.com/office/powerpoint/2010/main" val="1225286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7515C-62A0-A82E-3815-C10481E356B8}"/>
              </a:ext>
            </a:extLst>
          </p:cNvPr>
          <p:cNvSpPr>
            <a:spLocks noGrp="1"/>
          </p:cNvSpPr>
          <p:nvPr>
            <p:ph type="title"/>
          </p:nvPr>
        </p:nvSpPr>
        <p:spPr/>
        <p:txBody>
          <a:bodyPr/>
          <a:lstStyle/>
          <a:p>
            <a:r>
              <a:rPr lang="en-IN" b="1" i="0">
                <a:solidFill>
                  <a:srgbClr val="222222"/>
                </a:solidFill>
                <a:effectLst/>
                <a:latin typeface="Source Sans Pro" panose="020B0503030403020204" pitchFamily="34" charset="0"/>
              </a:rPr>
              <a:t>How MapReduce Organizes Work?</a:t>
            </a:r>
          </a:p>
        </p:txBody>
      </p:sp>
      <p:sp>
        <p:nvSpPr>
          <p:cNvPr id="3" name="Content Placeholder 2">
            <a:extLst>
              <a:ext uri="{FF2B5EF4-FFF2-40B4-BE49-F238E27FC236}">
                <a16:creationId xmlns:a16="http://schemas.microsoft.com/office/drawing/2014/main" id="{C46FD068-35DB-7A0A-72A8-F076B23B9A7E}"/>
              </a:ext>
            </a:extLst>
          </p:cNvPr>
          <p:cNvSpPr>
            <a:spLocks noGrp="1"/>
          </p:cNvSpPr>
          <p:nvPr>
            <p:ph idx="1"/>
          </p:nvPr>
        </p:nvSpPr>
        <p:spPr/>
        <p:txBody>
          <a:bodyPr>
            <a:normAutofit/>
          </a:bodyPr>
          <a:lstStyle/>
          <a:p>
            <a:pPr marL="0" indent="0">
              <a:buNone/>
            </a:pPr>
            <a:r>
              <a:rPr lang="en-US" sz="2400" dirty="0"/>
              <a:t>Hadoop divides the job into tasks. </a:t>
            </a:r>
          </a:p>
          <a:p>
            <a:r>
              <a:rPr lang="en-US" sz="2400" dirty="0"/>
              <a:t>Map tasks (Splits &amp; Mapping)</a:t>
            </a:r>
          </a:p>
          <a:p>
            <a:r>
              <a:rPr lang="en-US" sz="2400" dirty="0"/>
              <a:t>Reduce tasks (Shuffling, Reducing)</a:t>
            </a:r>
          </a:p>
          <a:p>
            <a:pPr marL="0" indent="0">
              <a:buNone/>
            </a:pPr>
            <a:endParaRPr lang="en-US" sz="2400" dirty="0"/>
          </a:p>
          <a:p>
            <a:pPr marL="0" indent="0">
              <a:buNone/>
            </a:pPr>
            <a:r>
              <a:rPr lang="en-US" sz="2400" dirty="0"/>
              <a:t>The complete execution process (execution of Map and Reduce tasks, both) is controlled by two types of entities called a</a:t>
            </a:r>
          </a:p>
          <a:p>
            <a:r>
              <a:rPr lang="en-US" sz="2400" b="1" dirty="0" err="1"/>
              <a:t>Jobtracker</a:t>
            </a:r>
            <a:r>
              <a:rPr lang="en-US" sz="2400" b="1" dirty="0"/>
              <a:t>: </a:t>
            </a:r>
            <a:r>
              <a:rPr lang="en-US" sz="2400" dirty="0"/>
              <a:t>Acts like a master (responsible for complete execution of submitted job)</a:t>
            </a:r>
          </a:p>
          <a:p>
            <a:r>
              <a:rPr lang="en-US" sz="2400" b="1" dirty="0"/>
              <a:t>Multiple Task Trackers: </a:t>
            </a:r>
            <a:r>
              <a:rPr lang="en-US" sz="2400" dirty="0"/>
              <a:t>Acts like slaves, each of them performing the job</a:t>
            </a:r>
            <a:endParaRPr lang="en-IN" sz="2400" dirty="0"/>
          </a:p>
        </p:txBody>
      </p:sp>
    </p:spTree>
    <p:extLst>
      <p:ext uri="{BB962C8B-B14F-4D97-AF65-F5344CB8AC3E}">
        <p14:creationId xmlns:p14="http://schemas.microsoft.com/office/powerpoint/2010/main" val="21302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0E92E-3BC4-AF7F-6C35-0A7408D11949}"/>
              </a:ext>
            </a:extLst>
          </p:cNvPr>
          <p:cNvSpPr>
            <a:spLocks noGrp="1"/>
          </p:cNvSpPr>
          <p:nvPr>
            <p:ph type="title"/>
          </p:nvPr>
        </p:nvSpPr>
        <p:spPr/>
        <p:txBody>
          <a:bodyPr/>
          <a:lstStyle/>
          <a:p>
            <a:r>
              <a:rPr lang="en-IN" b="1" i="0" dirty="0">
                <a:solidFill>
                  <a:srgbClr val="222222"/>
                </a:solidFill>
                <a:effectLst/>
                <a:latin typeface="Source Sans Pro" panose="020B0503030403020204" pitchFamily="34" charset="0"/>
              </a:rPr>
              <a:t>MapReduce Architecture</a:t>
            </a:r>
            <a:endParaRPr lang="en-IN" dirty="0"/>
          </a:p>
        </p:txBody>
      </p:sp>
      <p:pic>
        <p:nvPicPr>
          <p:cNvPr id="7" name="Content Placeholder 6" descr="Diagram&#10;&#10;Description automatically generated">
            <a:extLst>
              <a:ext uri="{FF2B5EF4-FFF2-40B4-BE49-F238E27FC236}">
                <a16:creationId xmlns:a16="http://schemas.microsoft.com/office/drawing/2014/main" id="{B8C42628-0351-5E6A-DE02-67E8159890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1186" y="1824422"/>
            <a:ext cx="7689373" cy="4475548"/>
          </a:xfrm>
        </p:spPr>
      </p:pic>
    </p:spTree>
    <p:extLst>
      <p:ext uri="{BB962C8B-B14F-4D97-AF65-F5344CB8AC3E}">
        <p14:creationId xmlns:p14="http://schemas.microsoft.com/office/powerpoint/2010/main" val="3565851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C47C81-0F26-D5B4-DF7C-5B1CC0271874}"/>
              </a:ext>
            </a:extLst>
          </p:cNvPr>
          <p:cNvSpPr>
            <a:spLocks noGrp="1"/>
          </p:cNvSpPr>
          <p:nvPr>
            <p:ph type="title"/>
          </p:nvPr>
        </p:nvSpPr>
        <p:spPr/>
        <p:txBody>
          <a:bodyPr/>
          <a:lstStyle/>
          <a:p>
            <a:r>
              <a:rPr lang="en-IN" b="1" i="0" dirty="0">
                <a:solidFill>
                  <a:srgbClr val="222222"/>
                </a:solidFill>
                <a:effectLst/>
                <a:latin typeface="Source Sans Pro" panose="020B0503030403020204" pitchFamily="34" charset="0"/>
              </a:rPr>
              <a:t>MapReduce Architecture</a:t>
            </a:r>
            <a:endParaRPr lang="en-IN" dirty="0"/>
          </a:p>
        </p:txBody>
      </p:sp>
      <p:sp>
        <p:nvSpPr>
          <p:cNvPr id="5" name="Content Placeholder 4">
            <a:extLst>
              <a:ext uri="{FF2B5EF4-FFF2-40B4-BE49-F238E27FC236}">
                <a16:creationId xmlns:a16="http://schemas.microsoft.com/office/drawing/2014/main" id="{57C19594-1E0F-F0E3-45F1-694F88D880B8}"/>
              </a:ext>
            </a:extLst>
          </p:cNvPr>
          <p:cNvSpPr>
            <a:spLocks noGrp="1"/>
          </p:cNvSpPr>
          <p:nvPr>
            <p:ph sz="half" idx="2"/>
          </p:nvPr>
        </p:nvSpPr>
        <p:spPr/>
        <p:txBody>
          <a:bodyPr>
            <a:normAutofit/>
          </a:bodyPr>
          <a:lstStyle/>
          <a:p>
            <a:pPr algn="l">
              <a:buFont typeface="Arial" panose="020B0604020202020204" pitchFamily="34" charset="0"/>
              <a:buChar char="•"/>
            </a:pPr>
            <a:r>
              <a:rPr lang="en-US" sz="2400" b="0" i="0" dirty="0">
                <a:solidFill>
                  <a:srgbClr val="222222"/>
                </a:solidFill>
                <a:effectLst/>
                <a:latin typeface="Source Sans Pro" panose="020B0503030403020204" pitchFamily="34" charset="0"/>
              </a:rPr>
              <a:t>A job is divided into multiple tasks which are then run onto multiple data nodes in a cluster.</a:t>
            </a:r>
          </a:p>
          <a:p>
            <a:pPr algn="l">
              <a:buFont typeface="Arial" panose="020B0604020202020204" pitchFamily="34" charset="0"/>
              <a:buChar char="•"/>
            </a:pPr>
            <a:r>
              <a:rPr lang="en-US" sz="2400" b="0" i="0" dirty="0">
                <a:solidFill>
                  <a:srgbClr val="222222"/>
                </a:solidFill>
                <a:effectLst/>
                <a:latin typeface="Source Sans Pro" panose="020B0503030403020204" pitchFamily="34" charset="0"/>
              </a:rPr>
              <a:t>It is the responsibility of job tracker to coordinate the activity by scheduling tasks to run on different data nodes.</a:t>
            </a:r>
          </a:p>
          <a:p>
            <a:pPr algn="l">
              <a:buFont typeface="Arial" panose="020B0604020202020204" pitchFamily="34" charset="0"/>
              <a:buChar char="•"/>
            </a:pPr>
            <a:r>
              <a:rPr lang="en-US" sz="2400" b="0" i="0" dirty="0">
                <a:solidFill>
                  <a:srgbClr val="222222"/>
                </a:solidFill>
                <a:effectLst/>
                <a:latin typeface="Source Sans Pro" panose="020B0503030403020204" pitchFamily="34" charset="0"/>
              </a:rPr>
              <a:t>Execution of individual task is then to look after by task tracker, which resides on every data node executing part of the job.</a:t>
            </a:r>
          </a:p>
          <a:p>
            <a:endParaRPr lang="en-IN" sz="2400" dirty="0"/>
          </a:p>
        </p:txBody>
      </p:sp>
      <p:pic>
        <p:nvPicPr>
          <p:cNvPr id="6" name="Content Placeholder 5" descr="Diagram&#10;&#10;Description automatically generated">
            <a:extLst>
              <a:ext uri="{FF2B5EF4-FFF2-40B4-BE49-F238E27FC236}">
                <a16:creationId xmlns:a16="http://schemas.microsoft.com/office/drawing/2014/main" id="{18D77FDD-69A9-8E10-89B6-1A3FAA0BDD1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14306" y="2286706"/>
            <a:ext cx="4629388" cy="3429176"/>
          </a:xfrm>
        </p:spPr>
      </p:pic>
    </p:spTree>
    <p:extLst>
      <p:ext uri="{BB962C8B-B14F-4D97-AF65-F5344CB8AC3E}">
        <p14:creationId xmlns:p14="http://schemas.microsoft.com/office/powerpoint/2010/main" val="3142580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C47C81-0F26-D5B4-DF7C-5B1CC0271874}"/>
              </a:ext>
            </a:extLst>
          </p:cNvPr>
          <p:cNvSpPr>
            <a:spLocks noGrp="1"/>
          </p:cNvSpPr>
          <p:nvPr>
            <p:ph type="title"/>
          </p:nvPr>
        </p:nvSpPr>
        <p:spPr/>
        <p:txBody>
          <a:bodyPr/>
          <a:lstStyle/>
          <a:p>
            <a:r>
              <a:rPr lang="en-IN" b="1" i="0" dirty="0">
                <a:solidFill>
                  <a:srgbClr val="222222"/>
                </a:solidFill>
                <a:effectLst/>
                <a:latin typeface="Source Sans Pro" panose="020B0503030403020204" pitchFamily="34" charset="0"/>
              </a:rPr>
              <a:t>MapReduce Architecture</a:t>
            </a:r>
            <a:endParaRPr lang="en-IN" dirty="0"/>
          </a:p>
        </p:txBody>
      </p:sp>
      <p:sp>
        <p:nvSpPr>
          <p:cNvPr id="5" name="Content Placeholder 4">
            <a:extLst>
              <a:ext uri="{FF2B5EF4-FFF2-40B4-BE49-F238E27FC236}">
                <a16:creationId xmlns:a16="http://schemas.microsoft.com/office/drawing/2014/main" id="{57C19594-1E0F-F0E3-45F1-694F88D880B8}"/>
              </a:ext>
            </a:extLst>
          </p:cNvPr>
          <p:cNvSpPr>
            <a:spLocks noGrp="1"/>
          </p:cNvSpPr>
          <p:nvPr>
            <p:ph sz="half" idx="2"/>
          </p:nvPr>
        </p:nvSpPr>
        <p:spPr/>
        <p:txBody>
          <a:bodyPr>
            <a:normAutofit/>
          </a:bodyPr>
          <a:lstStyle/>
          <a:p>
            <a:pPr algn="l">
              <a:buFont typeface="Arial" panose="020B0604020202020204" pitchFamily="34" charset="0"/>
              <a:buChar char="•"/>
            </a:pPr>
            <a:r>
              <a:rPr lang="en-US" sz="2400" b="0" i="0" dirty="0">
                <a:solidFill>
                  <a:srgbClr val="222222"/>
                </a:solidFill>
                <a:effectLst/>
                <a:latin typeface="Source Sans Pro" panose="020B0503030403020204" pitchFamily="34" charset="0"/>
              </a:rPr>
              <a:t>Task tracker’s responsibility is to send the progress report to the job tracker.</a:t>
            </a:r>
          </a:p>
          <a:p>
            <a:pPr algn="l">
              <a:buFont typeface="Arial" panose="020B0604020202020204" pitchFamily="34" charset="0"/>
              <a:buChar char="•"/>
            </a:pPr>
            <a:r>
              <a:rPr lang="en-US" sz="2400" b="0" i="0" dirty="0">
                <a:solidFill>
                  <a:srgbClr val="222222"/>
                </a:solidFill>
                <a:effectLst/>
                <a:latin typeface="Source Sans Pro" panose="020B0503030403020204" pitchFamily="34" charset="0"/>
              </a:rPr>
              <a:t>In addition, task tracker periodically sends ‘heartbeat’ signal to the </a:t>
            </a:r>
            <a:r>
              <a:rPr lang="en-US" sz="2400" b="0" i="0" dirty="0" err="1">
                <a:solidFill>
                  <a:srgbClr val="222222"/>
                </a:solidFill>
                <a:effectLst/>
                <a:latin typeface="Source Sans Pro" panose="020B0503030403020204" pitchFamily="34" charset="0"/>
              </a:rPr>
              <a:t>Jobtracker</a:t>
            </a:r>
            <a:r>
              <a:rPr lang="en-US" sz="2400" b="0" i="0" dirty="0">
                <a:solidFill>
                  <a:srgbClr val="222222"/>
                </a:solidFill>
                <a:effectLst/>
                <a:latin typeface="Source Sans Pro" panose="020B0503030403020204" pitchFamily="34" charset="0"/>
              </a:rPr>
              <a:t> so as to notify him of the current state of the system.</a:t>
            </a:r>
          </a:p>
          <a:p>
            <a:pPr algn="l">
              <a:buFont typeface="Arial" panose="020B0604020202020204" pitchFamily="34" charset="0"/>
              <a:buChar char="•"/>
            </a:pPr>
            <a:r>
              <a:rPr lang="en-US" sz="2400" b="0" i="0" dirty="0">
                <a:solidFill>
                  <a:srgbClr val="222222"/>
                </a:solidFill>
                <a:effectLst/>
                <a:latin typeface="Source Sans Pro" panose="020B0503030403020204" pitchFamily="34" charset="0"/>
              </a:rPr>
              <a:t>Thus job tracker keeps track of the overall progress of each job. In the event of task failure, the job tracker can reschedule it on a different task tracker.</a:t>
            </a:r>
            <a:endParaRPr lang="en-IN" sz="2400" dirty="0"/>
          </a:p>
        </p:txBody>
      </p:sp>
      <p:pic>
        <p:nvPicPr>
          <p:cNvPr id="6" name="Content Placeholder 5" descr="Diagram&#10;&#10;Description automatically generated">
            <a:extLst>
              <a:ext uri="{FF2B5EF4-FFF2-40B4-BE49-F238E27FC236}">
                <a16:creationId xmlns:a16="http://schemas.microsoft.com/office/drawing/2014/main" id="{ED286769-C629-2A79-D60C-0204CC3E9D7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14306" y="2286706"/>
            <a:ext cx="4629388" cy="3429176"/>
          </a:xfrm>
        </p:spPr>
      </p:pic>
    </p:spTree>
    <p:extLst>
      <p:ext uri="{BB962C8B-B14F-4D97-AF65-F5344CB8AC3E}">
        <p14:creationId xmlns:p14="http://schemas.microsoft.com/office/powerpoint/2010/main" val="4025493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2B3F-1013-CB4A-74C3-5597F520727D}"/>
              </a:ext>
            </a:extLst>
          </p:cNvPr>
          <p:cNvSpPr>
            <a:spLocks noGrp="1"/>
          </p:cNvSpPr>
          <p:nvPr>
            <p:ph type="title"/>
          </p:nvPr>
        </p:nvSpPr>
        <p:spPr/>
        <p:txBody>
          <a:bodyPr/>
          <a:lstStyle/>
          <a:p>
            <a:r>
              <a:rPr lang="en-US" b="0" i="0" dirty="0">
                <a:solidFill>
                  <a:srgbClr val="272C37"/>
                </a:solidFill>
                <a:effectLst/>
                <a:latin typeface="Roboto" panose="02000000000000000000" pitchFamily="2" charset="0"/>
              </a:rPr>
              <a:t>YARN (Yet Another Resource Negotiator)</a:t>
            </a:r>
            <a:endParaRPr lang="en-IN" dirty="0"/>
          </a:p>
        </p:txBody>
      </p:sp>
      <p:sp>
        <p:nvSpPr>
          <p:cNvPr id="4" name="Content Placeholder 3">
            <a:extLst>
              <a:ext uri="{FF2B5EF4-FFF2-40B4-BE49-F238E27FC236}">
                <a16:creationId xmlns:a16="http://schemas.microsoft.com/office/drawing/2014/main" id="{D75570DF-2AE7-426F-F1AB-A47A8D06A8BE}"/>
              </a:ext>
            </a:extLst>
          </p:cNvPr>
          <p:cNvSpPr>
            <a:spLocks noGrp="1"/>
          </p:cNvSpPr>
          <p:nvPr>
            <p:ph sz="half" idx="1"/>
          </p:nvPr>
        </p:nvSpPr>
        <p:spPr/>
        <p:txBody>
          <a:bodyPr/>
          <a:lstStyle/>
          <a:p>
            <a:pPr marL="0" indent="0">
              <a:buNone/>
            </a:pPr>
            <a:r>
              <a:rPr lang="en-US" dirty="0"/>
              <a:t>It handles the cluster of nodes and acts as Hadoop’s resource management unit. </a:t>
            </a:r>
          </a:p>
          <a:p>
            <a:pPr marL="0" indent="0">
              <a:buNone/>
            </a:pPr>
            <a:r>
              <a:rPr lang="en-US" dirty="0"/>
              <a:t>YARN allocates RAM, memory, and other resources to different applications.</a:t>
            </a:r>
            <a:endParaRPr lang="en-IN" dirty="0"/>
          </a:p>
        </p:txBody>
      </p:sp>
      <p:pic>
        <p:nvPicPr>
          <p:cNvPr id="4098" name="Picture 2" descr="hadoop-yarn">
            <a:extLst>
              <a:ext uri="{FF2B5EF4-FFF2-40B4-BE49-F238E27FC236}">
                <a16:creationId xmlns:a16="http://schemas.microsoft.com/office/drawing/2014/main" id="{7B4C2322-0CB6-BBEF-0972-C2ACEB88487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00887" y="2286794"/>
            <a:ext cx="3324225"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206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B1AF8-7FEA-1464-C3D4-C390C30D4E73}"/>
              </a:ext>
            </a:extLst>
          </p:cNvPr>
          <p:cNvSpPr>
            <a:spLocks noGrp="1"/>
          </p:cNvSpPr>
          <p:nvPr>
            <p:ph type="title"/>
          </p:nvPr>
        </p:nvSpPr>
        <p:spPr/>
        <p:txBody>
          <a:bodyPr/>
          <a:lstStyle/>
          <a:p>
            <a:r>
              <a:rPr lang="en-IN" dirty="0"/>
              <a:t>YARN Component </a:t>
            </a:r>
          </a:p>
        </p:txBody>
      </p:sp>
      <p:sp>
        <p:nvSpPr>
          <p:cNvPr id="3" name="Content Placeholder 2">
            <a:extLst>
              <a:ext uri="{FF2B5EF4-FFF2-40B4-BE49-F238E27FC236}">
                <a16:creationId xmlns:a16="http://schemas.microsoft.com/office/drawing/2014/main" id="{12E336BB-EA7C-428B-C796-BE127330F7D8}"/>
              </a:ext>
            </a:extLst>
          </p:cNvPr>
          <p:cNvSpPr>
            <a:spLocks noGrp="1"/>
          </p:cNvSpPr>
          <p:nvPr>
            <p:ph idx="1"/>
          </p:nvPr>
        </p:nvSpPr>
        <p:spPr/>
        <p:txBody>
          <a:bodyPr/>
          <a:lstStyle/>
          <a:p>
            <a:r>
              <a:rPr lang="en-US" b="1" dirty="0"/>
              <a:t>Resource Manager (Master) </a:t>
            </a:r>
            <a:r>
              <a:rPr lang="en-US" dirty="0"/>
              <a:t>- This is the master daemon. It manages the assignment of resources such as CPU, memory, and network bandwidth.</a:t>
            </a:r>
          </a:p>
          <a:p>
            <a:r>
              <a:rPr lang="en-US" b="1" dirty="0"/>
              <a:t>Node Manager (Slave) </a:t>
            </a:r>
            <a:r>
              <a:rPr lang="en-US" dirty="0"/>
              <a:t>- This is the slave daemon, and it reports the resource usage to the Resource Manager.</a:t>
            </a:r>
            <a:endParaRPr lang="en-IN" dirty="0"/>
          </a:p>
        </p:txBody>
      </p:sp>
    </p:spTree>
    <p:extLst>
      <p:ext uri="{BB962C8B-B14F-4D97-AF65-F5344CB8AC3E}">
        <p14:creationId xmlns:p14="http://schemas.microsoft.com/office/powerpoint/2010/main" val="2056328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8F8128-11EE-862F-61D4-15DEED0E1A90}"/>
              </a:ext>
            </a:extLst>
          </p:cNvPr>
          <p:cNvSpPr>
            <a:spLocks noGrp="1"/>
          </p:cNvSpPr>
          <p:nvPr>
            <p:ph type="title"/>
          </p:nvPr>
        </p:nvSpPr>
        <p:spPr/>
        <p:txBody>
          <a:bodyPr/>
          <a:lstStyle/>
          <a:p>
            <a:r>
              <a:rPr lang="en-IN" sz="4400" b="0" i="0" dirty="0">
                <a:solidFill>
                  <a:srgbClr val="000000"/>
                </a:solidFill>
                <a:effectLst/>
                <a:latin typeface="Heebo" pitchFamily="2" charset="-79"/>
                <a:cs typeface="Heebo" pitchFamily="2" charset="-79"/>
              </a:rPr>
              <a:t>Advantages of Hadoop</a:t>
            </a:r>
            <a:endParaRPr lang="en-IN" dirty="0"/>
          </a:p>
        </p:txBody>
      </p:sp>
      <p:sp>
        <p:nvSpPr>
          <p:cNvPr id="6" name="Content Placeholder 5">
            <a:extLst>
              <a:ext uri="{FF2B5EF4-FFF2-40B4-BE49-F238E27FC236}">
                <a16:creationId xmlns:a16="http://schemas.microsoft.com/office/drawing/2014/main" id="{3A912342-87F8-1670-10FA-803E582C0392}"/>
              </a:ext>
            </a:extLst>
          </p:cNvPr>
          <p:cNvSpPr>
            <a:spLocks noGrp="1"/>
          </p:cNvSpPr>
          <p:nvPr>
            <p:ph idx="1"/>
          </p:nvPr>
        </p:nvSpPr>
        <p:spPr/>
        <p:txBody>
          <a:bodyPr>
            <a:normAutofit/>
          </a:bodyPr>
          <a:lstStyle/>
          <a:p>
            <a:pPr algn="just">
              <a:buFont typeface="Arial" panose="020B0604020202020204" pitchFamily="34" charset="0"/>
              <a:buChar char="•"/>
            </a:pPr>
            <a:endParaRPr lang="en-US" sz="1400" b="0" i="0" dirty="0">
              <a:solidFill>
                <a:srgbClr val="000000"/>
              </a:solidFill>
              <a:effectLst/>
              <a:latin typeface="Nunito" pitchFamily="2" charset="0"/>
            </a:endParaRPr>
          </a:p>
          <a:p>
            <a:pPr algn="just">
              <a:buFont typeface="Arial" panose="020B0604020202020204" pitchFamily="34" charset="0"/>
              <a:buChar char="•"/>
            </a:pPr>
            <a:r>
              <a:rPr lang="en-US" sz="1400" b="0" i="0" dirty="0">
                <a:solidFill>
                  <a:srgbClr val="000000"/>
                </a:solidFill>
                <a:effectLst/>
                <a:latin typeface="Nunito" pitchFamily="2" charset="0"/>
              </a:rPr>
              <a:t>Hadoop framework allows the user to quickly write and test distributed systems. It is efficient, and it automatic distributes the data and work across the machines and in turn, utilizes the underlying parallelism of the CPU cores.</a:t>
            </a:r>
          </a:p>
          <a:p>
            <a:pPr algn="just">
              <a:buFont typeface="Arial" panose="020B0604020202020204" pitchFamily="34" charset="0"/>
              <a:buChar char="•"/>
            </a:pPr>
            <a:endParaRPr lang="en-US" sz="1400" b="0" i="0" dirty="0">
              <a:solidFill>
                <a:srgbClr val="000000"/>
              </a:solidFill>
              <a:effectLst/>
              <a:latin typeface="Nunito" pitchFamily="2" charset="0"/>
            </a:endParaRPr>
          </a:p>
          <a:p>
            <a:pPr algn="just">
              <a:buFont typeface="Arial" panose="020B0604020202020204" pitchFamily="34" charset="0"/>
              <a:buChar char="•"/>
            </a:pPr>
            <a:r>
              <a:rPr lang="en-US" sz="1400" b="0" i="0" dirty="0">
                <a:solidFill>
                  <a:srgbClr val="000000"/>
                </a:solidFill>
                <a:effectLst/>
                <a:latin typeface="Nunito" pitchFamily="2" charset="0"/>
              </a:rPr>
              <a:t>Hadoop does not rely on hardware to provide fault-tolerance and high availability (FTHA), rather Hadoop library itself has been designed to detect and handle failures at the application layer.</a:t>
            </a:r>
          </a:p>
          <a:p>
            <a:pPr algn="just">
              <a:buFont typeface="Arial" panose="020B0604020202020204" pitchFamily="34" charset="0"/>
              <a:buChar char="•"/>
            </a:pPr>
            <a:endParaRPr lang="en-US" sz="1400" b="0" i="0" dirty="0">
              <a:solidFill>
                <a:srgbClr val="000000"/>
              </a:solidFill>
              <a:effectLst/>
              <a:latin typeface="Nunito" pitchFamily="2" charset="0"/>
            </a:endParaRPr>
          </a:p>
          <a:p>
            <a:pPr algn="just">
              <a:buFont typeface="Arial" panose="020B0604020202020204" pitchFamily="34" charset="0"/>
              <a:buChar char="•"/>
            </a:pPr>
            <a:r>
              <a:rPr lang="en-US" sz="1400" b="0" i="0" dirty="0">
                <a:solidFill>
                  <a:srgbClr val="000000"/>
                </a:solidFill>
                <a:effectLst/>
                <a:latin typeface="Nunito" pitchFamily="2" charset="0"/>
              </a:rPr>
              <a:t>Servers can be added or removed from the cluster dynamically and Hadoop continues to operate without interruption.</a:t>
            </a:r>
          </a:p>
          <a:p>
            <a:pPr algn="just">
              <a:buFont typeface="Arial" panose="020B0604020202020204" pitchFamily="34" charset="0"/>
              <a:buChar char="•"/>
            </a:pPr>
            <a:endParaRPr lang="en-US" sz="1400" b="0" i="0" dirty="0">
              <a:solidFill>
                <a:srgbClr val="000000"/>
              </a:solidFill>
              <a:effectLst/>
              <a:latin typeface="Nunito" pitchFamily="2" charset="0"/>
            </a:endParaRPr>
          </a:p>
          <a:p>
            <a:pPr algn="just">
              <a:buFont typeface="Arial" panose="020B0604020202020204" pitchFamily="34" charset="0"/>
              <a:buChar char="•"/>
            </a:pPr>
            <a:r>
              <a:rPr lang="en-US" sz="1400" b="0" i="0" dirty="0">
                <a:solidFill>
                  <a:srgbClr val="000000"/>
                </a:solidFill>
                <a:effectLst/>
                <a:latin typeface="Nunito" pitchFamily="2" charset="0"/>
              </a:rPr>
              <a:t>Another big advantage of Hadoop is that apart from being open source, it is compatible on all the platforms since it is Java based.</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6032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ECC72-E965-41C3-9791-2892792679EB}"/>
              </a:ext>
            </a:extLst>
          </p:cNvPr>
          <p:cNvSpPr>
            <a:spLocks noGrp="1"/>
          </p:cNvSpPr>
          <p:nvPr>
            <p:ph type="title"/>
          </p:nvPr>
        </p:nvSpPr>
        <p:spPr>
          <a:xfrm>
            <a:off x="642256" y="642257"/>
            <a:ext cx="3417677" cy="5226837"/>
          </a:xfrm>
        </p:spPr>
        <p:txBody>
          <a:bodyPr vert="horz" lIns="91440" tIns="45720" rIns="91440" bIns="45720" rtlCol="0" anchor="t">
            <a:normAutofit/>
          </a:bodyPr>
          <a:lstStyle/>
          <a:p>
            <a:r>
              <a:rPr lang="en-US" sz="4800"/>
              <a:t>Explosion of Data</a:t>
            </a:r>
          </a:p>
        </p:txBody>
      </p:sp>
      <p:sp>
        <p:nvSpPr>
          <p:cNvPr id="5" name="Content Placeholder 4">
            <a:extLst>
              <a:ext uri="{FF2B5EF4-FFF2-40B4-BE49-F238E27FC236}">
                <a16:creationId xmlns:a16="http://schemas.microsoft.com/office/drawing/2014/main" id="{1C254D69-9E52-4B72-B25E-7C89A6B7B291}"/>
              </a:ext>
            </a:extLst>
          </p:cNvPr>
          <p:cNvSpPr>
            <a:spLocks noGrp="1"/>
          </p:cNvSpPr>
          <p:nvPr>
            <p:ph sz="half" idx="2"/>
          </p:nvPr>
        </p:nvSpPr>
        <p:spPr>
          <a:xfrm>
            <a:off x="4713512" y="642258"/>
            <a:ext cx="6847117" cy="2537672"/>
          </a:xfrm>
        </p:spPr>
        <p:txBody>
          <a:bodyPr vert="horz" lIns="0" tIns="45720" rIns="0" bIns="45720" rtlCol="0">
            <a:normAutofit/>
          </a:bodyPr>
          <a:lstStyle/>
          <a:p>
            <a:pPr>
              <a:lnSpc>
                <a:spcPct val="100000"/>
              </a:lnSpc>
            </a:pPr>
            <a:r>
              <a:rPr lang="en-US" dirty="0"/>
              <a:t>We create 2.5 quintillion of data everyday</a:t>
            </a:r>
          </a:p>
          <a:p>
            <a:pPr>
              <a:lnSpc>
                <a:spcPct val="100000"/>
              </a:lnSpc>
            </a:pPr>
            <a:r>
              <a:rPr lang="en-US" dirty="0"/>
              <a:t>Data comes from various source and various format.</a:t>
            </a:r>
          </a:p>
          <a:p>
            <a:pPr>
              <a:lnSpc>
                <a:spcPct val="100000"/>
              </a:lnSpc>
            </a:pPr>
            <a:r>
              <a:rPr lang="en-US" dirty="0"/>
              <a:t>This enormous collection of data is Big Data.</a:t>
            </a:r>
          </a:p>
        </p:txBody>
      </p:sp>
      <p:pic>
        <p:nvPicPr>
          <p:cNvPr id="7" name="Content Placeholder 6" descr="A screenshot of a cell phone&#10;&#10;Description automatically generated">
            <a:extLst>
              <a:ext uri="{FF2B5EF4-FFF2-40B4-BE49-F238E27FC236}">
                <a16:creationId xmlns:a16="http://schemas.microsoft.com/office/drawing/2014/main" id="{50DF6844-8609-40AF-BFC2-7C8DB9DC124D}"/>
              </a:ext>
            </a:extLst>
          </p:cNvPr>
          <p:cNvPicPr>
            <a:picLocks noGrp="1" noChangeAspect="1"/>
          </p:cNvPicPr>
          <p:nvPr>
            <p:ph sz="half" idx="1"/>
          </p:nvPr>
        </p:nvPicPr>
        <p:blipFill>
          <a:blip r:embed="rId2"/>
          <a:stretch>
            <a:fillRect/>
          </a:stretch>
        </p:blipFill>
        <p:spPr>
          <a:xfrm>
            <a:off x="4713512" y="3609834"/>
            <a:ext cx="4766954" cy="2361062"/>
          </a:xfrm>
          <a:prstGeom prst="rect">
            <a:avLst/>
          </a:prstGeom>
        </p:spPr>
      </p:pic>
    </p:spTree>
    <p:extLst>
      <p:ext uri="{BB962C8B-B14F-4D97-AF65-F5344CB8AC3E}">
        <p14:creationId xmlns:p14="http://schemas.microsoft.com/office/powerpoint/2010/main" val="2615737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9DCB3E-9C8D-53B8-EE48-F0E3E5263CAB}"/>
              </a:ext>
            </a:extLst>
          </p:cNvPr>
          <p:cNvSpPr>
            <a:spLocks noGrp="1"/>
          </p:cNvSpPr>
          <p:nvPr>
            <p:ph type="title"/>
          </p:nvPr>
        </p:nvSpPr>
        <p:spPr/>
        <p:txBody>
          <a:bodyPr/>
          <a:lstStyle/>
          <a:p>
            <a:r>
              <a:rPr lang="en-IN" dirty="0"/>
              <a:t>Sqoop</a:t>
            </a:r>
          </a:p>
        </p:txBody>
      </p:sp>
      <p:sp>
        <p:nvSpPr>
          <p:cNvPr id="5" name="Content Placeholder 4">
            <a:extLst>
              <a:ext uri="{FF2B5EF4-FFF2-40B4-BE49-F238E27FC236}">
                <a16:creationId xmlns:a16="http://schemas.microsoft.com/office/drawing/2014/main" id="{946F74F2-593B-592F-5472-E0F72ACD454E}"/>
              </a:ext>
            </a:extLst>
          </p:cNvPr>
          <p:cNvSpPr>
            <a:spLocks noGrp="1"/>
          </p:cNvSpPr>
          <p:nvPr>
            <p:ph sz="half" idx="1"/>
          </p:nvPr>
        </p:nvSpPr>
        <p:spPr/>
        <p:txBody>
          <a:bodyPr/>
          <a:lstStyle/>
          <a:p>
            <a:r>
              <a:rPr lang="en-US" dirty="0"/>
              <a:t>Sqoop is used to transfer data between Hadoop and external datastores such as relational databases and enterprise data warehouses. </a:t>
            </a:r>
          </a:p>
          <a:p>
            <a:r>
              <a:rPr lang="en-US" dirty="0"/>
              <a:t>It imports data from external datastores into HDFS</a:t>
            </a:r>
            <a:endParaRPr lang="en-IN" dirty="0"/>
          </a:p>
        </p:txBody>
      </p:sp>
      <p:pic>
        <p:nvPicPr>
          <p:cNvPr id="5122" name="Picture 2" descr="/hadoop-data">
            <a:extLst>
              <a:ext uri="{FF2B5EF4-FFF2-40B4-BE49-F238E27FC236}">
                <a16:creationId xmlns:a16="http://schemas.microsoft.com/office/drawing/2014/main" id="{37D1B051-817D-DF32-8C68-EAB23930C5B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34175" y="3315494"/>
            <a:ext cx="405765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721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E8C07-4627-AEE2-F89E-6DC2E8789882}"/>
              </a:ext>
            </a:extLst>
          </p:cNvPr>
          <p:cNvSpPr>
            <a:spLocks noGrp="1"/>
          </p:cNvSpPr>
          <p:nvPr>
            <p:ph type="title"/>
          </p:nvPr>
        </p:nvSpPr>
        <p:spPr/>
        <p:txBody>
          <a:bodyPr/>
          <a:lstStyle/>
          <a:p>
            <a:r>
              <a:rPr lang="en-IN" dirty="0"/>
              <a:t>Hive</a:t>
            </a:r>
          </a:p>
        </p:txBody>
      </p:sp>
      <p:sp>
        <p:nvSpPr>
          <p:cNvPr id="3" name="Content Placeholder 2">
            <a:extLst>
              <a:ext uri="{FF2B5EF4-FFF2-40B4-BE49-F238E27FC236}">
                <a16:creationId xmlns:a16="http://schemas.microsoft.com/office/drawing/2014/main" id="{C615236A-A4B6-52FF-D7DB-10ECF5421986}"/>
              </a:ext>
            </a:extLst>
          </p:cNvPr>
          <p:cNvSpPr>
            <a:spLocks noGrp="1"/>
          </p:cNvSpPr>
          <p:nvPr>
            <p:ph idx="1"/>
          </p:nvPr>
        </p:nvSpPr>
        <p:spPr/>
        <p:txBody>
          <a:bodyPr>
            <a:normAutofit/>
          </a:bodyPr>
          <a:lstStyle/>
          <a:p>
            <a:r>
              <a:rPr lang="en-US" dirty="0"/>
              <a:t>Hive is a data warehouse system which is used to analyze structured data. It is built on the top of Hadoop. It was developed by Facebook.</a:t>
            </a:r>
          </a:p>
          <a:p>
            <a:endParaRPr lang="en-US" dirty="0"/>
          </a:p>
          <a:p>
            <a:r>
              <a:rPr lang="en-US" dirty="0"/>
              <a:t>Hive provides the functionality of reading, writing, and managing large datasets residing in distributed storage. It runs SQL like queries called HQL (Hive query language) which gets internally converted to MapReduce jobs.</a:t>
            </a:r>
          </a:p>
          <a:p>
            <a:endParaRPr lang="en-US" dirty="0"/>
          </a:p>
        </p:txBody>
      </p:sp>
    </p:spTree>
    <p:extLst>
      <p:ext uri="{BB962C8B-B14F-4D97-AF65-F5344CB8AC3E}">
        <p14:creationId xmlns:p14="http://schemas.microsoft.com/office/powerpoint/2010/main" val="2556440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1F954-5BF9-F580-0D31-E8F582D7F34D}"/>
              </a:ext>
            </a:extLst>
          </p:cNvPr>
          <p:cNvSpPr>
            <a:spLocks noGrp="1"/>
          </p:cNvSpPr>
          <p:nvPr>
            <p:ph type="title"/>
          </p:nvPr>
        </p:nvSpPr>
        <p:spPr/>
        <p:txBody>
          <a:bodyPr/>
          <a:lstStyle/>
          <a:p>
            <a:r>
              <a:rPr lang="en-IN" dirty="0"/>
              <a:t>HIVE</a:t>
            </a:r>
          </a:p>
        </p:txBody>
      </p:sp>
      <p:sp>
        <p:nvSpPr>
          <p:cNvPr id="3" name="Content Placeholder 2">
            <a:extLst>
              <a:ext uri="{FF2B5EF4-FFF2-40B4-BE49-F238E27FC236}">
                <a16:creationId xmlns:a16="http://schemas.microsoft.com/office/drawing/2014/main" id="{522C4A68-6F0A-8E7C-E178-42AF19190C4A}"/>
              </a:ext>
            </a:extLst>
          </p:cNvPr>
          <p:cNvSpPr>
            <a:spLocks noGrp="1"/>
          </p:cNvSpPr>
          <p:nvPr>
            <p:ph idx="1"/>
          </p:nvPr>
        </p:nvSpPr>
        <p:spPr/>
        <p:txBody>
          <a:bodyPr/>
          <a:lstStyle/>
          <a:p>
            <a:r>
              <a:rPr lang="en-US" dirty="0"/>
              <a:t>Using Hive, we can skip the requirement of the traditional approach of writing complex MapReduce programs. </a:t>
            </a:r>
          </a:p>
          <a:p>
            <a:r>
              <a:rPr lang="en-US" dirty="0"/>
              <a:t>Hive supports Data Definition Language (DDL), Data Manipulation Language (DML), and User Defined Functions (UDF).</a:t>
            </a:r>
            <a:endParaRPr lang="en-IN" dirty="0"/>
          </a:p>
          <a:p>
            <a:endParaRPr lang="en-IN" dirty="0"/>
          </a:p>
        </p:txBody>
      </p:sp>
    </p:spTree>
    <p:extLst>
      <p:ext uri="{BB962C8B-B14F-4D97-AF65-F5344CB8AC3E}">
        <p14:creationId xmlns:p14="http://schemas.microsoft.com/office/powerpoint/2010/main" val="157977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EAF0C0-F2CC-08A3-458D-FE8BAF47B5C6}"/>
              </a:ext>
            </a:extLst>
          </p:cNvPr>
          <p:cNvSpPr>
            <a:spLocks noGrp="1"/>
          </p:cNvSpPr>
          <p:nvPr>
            <p:ph type="title"/>
          </p:nvPr>
        </p:nvSpPr>
        <p:spPr/>
        <p:txBody>
          <a:bodyPr/>
          <a:lstStyle/>
          <a:p>
            <a:r>
              <a:rPr lang="en-IN" dirty="0"/>
              <a:t>Flume</a:t>
            </a:r>
          </a:p>
        </p:txBody>
      </p:sp>
      <p:sp>
        <p:nvSpPr>
          <p:cNvPr id="5" name="Content Placeholder 4">
            <a:extLst>
              <a:ext uri="{FF2B5EF4-FFF2-40B4-BE49-F238E27FC236}">
                <a16:creationId xmlns:a16="http://schemas.microsoft.com/office/drawing/2014/main" id="{9B8DF3BB-1991-21FA-DA7A-E3A1DBB3A764}"/>
              </a:ext>
            </a:extLst>
          </p:cNvPr>
          <p:cNvSpPr>
            <a:spLocks noGrp="1"/>
          </p:cNvSpPr>
          <p:nvPr>
            <p:ph sz="half" idx="1"/>
          </p:nvPr>
        </p:nvSpPr>
        <p:spPr/>
        <p:txBody>
          <a:bodyPr/>
          <a:lstStyle/>
          <a:p>
            <a:r>
              <a:rPr lang="en-US" b="0" i="0" dirty="0">
                <a:solidFill>
                  <a:srgbClr val="51565E"/>
                </a:solidFill>
                <a:effectLst/>
                <a:latin typeface="Roboto" panose="02000000000000000000" pitchFamily="2" charset="0"/>
              </a:rPr>
              <a:t>Flume is another data collection and ingestion tool, a distributed service for collecting, aggregating, and moving large amounts of log data. </a:t>
            </a:r>
          </a:p>
          <a:p>
            <a:r>
              <a:rPr lang="en-US" b="0" i="0" dirty="0">
                <a:solidFill>
                  <a:srgbClr val="51565E"/>
                </a:solidFill>
                <a:effectLst/>
                <a:latin typeface="Roboto" panose="02000000000000000000" pitchFamily="2" charset="0"/>
              </a:rPr>
              <a:t>It ingests online streaming data from social media, logs files, web server into HDFS.</a:t>
            </a:r>
            <a:endParaRPr lang="en-IN" dirty="0"/>
          </a:p>
        </p:txBody>
      </p:sp>
      <p:pic>
        <p:nvPicPr>
          <p:cNvPr id="6146" name="Picture 2" descr="ingests.">
            <a:extLst>
              <a:ext uri="{FF2B5EF4-FFF2-40B4-BE49-F238E27FC236}">
                <a16:creationId xmlns:a16="http://schemas.microsoft.com/office/drawing/2014/main" id="{06147558-03DF-6E3C-94F0-334F4D48C33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57975" y="3124994"/>
            <a:ext cx="421005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436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9430D-D7B0-9811-C4E7-F108F0E39EEB}"/>
              </a:ext>
            </a:extLst>
          </p:cNvPr>
          <p:cNvSpPr>
            <a:spLocks noGrp="1"/>
          </p:cNvSpPr>
          <p:nvPr>
            <p:ph type="title"/>
          </p:nvPr>
        </p:nvSpPr>
        <p:spPr/>
        <p:txBody>
          <a:bodyPr/>
          <a:lstStyle/>
          <a:p>
            <a:r>
              <a:rPr lang="en-IN" dirty="0"/>
              <a:t>Pig </a:t>
            </a:r>
          </a:p>
        </p:txBody>
      </p:sp>
      <p:sp>
        <p:nvSpPr>
          <p:cNvPr id="3" name="Content Placeholder 2">
            <a:extLst>
              <a:ext uri="{FF2B5EF4-FFF2-40B4-BE49-F238E27FC236}">
                <a16:creationId xmlns:a16="http://schemas.microsoft.com/office/drawing/2014/main" id="{E1A00B64-2555-FD34-69AE-4920B0AB0A65}"/>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Pig is a high-level programming language useful for analyzing large data sets.</a:t>
            </a:r>
          </a:p>
          <a:p>
            <a:r>
              <a:rPr lang="en-US" b="0" i="0" dirty="0">
                <a:solidFill>
                  <a:srgbClr val="222222"/>
                </a:solidFill>
                <a:effectLst/>
                <a:latin typeface="Source Sans Pro" panose="020B0503030403020204" pitchFamily="34" charset="0"/>
              </a:rPr>
              <a:t> Pig was a result of development effort at Yahoo!</a:t>
            </a:r>
            <a:endParaRPr lang="en-US" dirty="0">
              <a:solidFill>
                <a:srgbClr val="222222"/>
              </a:solidFill>
              <a:latin typeface="Source Sans Pro" panose="020B0503030403020204" pitchFamily="34" charset="0"/>
            </a:endParaRPr>
          </a:p>
          <a:p>
            <a:r>
              <a:rPr lang="en-US" b="0" i="0" dirty="0">
                <a:solidFill>
                  <a:srgbClr val="222222"/>
                </a:solidFill>
                <a:effectLst/>
                <a:latin typeface="Source Sans Pro" panose="020B0503030403020204" pitchFamily="34" charset="0"/>
              </a:rPr>
              <a:t>In a MapReduce framework, programs need to be translated into a series of Map and Reduce stages. However, this is not a programming model which data analysts are familiar with. </a:t>
            </a:r>
          </a:p>
          <a:p>
            <a:r>
              <a:rPr lang="en-US" b="0" i="0" dirty="0">
                <a:solidFill>
                  <a:srgbClr val="222222"/>
                </a:solidFill>
                <a:effectLst/>
                <a:latin typeface="Source Sans Pro" panose="020B0503030403020204" pitchFamily="34" charset="0"/>
              </a:rPr>
              <a:t>So, in order to bridge this gap, an abstraction called Pig was built on top of Hadoop</a:t>
            </a:r>
          </a:p>
          <a:p>
            <a:endParaRPr lang="en-IN" dirty="0"/>
          </a:p>
        </p:txBody>
      </p:sp>
    </p:spTree>
    <p:extLst>
      <p:ext uri="{BB962C8B-B14F-4D97-AF65-F5344CB8AC3E}">
        <p14:creationId xmlns:p14="http://schemas.microsoft.com/office/powerpoint/2010/main" val="75866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78359-8FCB-EFF2-F373-B9C626304335}"/>
              </a:ext>
            </a:extLst>
          </p:cNvPr>
          <p:cNvSpPr>
            <a:spLocks noGrp="1"/>
          </p:cNvSpPr>
          <p:nvPr>
            <p:ph type="title"/>
          </p:nvPr>
        </p:nvSpPr>
        <p:spPr/>
        <p:txBody>
          <a:bodyPr/>
          <a:lstStyle/>
          <a:p>
            <a:r>
              <a:rPr lang="en-IN" dirty="0"/>
              <a:t>Pig</a:t>
            </a:r>
          </a:p>
        </p:txBody>
      </p:sp>
      <p:sp>
        <p:nvSpPr>
          <p:cNvPr id="3" name="Content Placeholder 2">
            <a:extLst>
              <a:ext uri="{FF2B5EF4-FFF2-40B4-BE49-F238E27FC236}">
                <a16:creationId xmlns:a16="http://schemas.microsoft.com/office/drawing/2014/main" id="{C2913B0A-0AA8-9061-459F-100CCA550685}"/>
              </a:ext>
            </a:extLst>
          </p:cNvPr>
          <p:cNvSpPr>
            <a:spLocks noGrp="1"/>
          </p:cNvSpPr>
          <p:nvPr>
            <p:ph idx="1"/>
          </p:nvPr>
        </p:nvSpPr>
        <p:spPr/>
        <p:txBody>
          <a:bodyPr/>
          <a:lstStyle/>
          <a:p>
            <a:r>
              <a:rPr lang="en-US" dirty="0"/>
              <a:t>Apache Pig enables people to focus more on analyzing bulk data sets and to spend less time writing Map-Reduce programs.</a:t>
            </a:r>
            <a:endParaRPr lang="en-IN" dirty="0"/>
          </a:p>
        </p:txBody>
      </p:sp>
    </p:spTree>
    <p:extLst>
      <p:ext uri="{BB962C8B-B14F-4D97-AF65-F5344CB8AC3E}">
        <p14:creationId xmlns:p14="http://schemas.microsoft.com/office/powerpoint/2010/main" val="2059794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2B7FC-CF57-CE9F-22E0-AC7FC16E0B17}"/>
              </a:ext>
            </a:extLst>
          </p:cNvPr>
          <p:cNvSpPr>
            <a:spLocks noGrp="1"/>
          </p:cNvSpPr>
          <p:nvPr>
            <p:ph type="title"/>
          </p:nvPr>
        </p:nvSpPr>
        <p:spPr/>
        <p:txBody>
          <a:bodyPr/>
          <a:lstStyle/>
          <a:p>
            <a:r>
              <a:rPr lang="en-IN" dirty="0"/>
              <a:t>Pig </a:t>
            </a:r>
            <a:r>
              <a:rPr lang="en-US" b="0" i="0" dirty="0">
                <a:solidFill>
                  <a:srgbClr val="222222"/>
                </a:solidFill>
                <a:effectLst/>
                <a:latin typeface="Source Sans Pro" panose="020B0503030403020204" pitchFamily="34" charset="0"/>
              </a:rPr>
              <a:t>Architecture</a:t>
            </a:r>
            <a:endParaRPr lang="en-IN" dirty="0"/>
          </a:p>
        </p:txBody>
      </p:sp>
      <p:sp>
        <p:nvSpPr>
          <p:cNvPr id="3" name="Content Placeholder 2">
            <a:extLst>
              <a:ext uri="{FF2B5EF4-FFF2-40B4-BE49-F238E27FC236}">
                <a16:creationId xmlns:a16="http://schemas.microsoft.com/office/drawing/2014/main" id="{052920C6-9B71-79A3-A0C6-682EF4D00531}"/>
              </a:ext>
            </a:extLst>
          </p:cNvPr>
          <p:cNvSpPr>
            <a:spLocks noGrp="1"/>
          </p:cNvSpPr>
          <p:nvPr>
            <p:ph idx="1"/>
          </p:nvPr>
        </p:nvSpPr>
        <p:spPr/>
        <p:txBody>
          <a:bodyPr/>
          <a:lstStyle/>
          <a:p>
            <a:pPr marL="0" indent="0" algn="l">
              <a:buNone/>
            </a:pPr>
            <a:r>
              <a:rPr lang="en-US" b="0" i="0" dirty="0">
                <a:solidFill>
                  <a:srgbClr val="222222"/>
                </a:solidFill>
                <a:effectLst/>
                <a:latin typeface="Source Sans Pro" panose="020B0503030403020204" pitchFamily="34" charset="0"/>
              </a:rPr>
              <a:t>The Architecture of Pig consists of two components:</a:t>
            </a:r>
          </a:p>
          <a:p>
            <a:pPr marL="0" indent="0" algn="l">
              <a:buNone/>
            </a:pPr>
            <a:endParaRPr lang="en-US" b="0" i="0" dirty="0">
              <a:solidFill>
                <a:srgbClr val="222222"/>
              </a:solidFill>
              <a:effectLst/>
              <a:latin typeface="Source Sans Pro" panose="020B0503030403020204" pitchFamily="34" charset="0"/>
            </a:endParaRPr>
          </a:p>
          <a:p>
            <a:pPr algn="l">
              <a:buFont typeface="+mj-lt"/>
              <a:buAutoNum type="arabicPeriod"/>
            </a:pPr>
            <a:r>
              <a:rPr lang="en-US" b="1" i="0" dirty="0">
                <a:solidFill>
                  <a:srgbClr val="222222"/>
                </a:solidFill>
                <a:effectLst/>
                <a:latin typeface="Source Sans Pro" panose="020B0503030403020204" pitchFamily="34" charset="0"/>
              </a:rPr>
              <a:t>Pig Latin,</a:t>
            </a:r>
            <a:r>
              <a:rPr lang="en-US" b="0" i="0" dirty="0">
                <a:solidFill>
                  <a:srgbClr val="222222"/>
                </a:solidFill>
                <a:effectLst/>
                <a:latin typeface="Source Sans Pro" panose="020B0503030403020204" pitchFamily="34" charset="0"/>
              </a:rPr>
              <a:t> which is a language</a:t>
            </a:r>
          </a:p>
          <a:p>
            <a:pPr algn="l">
              <a:buFont typeface="+mj-lt"/>
              <a:buAutoNum type="arabicPeriod"/>
            </a:pPr>
            <a:r>
              <a:rPr lang="en-US" b="1" i="0" dirty="0">
                <a:solidFill>
                  <a:srgbClr val="222222"/>
                </a:solidFill>
                <a:effectLst/>
                <a:latin typeface="Source Sans Pro" panose="020B0503030403020204" pitchFamily="34" charset="0"/>
              </a:rPr>
              <a:t>A runtime environment,</a:t>
            </a:r>
            <a:r>
              <a:rPr lang="en-US" b="0" i="0" dirty="0">
                <a:solidFill>
                  <a:srgbClr val="222222"/>
                </a:solidFill>
                <a:effectLst/>
                <a:latin typeface="Source Sans Pro" panose="020B0503030403020204" pitchFamily="34" charset="0"/>
              </a:rPr>
              <a:t> for running </a:t>
            </a:r>
            <a:r>
              <a:rPr lang="en-US" b="0" i="0" dirty="0" err="1">
                <a:solidFill>
                  <a:srgbClr val="222222"/>
                </a:solidFill>
                <a:effectLst/>
                <a:latin typeface="Source Sans Pro" panose="020B0503030403020204" pitchFamily="34" charset="0"/>
              </a:rPr>
              <a:t>PigLatin</a:t>
            </a:r>
            <a:r>
              <a:rPr lang="en-US" b="0" i="0" dirty="0">
                <a:solidFill>
                  <a:srgbClr val="222222"/>
                </a:solidFill>
                <a:effectLst/>
                <a:latin typeface="Source Sans Pro" panose="020B0503030403020204" pitchFamily="34" charset="0"/>
              </a:rPr>
              <a:t> programs.</a:t>
            </a:r>
          </a:p>
          <a:p>
            <a:endParaRPr lang="en-IN" dirty="0"/>
          </a:p>
        </p:txBody>
      </p:sp>
    </p:spTree>
    <p:extLst>
      <p:ext uri="{BB962C8B-B14F-4D97-AF65-F5344CB8AC3E}">
        <p14:creationId xmlns:p14="http://schemas.microsoft.com/office/powerpoint/2010/main" val="3606890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1294D-21B6-D45B-7F4E-5D685D77197C}"/>
              </a:ext>
            </a:extLst>
          </p:cNvPr>
          <p:cNvSpPr>
            <a:spLocks noGrp="1"/>
          </p:cNvSpPr>
          <p:nvPr>
            <p:ph type="title"/>
          </p:nvPr>
        </p:nvSpPr>
        <p:spPr/>
        <p:txBody>
          <a:bodyPr/>
          <a:lstStyle/>
          <a:p>
            <a:r>
              <a:rPr lang="en-IN" dirty="0"/>
              <a:t>Pig </a:t>
            </a:r>
            <a:r>
              <a:rPr lang="en-US" b="0" i="0" dirty="0">
                <a:solidFill>
                  <a:srgbClr val="222222"/>
                </a:solidFill>
                <a:effectLst/>
                <a:latin typeface="Source Sans Pro" panose="020B0503030403020204" pitchFamily="34" charset="0"/>
              </a:rPr>
              <a:t>Architecture</a:t>
            </a:r>
            <a:endParaRPr lang="en-IN" dirty="0"/>
          </a:p>
        </p:txBody>
      </p:sp>
      <p:sp>
        <p:nvSpPr>
          <p:cNvPr id="3" name="Content Placeholder 2">
            <a:extLst>
              <a:ext uri="{FF2B5EF4-FFF2-40B4-BE49-F238E27FC236}">
                <a16:creationId xmlns:a16="http://schemas.microsoft.com/office/drawing/2014/main" id="{07184309-6EF8-511B-0E1E-46E334D653AD}"/>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A Pig Latin program consists of a series of operations or transformations which are applied to the input data to produce output. </a:t>
            </a:r>
          </a:p>
          <a:p>
            <a:r>
              <a:rPr lang="en-US" b="0" i="0" dirty="0">
                <a:solidFill>
                  <a:srgbClr val="222222"/>
                </a:solidFill>
                <a:effectLst/>
                <a:latin typeface="Source Sans Pro" panose="020B0503030403020204" pitchFamily="34" charset="0"/>
              </a:rPr>
              <a:t>These operations describe a data flow which is translated into an executable representation, by Hadoop Pig execution environment. Underneath, results of these transformations are series of MapReduce jobs which a programmer is unaware of. </a:t>
            </a:r>
          </a:p>
        </p:txBody>
      </p:sp>
    </p:spTree>
    <p:extLst>
      <p:ext uri="{BB962C8B-B14F-4D97-AF65-F5344CB8AC3E}">
        <p14:creationId xmlns:p14="http://schemas.microsoft.com/office/powerpoint/2010/main" val="3973017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D593F-F60A-4EF7-BC16-F0488B28864E}"/>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3400">
                <a:solidFill>
                  <a:schemeClr val="tx1">
                    <a:lumMod val="85000"/>
                    <a:lumOff val="15000"/>
                  </a:schemeClr>
                </a:solidFill>
              </a:rPr>
              <a:t>Characteristics of big data</a:t>
            </a:r>
          </a:p>
        </p:txBody>
      </p:sp>
      <p:pic>
        <p:nvPicPr>
          <p:cNvPr id="4" name="Content Placeholder 3">
            <a:extLst>
              <a:ext uri="{FF2B5EF4-FFF2-40B4-BE49-F238E27FC236}">
                <a16:creationId xmlns:a16="http://schemas.microsoft.com/office/drawing/2014/main" id="{DAD34F96-D68B-4032-AD10-B7DBFF6907A8}"/>
              </a:ext>
            </a:extLst>
          </p:cNvPr>
          <p:cNvPicPr>
            <a:picLocks noGrp="1" noChangeAspect="1"/>
          </p:cNvPicPr>
          <p:nvPr>
            <p:ph idx="1"/>
          </p:nvPr>
        </p:nvPicPr>
        <p:blipFill>
          <a:blip r:embed="rId2"/>
          <a:stretch>
            <a:fillRect/>
          </a:stretch>
        </p:blipFill>
        <p:spPr>
          <a:xfrm>
            <a:off x="633999" y="1223098"/>
            <a:ext cx="6912217" cy="3888121"/>
          </a:xfrm>
          <a:prstGeom prst="rect">
            <a:avLst/>
          </a:prstGeom>
        </p:spPr>
      </p:pic>
    </p:spTree>
    <p:extLst>
      <p:ext uri="{BB962C8B-B14F-4D97-AF65-F5344CB8AC3E}">
        <p14:creationId xmlns:p14="http://schemas.microsoft.com/office/powerpoint/2010/main" val="3501229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4B7DB95-9146-48CD-8124-9E60CF509174}"/>
              </a:ext>
            </a:extLst>
          </p:cNvPr>
          <p:cNvSpPr>
            <a:spLocks noGrp="1"/>
          </p:cNvSpPr>
          <p:nvPr>
            <p:ph sz="half" idx="4294967295"/>
          </p:nvPr>
        </p:nvSpPr>
        <p:spPr>
          <a:xfrm>
            <a:off x="7859485" y="2407436"/>
            <a:ext cx="3690257" cy="3461658"/>
          </a:xfrm>
        </p:spPr>
        <p:txBody>
          <a:bodyPr vert="horz" lIns="0" tIns="45720" rIns="0" bIns="45720" rtlCol="0">
            <a:normAutofit/>
          </a:bodyPr>
          <a:lstStyle/>
          <a:p>
            <a:r>
              <a:rPr lang="en-US" dirty="0"/>
              <a:t>Bigdata Analytics examines large and different types of data to uncover hidden pattern, correlation and other insight. </a:t>
            </a:r>
            <a:endParaRPr lang="en-US"/>
          </a:p>
        </p:txBody>
      </p:sp>
      <p:pic>
        <p:nvPicPr>
          <p:cNvPr id="13" name="Content Placeholder 12" descr="A close up of a sign&#10;&#10;Description automatically generated">
            <a:extLst>
              <a:ext uri="{FF2B5EF4-FFF2-40B4-BE49-F238E27FC236}">
                <a16:creationId xmlns:a16="http://schemas.microsoft.com/office/drawing/2014/main" id="{38F8DC9C-45D6-4831-BB47-B3EF6178DC57}"/>
              </a:ext>
            </a:extLst>
          </p:cNvPr>
          <p:cNvPicPr>
            <a:picLocks noGrp="1" noChangeAspect="1"/>
          </p:cNvPicPr>
          <p:nvPr>
            <p:ph idx="1"/>
          </p:nvPr>
        </p:nvPicPr>
        <p:blipFill>
          <a:blip r:embed="rId2"/>
          <a:stretch>
            <a:fillRect/>
          </a:stretch>
        </p:blipFill>
        <p:spPr>
          <a:xfrm>
            <a:off x="1470468" y="2246569"/>
            <a:ext cx="5570703" cy="3101609"/>
          </a:xfrm>
        </p:spPr>
      </p:pic>
    </p:spTree>
    <p:extLst>
      <p:ext uri="{BB962C8B-B14F-4D97-AF65-F5344CB8AC3E}">
        <p14:creationId xmlns:p14="http://schemas.microsoft.com/office/powerpoint/2010/main" val="2438600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72505-94A7-6F9F-412D-3D8553F620EB}"/>
              </a:ext>
            </a:extLst>
          </p:cNvPr>
          <p:cNvSpPr>
            <a:spLocks noGrp="1"/>
          </p:cNvSpPr>
          <p:nvPr>
            <p:ph type="title"/>
          </p:nvPr>
        </p:nvSpPr>
        <p:spPr/>
        <p:txBody>
          <a:bodyPr/>
          <a:lstStyle/>
          <a:p>
            <a:r>
              <a:rPr lang="en-IN" dirty="0"/>
              <a:t>Big Data Analytics</a:t>
            </a:r>
          </a:p>
        </p:txBody>
      </p:sp>
      <p:sp>
        <p:nvSpPr>
          <p:cNvPr id="3" name="Content Placeholder 2">
            <a:extLst>
              <a:ext uri="{FF2B5EF4-FFF2-40B4-BE49-F238E27FC236}">
                <a16:creationId xmlns:a16="http://schemas.microsoft.com/office/drawing/2014/main" id="{083543AE-CDCC-B9AF-22EF-659A3913499A}"/>
              </a:ext>
            </a:extLst>
          </p:cNvPr>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Big Data definition </a:t>
            </a:r>
            <a:r>
              <a:rPr lang="en-US" sz="2400" dirty="0">
                <a:latin typeface="Times New Roman" panose="02020603050405020304" pitchFamily="18" charset="0"/>
                <a:cs typeface="Times New Roman" panose="02020603050405020304" pitchFamily="18" charset="0"/>
              </a:rPr>
              <a:t>: Big Data means a data that is huge in size. Bigdata is a term used to describe a collection of data that is huge in size and yet growing exponentially with time.</a:t>
            </a:r>
          </a:p>
          <a:p>
            <a:r>
              <a:rPr lang="en-US" sz="2400" dirty="0">
                <a:latin typeface="Times New Roman" panose="02020603050405020304" pitchFamily="18" charset="0"/>
                <a:cs typeface="Times New Roman" panose="02020603050405020304" pitchFamily="18" charset="0"/>
              </a:rPr>
              <a:t>Big Data analytics examples includes stock exchanges, social media sites, jet engines, etc.</a:t>
            </a:r>
          </a:p>
          <a:p>
            <a:r>
              <a:rPr lang="en-US" sz="2400" dirty="0">
                <a:latin typeface="Times New Roman" panose="02020603050405020304" pitchFamily="18" charset="0"/>
                <a:cs typeface="Times New Roman" panose="02020603050405020304" pitchFamily="18" charset="0"/>
              </a:rPr>
              <a:t>Big Data could be 1) Structured, 2) Unstructured, 3) Semi-structured</a:t>
            </a:r>
          </a:p>
          <a:p>
            <a:r>
              <a:rPr lang="en-US" sz="2400" dirty="0">
                <a:latin typeface="Times New Roman" panose="02020603050405020304" pitchFamily="18" charset="0"/>
                <a:cs typeface="Times New Roman" panose="02020603050405020304" pitchFamily="18" charset="0"/>
              </a:rPr>
              <a:t>Volume, Variety, Velocity, and Variability are few Big Data characteristics</a:t>
            </a:r>
          </a:p>
          <a:p>
            <a:r>
              <a:rPr lang="en-US" sz="2400" dirty="0">
                <a:latin typeface="Times New Roman" panose="02020603050405020304" pitchFamily="18" charset="0"/>
                <a:cs typeface="Times New Roman" panose="02020603050405020304" pitchFamily="18" charset="0"/>
              </a:rPr>
              <a:t>Improved customer service, better operational efficiency, Better Decision Making are few advantages of Bigdata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0445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DEEE8-D5A7-0C1A-DF5B-5211E5A942B3}"/>
              </a:ext>
            </a:extLst>
          </p:cNvPr>
          <p:cNvSpPr>
            <a:spLocks noGrp="1"/>
          </p:cNvSpPr>
          <p:nvPr>
            <p:ph type="title"/>
          </p:nvPr>
        </p:nvSpPr>
        <p:spPr/>
        <p:txBody>
          <a:bodyPr/>
          <a:lstStyle/>
          <a:p>
            <a:r>
              <a:rPr lang="en-IN" dirty="0"/>
              <a:t>Hadoop </a:t>
            </a:r>
          </a:p>
        </p:txBody>
      </p:sp>
      <p:sp>
        <p:nvSpPr>
          <p:cNvPr id="3" name="Content Placeholder 2">
            <a:extLst>
              <a:ext uri="{FF2B5EF4-FFF2-40B4-BE49-F238E27FC236}">
                <a16:creationId xmlns:a16="http://schemas.microsoft.com/office/drawing/2014/main" id="{8127C67F-BA80-4E22-F049-3D6D7EF00EFD}"/>
              </a:ext>
            </a:extLst>
          </p:cNvPr>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Hadoop is an Apache open-source framework written in java that allows distributed processing of large datasets across clusters of computers using simple programming models.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The Hadoop framework application works in an environment that provides distributed storage and computation across clusters of computers.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Hadoop is designed to scale up from a single server to thousands of machines, each offering local computation and storage.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932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C37C4-EF9F-519E-2BA8-5633B16989BE}"/>
              </a:ext>
            </a:extLst>
          </p:cNvPr>
          <p:cNvSpPr>
            <a:spLocks noGrp="1"/>
          </p:cNvSpPr>
          <p:nvPr>
            <p:ph type="title"/>
          </p:nvPr>
        </p:nvSpPr>
        <p:spPr/>
        <p:txBody>
          <a:bodyPr/>
          <a:lstStyle/>
          <a:p>
            <a:r>
              <a:rPr lang="en-IN" b="0" i="0">
                <a:solidFill>
                  <a:srgbClr val="000000"/>
                </a:solidFill>
                <a:effectLst/>
                <a:latin typeface="Heebo" panose="020B0604020202020204" pitchFamily="2" charset="-79"/>
                <a:cs typeface="Heebo" panose="020B0604020202020204" pitchFamily="2" charset="-79"/>
              </a:rPr>
              <a:t>Hadoop Architecture</a:t>
            </a:r>
            <a:endParaRPr lang="en-IN" dirty="0"/>
          </a:p>
        </p:txBody>
      </p:sp>
      <p:sp>
        <p:nvSpPr>
          <p:cNvPr id="4" name="Content Placeholder 3">
            <a:extLst>
              <a:ext uri="{FF2B5EF4-FFF2-40B4-BE49-F238E27FC236}">
                <a16:creationId xmlns:a16="http://schemas.microsoft.com/office/drawing/2014/main" id="{4A3A6038-3E35-842A-16E6-D938299665B9}"/>
              </a:ext>
            </a:extLst>
          </p:cNvPr>
          <p:cNvSpPr>
            <a:spLocks noGrp="1"/>
          </p:cNvSpPr>
          <p:nvPr>
            <p:ph sz="half" idx="1"/>
          </p:nvPr>
        </p:nvSpPr>
        <p:spPr/>
        <p:txBody>
          <a:bodyPr>
            <a:normAutofit/>
          </a:bodyPr>
          <a:lstStyle/>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Processing/Computation layer (MapReduce)</a:t>
            </a:r>
          </a:p>
          <a:p>
            <a:r>
              <a:rPr lang="en-US" sz="2000" dirty="0">
                <a:latin typeface="Times New Roman" panose="02020603050405020304" pitchFamily="18" charset="0"/>
                <a:cs typeface="Times New Roman" panose="02020603050405020304" pitchFamily="18" charset="0"/>
              </a:rPr>
              <a:t>Storage layer (Hadoop Distributed File System)</a:t>
            </a:r>
            <a:endParaRPr lang="en-IN" sz="2000" dirty="0">
              <a:latin typeface="Times New Roman" panose="02020603050405020304" pitchFamily="18" charset="0"/>
              <a:cs typeface="Times New Roman" panose="02020603050405020304" pitchFamily="18" charset="0"/>
            </a:endParaRPr>
          </a:p>
        </p:txBody>
      </p:sp>
      <p:pic>
        <p:nvPicPr>
          <p:cNvPr id="1026" name="Picture 2" descr="Hadoop Architecture">
            <a:extLst>
              <a:ext uri="{FF2B5EF4-FFF2-40B4-BE49-F238E27FC236}">
                <a16:creationId xmlns:a16="http://schemas.microsoft.com/office/drawing/2014/main" id="{2A634505-4217-0BA5-DC2E-272FEEA0364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19213" y="1825625"/>
            <a:ext cx="368757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753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222DE-7941-6BC3-33D0-E17EC3CAA57F}"/>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How Does Hadoop Work?</a:t>
            </a:r>
            <a:endParaRPr lang="en-IN" dirty="0"/>
          </a:p>
        </p:txBody>
      </p:sp>
      <p:sp>
        <p:nvSpPr>
          <p:cNvPr id="3" name="Content Placeholder 2">
            <a:extLst>
              <a:ext uri="{FF2B5EF4-FFF2-40B4-BE49-F238E27FC236}">
                <a16:creationId xmlns:a16="http://schemas.microsoft.com/office/drawing/2014/main" id="{E99785DF-09DA-3B38-8EF4-81CB53EA2AE2}"/>
              </a:ext>
            </a:extLst>
          </p:cNvPr>
          <p:cNvSpPr>
            <a:spLocks noGrp="1"/>
          </p:cNvSpPr>
          <p:nvPr>
            <p:ph idx="1"/>
          </p:nvPr>
        </p:nvSpPr>
        <p:spPr/>
        <p:txBody>
          <a:bodyPr/>
          <a:lstStyle/>
          <a:p>
            <a:r>
              <a:rPr lang="en-US" b="0" i="0" dirty="0">
                <a:solidFill>
                  <a:srgbClr val="444444"/>
                </a:solidFill>
                <a:effectLst/>
                <a:latin typeface="+mj-lt"/>
              </a:rPr>
              <a:t>Hadoop stores a massive amount of data in a distributed manner in HDFS. </a:t>
            </a:r>
          </a:p>
          <a:p>
            <a:r>
              <a:rPr lang="en-US" b="0" i="0" dirty="0">
                <a:solidFill>
                  <a:srgbClr val="444444"/>
                </a:solidFill>
                <a:effectLst/>
                <a:latin typeface="+mj-lt"/>
              </a:rPr>
              <a:t>The Hadoop MapReduce is the processing unit in Hadoop, which processes the data in parallel.</a:t>
            </a:r>
          </a:p>
          <a:p>
            <a:r>
              <a:rPr lang="en-US" b="0" i="0" dirty="0">
                <a:solidFill>
                  <a:srgbClr val="444444"/>
                </a:solidFill>
                <a:effectLst/>
                <a:latin typeface="+mj-lt"/>
              </a:rPr>
              <a:t>Hadoop YARN is another core component in the Hadoop framework, which is responsible for managing resources amongst applications running in the cluster and scheduling the task.</a:t>
            </a:r>
            <a:endParaRPr lang="en-IN" dirty="0">
              <a:latin typeface="+mj-lt"/>
              <a:cs typeface="Times New Roman" panose="02020603050405020304" pitchFamily="18" charset="0"/>
            </a:endParaRPr>
          </a:p>
        </p:txBody>
      </p:sp>
    </p:spTree>
    <p:extLst>
      <p:ext uri="{BB962C8B-B14F-4D97-AF65-F5344CB8AC3E}">
        <p14:creationId xmlns:p14="http://schemas.microsoft.com/office/powerpoint/2010/main" val="224872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8AE22D-933F-C818-5C45-67C0580A147D}"/>
              </a:ext>
            </a:extLst>
          </p:cNvPr>
          <p:cNvSpPr>
            <a:spLocks noGrp="1"/>
          </p:cNvSpPr>
          <p:nvPr>
            <p:ph type="title"/>
          </p:nvPr>
        </p:nvSpPr>
        <p:spPr/>
        <p:txBody>
          <a:bodyPr/>
          <a:lstStyle/>
          <a:p>
            <a:r>
              <a:rPr lang="en-IN" dirty="0"/>
              <a:t>HDFS</a:t>
            </a:r>
          </a:p>
        </p:txBody>
      </p:sp>
      <p:sp>
        <p:nvSpPr>
          <p:cNvPr id="5" name="Content Placeholder 4">
            <a:extLst>
              <a:ext uri="{FF2B5EF4-FFF2-40B4-BE49-F238E27FC236}">
                <a16:creationId xmlns:a16="http://schemas.microsoft.com/office/drawing/2014/main" id="{768451F2-892B-19EA-762B-E658DF3BED41}"/>
              </a:ext>
            </a:extLst>
          </p:cNvPr>
          <p:cNvSpPr>
            <a:spLocks noGrp="1"/>
          </p:cNvSpPr>
          <p:nvPr>
            <p:ph sz="half" idx="1"/>
          </p:nvPr>
        </p:nvSpPr>
        <p:spPr/>
        <p:txBody>
          <a:bodyPr/>
          <a:lstStyle/>
          <a:p>
            <a:r>
              <a:rPr lang="en-US" dirty="0">
                <a:latin typeface="+mj-lt"/>
              </a:rPr>
              <a:t> HDFS is a specially designed file system for storing huge datasets in commodity hardware, storing information in different formats on various machines. </a:t>
            </a:r>
            <a:endParaRPr lang="en-IN" dirty="0">
              <a:latin typeface="+mj-lt"/>
            </a:endParaRPr>
          </a:p>
        </p:txBody>
      </p:sp>
      <p:pic>
        <p:nvPicPr>
          <p:cNvPr id="2050" name="Picture 2" descr="hadoop-2">
            <a:extLst>
              <a:ext uri="{FF2B5EF4-FFF2-40B4-BE49-F238E27FC236}">
                <a16:creationId xmlns:a16="http://schemas.microsoft.com/office/drawing/2014/main" id="{BF60F11A-B2CC-2C7E-0886-413B1C65D9E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86575" y="2434431"/>
            <a:ext cx="3752850" cy="3133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651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TotalTime>
  <Words>1300</Words>
  <Application>Microsoft Office PowerPoint</Application>
  <PresentationFormat>Widescreen</PresentationFormat>
  <Paragraphs>109</Paragraphs>
  <Slides>27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Calibri Light</vt:lpstr>
      <vt:lpstr>Heebo</vt:lpstr>
      <vt:lpstr>Nunito</vt:lpstr>
      <vt:lpstr>Roboto</vt:lpstr>
      <vt:lpstr>Source Sans Pro</vt:lpstr>
      <vt:lpstr>Times New Roman</vt:lpstr>
      <vt:lpstr>Office Theme</vt:lpstr>
      <vt:lpstr>Bigdata Analytics</vt:lpstr>
      <vt:lpstr>Explosion of Data</vt:lpstr>
      <vt:lpstr>Characteristics of big data</vt:lpstr>
      <vt:lpstr>PowerPoint Presentation</vt:lpstr>
      <vt:lpstr>Big Data Analytics</vt:lpstr>
      <vt:lpstr>Hadoop </vt:lpstr>
      <vt:lpstr>Hadoop Architecture</vt:lpstr>
      <vt:lpstr>How Does Hadoop Work?</vt:lpstr>
      <vt:lpstr>HDFS</vt:lpstr>
      <vt:lpstr>HDFS Component </vt:lpstr>
      <vt:lpstr>HDFS</vt:lpstr>
      <vt:lpstr>MapReduce </vt:lpstr>
      <vt:lpstr>How MapReduce Organizes Work?</vt:lpstr>
      <vt:lpstr>MapReduce Architecture</vt:lpstr>
      <vt:lpstr>MapReduce Architecture</vt:lpstr>
      <vt:lpstr>MapReduce Architecture</vt:lpstr>
      <vt:lpstr>YARN (Yet Another Resource Negotiator)</vt:lpstr>
      <vt:lpstr>YARN Component </vt:lpstr>
      <vt:lpstr>Advantages of Hadoop</vt:lpstr>
      <vt:lpstr>Sqoop</vt:lpstr>
      <vt:lpstr>Hive</vt:lpstr>
      <vt:lpstr>HIVE</vt:lpstr>
      <vt:lpstr>Flume</vt:lpstr>
      <vt:lpstr>Pig </vt:lpstr>
      <vt:lpstr>Pig</vt:lpstr>
      <vt:lpstr>Pig Architecture</vt:lpstr>
      <vt:lpstr>Pig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Aashish Pandey</dc:creator>
  <cp:lastModifiedBy>Aashish Pandey</cp:lastModifiedBy>
  <cp:revision>7</cp:revision>
  <dcterms:created xsi:type="dcterms:W3CDTF">2022-07-12T06:58:38Z</dcterms:created>
  <dcterms:modified xsi:type="dcterms:W3CDTF">2022-07-13T12:20:12Z</dcterms:modified>
</cp:coreProperties>
</file>