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60"/>
  </p:notesMasterIdLst>
  <p:handoutMasterIdLst>
    <p:handoutMasterId r:id="rId61"/>
  </p:handoutMasterIdLst>
  <p:sldIdLst>
    <p:sldId id="430" r:id="rId2"/>
    <p:sldId id="660" r:id="rId3"/>
    <p:sldId id="756" r:id="rId4"/>
    <p:sldId id="758" r:id="rId5"/>
    <p:sldId id="759" r:id="rId6"/>
    <p:sldId id="762" r:id="rId7"/>
    <p:sldId id="763" r:id="rId8"/>
    <p:sldId id="764" r:id="rId9"/>
    <p:sldId id="765" r:id="rId10"/>
    <p:sldId id="776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7" r:id="rId20"/>
    <p:sldId id="667" r:id="rId21"/>
    <p:sldId id="668" r:id="rId22"/>
    <p:sldId id="669" r:id="rId23"/>
    <p:sldId id="670" r:id="rId24"/>
    <p:sldId id="671" r:id="rId25"/>
    <p:sldId id="673" r:id="rId26"/>
    <p:sldId id="674" r:id="rId27"/>
    <p:sldId id="676" r:id="rId28"/>
    <p:sldId id="677" r:id="rId29"/>
    <p:sldId id="681" r:id="rId30"/>
    <p:sldId id="778" r:id="rId31"/>
    <p:sldId id="684" r:id="rId32"/>
    <p:sldId id="685" r:id="rId33"/>
    <p:sldId id="686" r:id="rId34"/>
    <p:sldId id="687" r:id="rId35"/>
    <p:sldId id="688" r:id="rId36"/>
    <p:sldId id="689" r:id="rId37"/>
    <p:sldId id="779" r:id="rId38"/>
    <p:sldId id="695" r:id="rId39"/>
    <p:sldId id="696" r:id="rId40"/>
    <p:sldId id="697" r:id="rId41"/>
    <p:sldId id="699" r:id="rId42"/>
    <p:sldId id="700" r:id="rId43"/>
    <p:sldId id="701" r:id="rId44"/>
    <p:sldId id="702" r:id="rId45"/>
    <p:sldId id="705" r:id="rId46"/>
    <p:sldId id="706" r:id="rId47"/>
    <p:sldId id="707" r:id="rId48"/>
    <p:sldId id="708" r:id="rId49"/>
    <p:sldId id="709" r:id="rId50"/>
    <p:sldId id="710" r:id="rId51"/>
    <p:sldId id="711" r:id="rId52"/>
    <p:sldId id="712" r:id="rId53"/>
    <p:sldId id="713" r:id="rId54"/>
    <p:sldId id="717" r:id="rId55"/>
    <p:sldId id="718" r:id="rId56"/>
    <p:sldId id="719" r:id="rId57"/>
    <p:sldId id="720" r:id="rId58"/>
    <p:sldId id="516" r:id="rId59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da, Srivalli" initials="KS" lastIdx="20" clrIdx="0"/>
  <p:cmAuthor id="2" name="Kannanpuza, Melissa" initials="K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EF"/>
    <a:srgbClr val="425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1" autoAdjust="0"/>
    <p:restoredTop sz="95033" autoAdjust="0"/>
  </p:normalViewPr>
  <p:slideViewPr>
    <p:cSldViewPr>
      <p:cViewPr varScale="1">
        <p:scale>
          <a:sx n="82" d="100"/>
          <a:sy n="82" d="100"/>
        </p:scale>
        <p:origin x="1445" y="72"/>
      </p:cViewPr>
      <p:guideLst>
        <p:guide orient="horz" pos="2160"/>
        <p:guide orient="horz" pos="3840"/>
        <p:guide pos="7296"/>
        <p:guide orient="horz" pos="960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7/12/2022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5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29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399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Title Slide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8762"/>
            <a:ext cx="7934706" cy="16459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4682"/>
            <a:ext cx="7934706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45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5800" y="5259388"/>
            <a:ext cx="3059264" cy="1284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94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6352243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10090" y="1414130"/>
            <a:ext cx="7733824" cy="476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1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4733926"/>
            <a:ext cx="5923361" cy="1471786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(Blue, add'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771984"/>
            <a:ext cx="5923361" cy="771145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930" y="1649154"/>
            <a:ext cx="5921752" cy="133191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1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SINGLE LINE TITLE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142999"/>
            <a:ext cx="8348472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8371053" y="6450104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+mn-lt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+mn-lt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754819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8382000" y="6477000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+mn-lt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+mn-lt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497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431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371053" y="6450104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+mn-lt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+mn-lt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6317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8371053" y="65064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+mn-lt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+mn-lt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967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8371053" y="6450104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+mn-lt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+mn-lt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8943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76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88101" y="6340747"/>
            <a:ext cx="36576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825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3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7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nshupandey/datasets/master/server-metrics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0364C-740F-4A4B-AA8B-7FD7069B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Python - NumPy, Pandas </a:t>
            </a:r>
            <a:endParaRPr lang="en-US" sz="5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98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Algebra with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matrix class which inherits from the </a:t>
            </a:r>
            <a:r>
              <a:rPr lang="en-US" dirty="0" err="1"/>
              <a:t>ndarray</a:t>
            </a:r>
            <a:r>
              <a:rPr lang="en-US" dirty="0"/>
              <a:t> class.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are some slight differences but matrices are very similar to general arrays.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NumPy’s</a:t>
            </a:r>
            <a:r>
              <a:rPr lang="en-US" dirty="0"/>
              <a:t> own words, the question of whether to use arrays or matrices comes down to the short answer of “use arrays”.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Transpose A Vector Or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07937"/>
            <a:ext cx="7544183" cy="3140964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vector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vector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([1, 2, 3, 4, 5, 6])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matrix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np.matrix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([[1, 2, 3],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[4, 5, 6],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[7, 8, 9]])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vector.T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#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Tranpose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vector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matrix.T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	# Transpose matrix</a:t>
              </a:r>
            </a:p>
            <a:p>
              <a:pPr>
                <a:lnSpc>
                  <a:spcPct val="150000"/>
                </a:lnSpc>
              </a:pP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7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Flatten A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306189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matrix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np.matrix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([[1, 2, 3],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[4, 5, 6],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[7, 8, 9]])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Flatten matrix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matrix.flatten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dot() and inner()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28805" y="2157731"/>
            <a:ext cx="3803904" cy="4162530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a=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([[1,2],[3,4]])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b=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([[11,12],[13,14]])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np.dot(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#output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array([[37, 40],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[85, 92]]) </a:t>
              </a:r>
            </a:p>
            <a:p>
              <a:pPr lvl="0">
                <a:lnSpc>
                  <a:spcPct val="150000"/>
                </a:lnSpc>
              </a:pPr>
              <a:endPara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np.inner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otuput</a:t>
              </a:r>
              <a:endPara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array([[35, 41],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[81, 95]])</a:t>
              </a:r>
              <a:r>
                <a:rPr lang="en-US" altLang="en-US" sz="1500" dirty="0"/>
                <a:t> </a:t>
              </a:r>
              <a:endParaRPr lang="en-US" altLang="en-US" sz="1500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4F8A0B-1506-479C-9CBC-96AED302E5F7}"/>
                  </a:ext>
                </a:extLst>
              </p:cNvPr>
              <p:cNvSpPr txBox="1"/>
              <p:nvPr/>
            </p:nvSpPr>
            <p:spPr>
              <a:xfrm>
                <a:off x="5061847" y="2592258"/>
                <a:ext cx="1243546" cy="34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4F8A0B-1506-479C-9CBC-96AED302E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47" y="2592258"/>
                <a:ext cx="1243546" cy="346441"/>
              </a:xfrm>
              <a:prstGeom prst="rect">
                <a:avLst/>
              </a:prstGeom>
              <a:blipFill>
                <a:blip r:embed="rId2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4763D-D407-4B78-A0EC-8FB6427A4402}"/>
                  </a:ext>
                </a:extLst>
              </p:cNvPr>
              <p:cNvSpPr txBox="1"/>
              <p:nvPr/>
            </p:nvSpPr>
            <p:spPr>
              <a:xfrm>
                <a:off x="5064584" y="3792890"/>
                <a:ext cx="3457293" cy="34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∗11+2∗13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1∗12+2∗14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3∗11+4∗13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3∗12+4∗14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94763D-D407-4B78-A0EC-8FB6427A4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84" y="3792890"/>
                <a:ext cx="3457293" cy="349904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95D12-7EA6-4867-9A05-55877C343FA1}"/>
                  </a:ext>
                </a:extLst>
              </p:cNvPr>
              <p:cNvSpPr txBox="1"/>
              <p:nvPr/>
            </p:nvSpPr>
            <p:spPr>
              <a:xfrm>
                <a:off x="5064584" y="4660619"/>
                <a:ext cx="3457293" cy="350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∗11+2∗12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1∗13+2∗14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3∗11+4∗12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3∗13+4∗14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095D12-7EA6-4867-9A05-55877C34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84" y="4660619"/>
                <a:ext cx="3457293" cy="350673"/>
              </a:xfrm>
              <a:prstGeom prst="rect">
                <a:avLst/>
              </a:prstGeom>
              <a:blipFill>
                <a:blip r:embed="rId4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424BF8-C3A4-455F-8015-F5C722CF8D70}"/>
              </a:ext>
            </a:extLst>
          </p:cNvPr>
          <p:cNvSpPr txBox="1"/>
          <p:nvPr/>
        </p:nvSpPr>
        <p:spPr>
          <a:xfrm>
            <a:off x="5064584" y="3451999"/>
            <a:ext cx="162537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With dot():</a:t>
            </a:r>
          </a:p>
          <a:p>
            <a:endParaRPr lang="en-US" sz="1350" b="1" dirty="0"/>
          </a:p>
          <a:p>
            <a:endParaRPr lang="en-US" sz="1350" b="1" dirty="0"/>
          </a:p>
          <a:p>
            <a:endParaRPr lang="en-US" sz="1350" b="1" dirty="0"/>
          </a:p>
          <a:p>
            <a:r>
              <a:rPr lang="en-US" sz="1350" b="1" dirty="0"/>
              <a:t>With inner():</a:t>
            </a:r>
          </a:p>
        </p:txBody>
      </p:sp>
    </p:spTree>
    <p:extLst>
      <p:ext uri="{BB962C8B-B14F-4D97-AF65-F5344CB8AC3E}">
        <p14:creationId xmlns:p14="http://schemas.microsoft.com/office/powerpoint/2010/main" val="11424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Algebra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86340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Return determinant of matrix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np.linalg.det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(matrix)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Calculate the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of the matrix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matrix.diagonal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().sum()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Calculate inverse of matrix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np.linalg.inv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(matrix)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3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Algebra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346138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Add two matrices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np.add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matrix_b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Subtract two matrices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np.subtract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matrix_b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4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Values &amp; Eigen Vectors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92999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np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numpy.linalg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eig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([[1,2],[3,4]])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eig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#output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(array([-0.37228132, 5.37228132]), array([[-0.82456484, -0.41597356], [ 0.56576746, -0.90937671]]))</a:t>
              </a:r>
              <a:r>
                <a:rPr lang="en-US" altLang="en-US" sz="1500" dirty="0"/>
                <a:t> </a:t>
              </a:r>
              <a:endParaRPr lang="en-US" altLang="en-US" sz="1500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3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Algebra - Solving Equations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806566" y="2432697"/>
            <a:ext cx="46587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np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numpy.linalg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solve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([[4,5],[6,-3]])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= 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([23, 3])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solve(</a:t>
              </a:r>
              <a:r>
                <a:rPr lang="en-US" altLang="en-US" sz="1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#output – value of x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en-US" sz="1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array([ 2, 3])</a:t>
              </a:r>
              <a:r>
                <a:rPr lang="en-US" altLang="en-US" sz="900" dirty="0"/>
                <a:t> </a:t>
              </a:r>
              <a:endParaRPr lang="en-US" altLang="en-US" sz="2700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B2457A-83AD-4162-AAC1-0722CCDA6247}"/>
                  </a:ext>
                </a:extLst>
              </p:cNvPr>
              <p:cNvSpPr txBox="1"/>
              <p:nvPr/>
            </p:nvSpPr>
            <p:spPr>
              <a:xfrm>
                <a:off x="5867414" y="3756639"/>
                <a:ext cx="186442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=23</m:t>
                          </m:r>
                        </m:e>
                      </m:box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B2457A-83AD-4162-AAC1-0722CCDA6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14" y="3756639"/>
                <a:ext cx="1864421" cy="738664"/>
              </a:xfrm>
              <a:prstGeom prst="rect">
                <a:avLst/>
              </a:prstGeom>
              <a:blipFill>
                <a:blip r:embed="rId2"/>
                <a:stretch>
                  <a:fillRect l="-3607" t="-826" r="-3934" b="-16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pandas</a:t>
            </a:r>
          </a:p>
        </p:txBody>
      </p:sp>
    </p:spTree>
    <p:extLst>
      <p:ext uri="{BB962C8B-B14F-4D97-AF65-F5344CB8AC3E}">
        <p14:creationId xmlns:p14="http://schemas.microsoft.com/office/powerpoint/2010/main" val="25732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After completing this module, you should be able to:</a:t>
            </a:r>
          </a:p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r>
              <a:rPr lang="en-US" dirty="0"/>
              <a:t>Descriptive Statistics with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Linear Algebra with </a:t>
            </a:r>
            <a:r>
              <a:rPr lang="en-US" dirty="0" err="1"/>
              <a:t>Numpy</a:t>
            </a:r>
            <a:endParaRPr lang="en-US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IN" dirty="0"/>
              <a:t>Pandas Series, Pandas </a:t>
            </a:r>
            <a:r>
              <a:rPr lang="en-IN" dirty="0" err="1"/>
              <a:t>DataFrame</a:t>
            </a:r>
            <a:r>
              <a:rPr lang="en-IN" dirty="0"/>
              <a:t> &amp; Pandas Panel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IN" dirty="0"/>
              <a:t>Data Import and Export using Pandas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IN" dirty="0"/>
              <a:t>Selection, Filtering and Merging Data Frames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IN" dirty="0"/>
              <a:t>Removing Duplicates, Missing Values Handling, String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Series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7" y="2705019"/>
            <a:ext cx="7544183" cy="2380267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a','b','c','d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pd.Series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print(s)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5E8426C-23BA-4136-A289-E295BA8856B0}"/>
              </a:ext>
            </a:extLst>
          </p:cNvPr>
          <p:cNvSpPr/>
          <p:nvPr/>
        </p:nvSpPr>
        <p:spPr>
          <a:xfrm>
            <a:off x="799908" y="1866351"/>
            <a:ext cx="75441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Series is a one-dimensional </a:t>
            </a:r>
            <a:r>
              <a:rPr lang="en-IN" sz="1350" dirty="0" err="1"/>
              <a:t>labeled</a:t>
            </a:r>
            <a:r>
              <a:rPr lang="en-IN" sz="1350" dirty="0"/>
              <a:t> array capable of holding data of any type (integer, string, float, python objects, etc.).</a:t>
            </a:r>
          </a:p>
        </p:txBody>
      </p:sp>
    </p:spTree>
    <p:extLst>
      <p:ext uri="{BB962C8B-B14F-4D97-AF65-F5344CB8AC3E}">
        <p14:creationId xmlns:p14="http://schemas.microsoft.com/office/powerpoint/2010/main" val="28946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Series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046518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pd.Series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([1,2,3,4,5],index = 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a','b','c','d','e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#retrieve a single element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print(s['a’])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0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426037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{'name': ['Jason', 'Molly', 'Tina', 'Jake', 'Amy'],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'year': [2012, 2012, 2013, 2014, 2014],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'reports': [4, 24, 31, 2, 3]}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(data, index = 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Cochice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'Pima', 'Santa Cruz', 'Maricopa', 'Yuma'])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38AAB2C-0AAE-4F9F-BB08-80555E13A9EE}"/>
              </a:ext>
            </a:extLst>
          </p:cNvPr>
          <p:cNvSpPr/>
          <p:nvPr/>
        </p:nvSpPr>
        <p:spPr>
          <a:xfrm>
            <a:off x="799909" y="1767194"/>
            <a:ext cx="75441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A Data frame is a two-dimensional data structure, i.e., data is aligned in a tabular fashion in rows and columns.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3370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68096" y="2171369"/>
            <a:ext cx="8090554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['Jason', 'Molly', 'Tina', 'Jake', 'Amy'],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['Miller', 'Jacobson', ".", 'Milner',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Cooze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'age': [42, 52, 36, 24, 73],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[4, 24, 31, ".", "."],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["25,000", "94,000", 57, 62, 70]}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1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312847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'age',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8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Panel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21197-D45F-4252-9BF2-6B6EBA6D0458}"/>
              </a:ext>
            </a:extLst>
          </p:cNvPr>
          <p:cNvSpPr/>
          <p:nvPr/>
        </p:nvSpPr>
        <p:spPr>
          <a:xfrm>
            <a:off x="799908" y="1778107"/>
            <a:ext cx="31758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A </a:t>
            </a:r>
            <a:r>
              <a:rPr lang="en-US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panel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 is a 3D container of data.</a:t>
            </a:r>
            <a:endParaRPr lang="en-IN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56233-09A3-4742-BA61-BFDD67335595}"/>
              </a:ext>
            </a:extLst>
          </p:cNvPr>
          <p:cNvSpPr/>
          <p:nvPr/>
        </p:nvSpPr>
        <p:spPr>
          <a:xfrm>
            <a:off x="799908" y="2459504"/>
            <a:ext cx="7258385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The names for the 3 axes are intended to give some semantic meaning to describing operations involving panel data. They are −</a:t>
            </a:r>
          </a:p>
          <a:p>
            <a:pPr algn="just"/>
            <a:endParaRPr lang="en-US" sz="13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items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 − axis 0, each item corresponds to a </a:t>
            </a:r>
            <a:r>
              <a:rPr lang="en-US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DataFrame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 contained inside.</a:t>
            </a:r>
          </a:p>
          <a:p>
            <a:pPr marL="214313" indent="-2143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major_axis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 − axis 1, it is the index (rows) of each of the </a:t>
            </a:r>
            <a:r>
              <a:rPr lang="en-US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DataFrames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14313" indent="-214313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minor_axis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 − axis 2, it is the columns of each of the </a:t>
            </a:r>
            <a:r>
              <a:rPr lang="en-US" sz="1350" dirty="0" err="1">
                <a:solidFill>
                  <a:srgbClr val="000000"/>
                </a:solidFill>
                <a:latin typeface="Verdana" panose="020B0604030504040204" pitchFamily="34" charset="0"/>
              </a:rPr>
              <a:t>DataFrames</a:t>
            </a:r>
            <a:r>
              <a:rPr lang="en-US" sz="13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4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 Panel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1996476"/>
            <a:ext cx="7544183" cy="3302494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{'Item1' :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np.random.randn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(4, 3)),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'Item2' :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np.random.randn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(4, 2))}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pd.Panel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print(p['Item1’])</a:t>
              </a:r>
              <a:b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p.major_xs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(1))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p.minor_xs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(1))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Loading A CSV Into pandas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29509"/>
            <a:ext cx="7544183" cy="3140964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Load a csv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('https://raw.githubusercontent.com/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anshupandey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/datasets/master/datawh.csv’)</a:t>
              </a:r>
            </a:p>
            <a:p>
              <a:pPr>
                <a:lnSpc>
                  <a:spcPct val="150000"/>
                </a:lnSpc>
              </a:pPr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Load a csv with no headers</a:t>
              </a:r>
            </a:p>
            <a:p>
              <a:pPr>
                <a:lnSpc>
                  <a:spcPct val="150000"/>
                </a:lnSpc>
              </a:pPr>
              <a:r>
                <a:rPr lang="en-IN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en-IN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(https://raw.githubusercontent.com/anshupandey/datasets/master/datanh.csv', header=None)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Export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29509"/>
            <a:ext cx="7544183" cy="1151345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Save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csv in the working director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df.to_csv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pandas_dataframe_importing_csv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/example.csv’)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 A JSON File Into Pandas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299531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‘https://raw.githubusercontent.com/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anshupandey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/datasets/master/server-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metrics.json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Load the first sheet of the JSON file into a data frame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pd.read_json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orient='columns')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6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contains: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Sophisticated (broadcasting/universal)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capabilities.</a:t>
            </a:r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</p:spTree>
    <p:extLst>
      <p:ext uri="{BB962C8B-B14F-4D97-AF65-F5344CB8AC3E}">
        <p14:creationId xmlns:p14="http://schemas.microsoft.com/office/powerpoint/2010/main" val="25673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with Pandas</a:t>
            </a:r>
          </a:p>
        </p:txBody>
      </p:sp>
    </p:spTree>
    <p:extLst>
      <p:ext uri="{BB962C8B-B14F-4D97-AF65-F5344CB8AC3E}">
        <p14:creationId xmlns:p14="http://schemas.microsoft.com/office/powerpoint/2010/main" val="211420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006568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{'name': ['Jason', 'Molly', 'Tina', 'Jake', 'Amy'], 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'age': [42, 52, 36, 24, 73], 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[4, 24, 31, 2, 3],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[25, 94, 57, 62, 70]}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(data, columns = ['name', 'age',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7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1953302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Summary statistics on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'].describe()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The sum of all the ages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['age'].sum()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Mean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'].mean()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1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53049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Cumulative sum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moving from the rows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cumsum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Count the number of non-NA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'].count()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Minimum value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'].min()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2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059833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Maximum value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'].max()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Median value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'].median()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Sample variance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3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066492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Sample standard deviation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Skewness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'].skew()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Kurtosis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kurt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Descriptive Statistics For pandas </a:t>
            </a:r>
            <a:r>
              <a:rPr lang="en-IN" b="1" dirty="0" err="1"/>
              <a:t>Dataframe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99657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Correlation Matrix Of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df.corr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Covariance Matrix Of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df.cov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with Pandas</a:t>
            </a:r>
          </a:p>
        </p:txBody>
      </p:sp>
    </p:spTree>
    <p:extLst>
      <p:ext uri="{BB962C8B-B14F-4D97-AF65-F5344CB8AC3E}">
        <p14:creationId xmlns:p14="http://schemas.microsoft.com/office/powerpoint/2010/main" val="2900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Dropping Rows &amp; Columns in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59708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{'name': ['Jason', 'Molly', 'Tina', 'Jake', 'Amy'],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'year': [2012, 2012, 2013, 2014, 2014],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'reports': [4, 24, 31, 2, 3]}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(data, index = 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Cochice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'Pima', 'Santa Cruz', 'Maricopa', 'Yuma'])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Dropping Rows And Columns in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06441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an observation (row)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Cochice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'Pima’])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a variable (column)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axis=1 denotes that we are referring to a column, not a row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('reports', axis=1)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9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19" y="1099010"/>
            <a:ext cx="7607807" cy="301752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general, any numerical data that is stored in an array-like container can be converted to an </a:t>
            </a:r>
            <a:r>
              <a:rPr lang="en-US" dirty="0" err="1"/>
              <a:t>ndarray</a:t>
            </a:r>
            <a:r>
              <a:rPr lang="en-US" dirty="0"/>
              <a:t> through use of the array() function. The most obvious examples are sequence types like lists and tuples.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7635E3-4FD4-43C7-A408-959A084A7052}"/>
              </a:ext>
            </a:extLst>
          </p:cNvPr>
          <p:cNvGrpSpPr/>
          <p:nvPr/>
        </p:nvGrpSpPr>
        <p:grpSpPr>
          <a:xfrm>
            <a:off x="835330" y="3352800"/>
            <a:ext cx="7544183" cy="2936053"/>
            <a:chOff x="2428683" y="1710208"/>
            <a:chExt cx="8719608" cy="3223951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4BFE24E-A585-4504-8290-4D2F7DC34654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C030DB3-8A89-4CE8-A667-EC9E31E76BB5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Import modules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an array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civilian_birth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([4352, 233, 3245, 256, 2394])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civilian_birth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#output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array([4352,  233, 3245,  256, 2394])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Dropping Rows And Columns in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46391"/>
            <a:ext cx="782870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a row if it contains a certain value (in this case, “Tina”)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[df.name != 'Tina’]</a:t>
              </a:r>
            </a:p>
            <a:p>
              <a:pPr>
                <a:lnSpc>
                  <a:spcPct val="150000"/>
                </a:lnSpc>
              </a:pP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Drop a row by row number (in this case, row 3)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df.index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[2])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can be extended to dropping a range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df.index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[[2,3]])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5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Join And Merge 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1982374"/>
            <a:ext cx="7915987" cy="3233236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#first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</a:p>
            <a:p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['1', '2', '3', '4', '5'],</a:t>
              </a:r>
            </a:p>
            <a:p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['Alex', 'Amy', 'Allen', 'Alice',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Ayoung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'], </a:t>
              </a:r>
            </a:p>
            <a:p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['Anderson', 'Ackerman', 'Ali',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Aoni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Atiches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']}</a:t>
              </a:r>
            </a:p>
            <a:p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1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Join And Merge 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1989033"/>
            <a:ext cx="7915987" cy="3233236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second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['4', '5', '6', '7', '8'],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['Bill', 'Brian', 'Bran', 'Bryce', 'Betty'],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['Bonder', 'Black',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Balwner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'Brice',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Btisan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']}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df_b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9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Join And Merge 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2028982"/>
            <a:ext cx="7915987" cy="3233236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third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['1', '2', '3', '4', '5', '7', '8', '9', '10', '11'],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test_id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[51, 15, 15, 61, 16, 14, 15, 1, 61, 16]}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df_n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['subject_id','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test_id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1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Join And Merge 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1982374"/>
            <a:ext cx="7915987" cy="3233236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Join the two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along rows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df_new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pd.concat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df_b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Join the two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along columns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pd.concat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df_b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 axis=1)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Merge two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along the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value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pd.merge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df_new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on='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subject_id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9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Find Unique Values In Pandas </a:t>
            </a:r>
            <a:r>
              <a:rPr lang="en-IN" b="1" dirty="0" err="1"/>
              <a:t>Dataframes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685800" y="2179297"/>
            <a:ext cx="8028209" cy="3691610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{'regiment': ['51st', '29th', '2nd', '19th', '12th', '101st', '90th', '30th', '193th', '1st', '94th', '91th'], 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'trucks': ['MAZ7310', 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np.nan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'MAZ7310', 'MAZ7310', 'Tatra10', 'Tatra10', 'Tatra10', 'Tatra10', 'ZIS150', 'Tatra10', 'ZIS150', 'ZIS150'],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tanks': ['Merkava Mark 4', 'Merkava Mark 4', 'Merkava Mark 4', 'Leopard 2A6M', 'Leopard 2A6M', 'Leopard 2A6M', 'Arjun MBT', 'Leopard 2A6M', 'Arjun MBT', 'Arjun MBT', 'Arjun MBT', 'Arjun MBT'],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'aircraft': ['none', 'none', 'none', 'Harbin Z-9', 'Harbin Z-9', 'none', 'Harbin Z-9', 'SH-60B Seahawk', 'SH-60B Seahawk', 'SH-60B Seahawk', 'SH-60B Seahawk', 'SH-60B Seahawk']}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1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Find Unique Values In Pandas </a:t>
            </a:r>
            <a:r>
              <a:rPr lang="en-IN" b="1" dirty="0" err="1"/>
              <a:t>Dataframes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239607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list of unique values by turning the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pandas column into a set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list(set(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df.trucks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list of unique values in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df.trucks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['trucks'].unique())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Delete Duplicates In pandas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363490" y="2190602"/>
            <a:ext cx="865166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duplicates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['Jason', 'Jason',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Jason','Tina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'Jake', 'Amy'], 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['Miller', 'Miller',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Miller','Ali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'Milner',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Cooze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'], 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'age': [42, 42, 1111111, 36, 24, 73], 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[4, 4, 4, 31, 2, 3],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[25, 25, 25, 57, 62, 70]}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9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Delete Duplicates In pandas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063968"/>
            <a:ext cx="7544183" cy="3574832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'age',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’])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Identify which observations are duplicates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df.duplicated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df.drop_duplicates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Drop duplicates in the  name column, but take the last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 the duplicated set</a:t>
              </a: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df.drop_duplicates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'], keep='last')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4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 operations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838200" y="1828800"/>
            <a:ext cx="8053147" cy="4572000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{'regiment': ['Nighthawks', 'Nighthawks', 'Nighthawks’, 								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Nighthawks’,'Dragoons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'Dragoons', 'Dragoons’, 								'Dragoons',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Scouts’,'Scouts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'Scouts', 'Scouts'], 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'company': ['1st', '1st', '2nd', '2nd', '1st', '1st', '2nd’, 								'2nd','1st’, '1st', '2nd', '2nd'], 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'name': ['Miller', 'Jacobson', 'Ali', 'Milner',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Cooze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Jacon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						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Ryaner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'Sone', 'Sloan',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Piger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Riani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'Ali'], 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[4, 24, 31, 2, 3, 4, 24, 31, 2, 3, 2, 3],</a:t>
              </a:r>
            </a:p>
            <a:p>
              <a:pPr>
                <a:lnSpc>
                  <a:spcPct val="150000"/>
                </a:lnSpc>
              </a:pP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'</a:t>
              </a:r>
              <a:r>
                <a:rPr lang="en-US" sz="13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[25, 94, 57, 62, 70, 25, 94, 57, 62, 70, 62, 70]}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0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</a:t>
            </a:r>
            <a:r>
              <a:rPr lang="en-IN" dirty="0" err="1"/>
              <a:t>ndarrays</a:t>
            </a:r>
            <a:r>
              <a:rPr lang="en-IN" dirty="0"/>
              <a:t> from lists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60617" y="2157731"/>
            <a:ext cx="7544183" cy="360209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data1 = [1, 2, 3, 4, 5] 					# list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arr1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(data1) 						# 1d array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 = [range(1, 5), range(5, 9)] 		# list of lists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arr2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(data2) 						# 2d array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arr2.tolist() 							# convert array back to list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9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 operations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1762773"/>
            <a:ext cx="8053147" cy="3695330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pd.DataFrame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raw_data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columns = ['regiment', 'company', 'name',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’])</a:t>
              </a:r>
            </a:p>
            <a:p>
              <a:pPr>
                <a:lnSpc>
                  <a:spcPct val="150000"/>
                </a:lnSpc>
              </a:pP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variable that groups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preTestScores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 regiment</a:t>
              </a:r>
            </a:p>
            <a:p>
              <a:pPr>
                <a:lnSpc>
                  <a:spcPct val="150000"/>
                </a:lnSpc>
              </a:pP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groupby_regiment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['regiment’])</a:t>
              </a:r>
            </a:p>
            <a:p>
              <a:pPr>
                <a:lnSpc>
                  <a:spcPct val="150000"/>
                </a:lnSpc>
              </a:pPr>
              <a:endParaRPr lang="en-I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Mean of each regiment’s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groupby_regiment.mean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 operations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2239605"/>
            <a:ext cx="8053147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View a grouping - Use list() to show what a grouping looks like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['regiment’]))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Descriptive statistics by group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['regiment']).describe()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5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 operations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2079809"/>
            <a:ext cx="8053147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Mean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grouped by regiment and company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['regiment'],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['company']]).mean()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Mean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grouped by regiment and company without 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heirarchical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indexing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groupby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['regiment'],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['company']]).mean().unstack()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groupby</a:t>
            </a:r>
            <a:r>
              <a:rPr lang="en-US" b="1" dirty="0"/>
              <a:t> operations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8" y="2074645"/>
            <a:ext cx="8053147" cy="3299321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Group the entire 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 regiment and company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df.groupby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(['regiment', 'company']).mean()</a:t>
              </a:r>
            </a:p>
            <a:p>
              <a:pPr>
                <a:lnSpc>
                  <a:spcPct val="150000"/>
                </a:lnSpc>
              </a:pPr>
              <a:endParaRPr 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 of observations in each regiment and company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df.groupby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(['regiment', 'company']).size()</a:t>
              </a:r>
            </a:p>
            <a:p>
              <a:pPr>
                <a:lnSpc>
                  <a:spcPct val="150000"/>
                </a:lnSpc>
              </a:pPr>
              <a:endParaRPr 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Group the 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dataframe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 regiment, and for each regiment,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name, group in </a:t>
              </a:r>
              <a:r>
                <a:rPr lang="en-US" sz="1425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df.groupby</a:t>
              </a: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('regiment'): 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print(name) # print the name of the regiment</a:t>
              </a:r>
            </a:p>
            <a:p>
              <a:pPr>
                <a:lnSpc>
                  <a:spcPct val="150000"/>
                </a:lnSpc>
              </a:pPr>
              <a:r>
                <a:rPr lang="en-US" sz="14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print(group) # print the data of that regiment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0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Missing Data In pandas </a:t>
            </a:r>
            <a:r>
              <a:rPr lang="en-IN" b="1" dirty="0" err="1"/>
              <a:t>Dataframes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246265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missing observations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df_no_missing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rows where all cells in that row is NA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df_cleaned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(how='all’)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Create a new column full of missing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['location']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np.nan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3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Missing Data In pandas </a:t>
            </a:r>
            <a:r>
              <a:rPr lang="en-IN" b="1" dirty="0" err="1"/>
              <a:t>Dataframes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34569"/>
            <a:ext cx="7544183" cy="3140964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column if they only contain missing values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(axis=1, how='all’)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Drop rows that contain less than five observations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This is really mostly useful for time series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df.dropna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(thresh=5)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Fill in missing data with zeros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df.fillna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(0)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6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Missing Data In pandas </a:t>
            </a:r>
            <a:r>
              <a:rPr lang="en-IN" b="1" dirty="0" err="1"/>
              <a:t>Dataframes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68096" y="2219631"/>
            <a:ext cx="8078085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 means that the changes are saved to the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right away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["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["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"].mean(),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Fill in missing in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each sex’s mean value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["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fillna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df.groupby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("sex")["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postTestScore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"].transform("mean"),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</a:p>
            <a:p>
              <a:pPr>
                <a:lnSpc>
                  <a:spcPct val="150000"/>
                </a:lnSpc>
              </a:pP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3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Missing Data In pandas </a:t>
            </a:r>
            <a:r>
              <a:rPr lang="en-IN" b="1" dirty="0" err="1"/>
              <a:t>Dataframes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66365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Select some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raws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but ignore the missing data points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Select the rows of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where age is not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and sex is not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NaN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['age'].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notnull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&amp;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['sex'].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notnull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()]</a:t>
              </a:r>
              <a:endPara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6523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special arrays 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846517" y="2266240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(10)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((3, 6))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np.ones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(10)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np.linspace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(0, 1, 5) # 0 to 1 (inclusive) with 5 points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np.logspace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(0, 3, 4) # 10^0 to 10^3 (inclusive) with 4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Reshaping arrays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246265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np.arange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(10,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dtype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=float).reshape((2, 5))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arr.shape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arr.reshape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(5, 2))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0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Stack arrays</a:t>
            </a:r>
            <a:endParaRPr lang="en-IN" sz="3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99909" y="2153049"/>
            <a:ext cx="7544183" cy="2936053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([0, 1])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np.array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([2, 3])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 =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np.stack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((a, b)).T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print(ab)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or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np.hstack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((a[:, None], b[:, None]))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0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4CD7F-6096-4029-BB9E-2C8762F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Generating Random Numbers With </a:t>
            </a:r>
            <a:r>
              <a:rPr lang="en-US" sz="4400" dirty="0" err="1"/>
              <a:t>NumPy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F4980-F2A3-4FBA-931F-7EB2932E5553}"/>
              </a:ext>
            </a:extLst>
          </p:cNvPr>
          <p:cNvGrpSpPr/>
          <p:nvPr/>
        </p:nvGrpSpPr>
        <p:grpSpPr>
          <a:xfrm>
            <a:off x="760617" y="1905000"/>
            <a:ext cx="7544183" cy="4800600"/>
            <a:chOff x="2428683" y="1710208"/>
            <a:chExt cx="8719608" cy="3223951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7A17046-29EB-4DDF-A077-D80930A98319}"/>
                </a:ext>
              </a:extLst>
            </p:cNvPr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0078EF"/>
            </a:solidFill>
          </p:spPr>
          <p:txBody>
            <a:bodyPr wrap="square" lIns="0" tIns="0" rIns="0" bIns="0" rtlCol="0"/>
            <a:lstStyle/>
            <a:p>
              <a:endParaRPr sz="819" dirty="0">
                <a:solidFill>
                  <a:srgbClr val="1CADE4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A343C87-87E1-4370-98AD-82B27A360E70}"/>
                </a:ext>
              </a:extLst>
            </p:cNvPr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#Generate A Random Number From The Normal Distribution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np.random.normal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#Generate Four Random Numbers From The Normal Distribution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np.random.normal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(size=4)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#Generate Four Random Numbers From The Uniform Distribution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np.random.uniform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(size=4)</a:t>
              </a:r>
            </a:p>
            <a:p>
              <a:pPr>
                <a:lnSpc>
                  <a:spcPct val="150000"/>
                </a:lnSpc>
              </a:pP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#Generate Four Random Integers Between 1 and 100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np.random.randint</a:t>
              </a: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(low=1, high=100, size=4)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6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11022</TotalTime>
  <Words>3516</Words>
  <Application>Microsoft Office PowerPoint</Application>
  <PresentationFormat>On-screen Show (4:3)</PresentationFormat>
  <Paragraphs>411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 Light</vt:lpstr>
      <vt:lpstr>Cambria Math</vt:lpstr>
      <vt:lpstr>Courier New</vt:lpstr>
      <vt:lpstr>Futura Bk</vt:lpstr>
      <vt:lpstr>Verdana</vt:lpstr>
      <vt:lpstr>Metropolitan</vt:lpstr>
      <vt:lpstr>Python - NumPy, Pandas </vt:lpstr>
      <vt:lpstr>Objectives</vt:lpstr>
      <vt:lpstr>numpy</vt:lpstr>
      <vt:lpstr>Numpy arrays</vt:lpstr>
      <vt:lpstr>Create ndarrays from lists</vt:lpstr>
      <vt:lpstr>create special arrays </vt:lpstr>
      <vt:lpstr>Reshaping arrays</vt:lpstr>
      <vt:lpstr>Stack arrays</vt:lpstr>
      <vt:lpstr>Generating Random Numbers With NumPy</vt:lpstr>
      <vt:lpstr>Linear Algebra with Numpy</vt:lpstr>
      <vt:lpstr>Matrices</vt:lpstr>
      <vt:lpstr>Transpose A Vector Or Matrix</vt:lpstr>
      <vt:lpstr>Flatten A Matrix</vt:lpstr>
      <vt:lpstr>Difference between numpy dot() and inner()</vt:lpstr>
      <vt:lpstr>Linear Algebra</vt:lpstr>
      <vt:lpstr>Linear Algebra</vt:lpstr>
      <vt:lpstr>Eigen Values &amp; Eigen Vectors</vt:lpstr>
      <vt:lpstr>Linear Algebra - Solving Equations</vt:lpstr>
      <vt:lpstr>Getting started with pandas</vt:lpstr>
      <vt:lpstr>Pandas Series</vt:lpstr>
      <vt:lpstr>Pandas Series</vt:lpstr>
      <vt:lpstr>Pandas DataFrame</vt:lpstr>
      <vt:lpstr>Pandas DataFrame</vt:lpstr>
      <vt:lpstr>Pandas DataFrame</vt:lpstr>
      <vt:lpstr>Pandas Panel</vt:lpstr>
      <vt:lpstr>Pandas Panel</vt:lpstr>
      <vt:lpstr>Loading A CSV Into pandas</vt:lpstr>
      <vt:lpstr>Export DataFrame</vt:lpstr>
      <vt:lpstr>Load A JSON File Into Pandas</vt:lpstr>
      <vt:lpstr>Descriptive Statistics with Pandas</vt:lpstr>
      <vt:lpstr>Descriptive Statistics For pandas Dataframe</vt:lpstr>
      <vt:lpstr>Descriptive Statistics For pandas Dataframe</vt:lpstr>
      <vt:lpstr>Descriptive Statistics For pandas Dataframe</vt:lpstr>
      <vt:lpstr>Descriptive Statistics For pandas Dataframe</vt:lpstr>
      <vt:lpstr>Descriptive Statistics For pandas Dataframe</vt:lpstr>
      <vt:lpstr>Descriptive Statistics For pandas Dataframe</vt:lpstr>
      <vt:lpstr>Data Manipulation with Pandas</vt:lpstr>
      <vt:lpstr>Dropping Rows &amp; Columns in Dataframe</vt:lpstr>
      <vt:lpstr>Dropping Rows And Columns in Dataframe</vt:lpstr>
      <vt:lpstr>Dropping Rows And Columns in Dataframe</vt:lpstr>
      <vt:lpstr>Join And Merge Pandas Dataframe</vt:lpstr>
      <vt:lpstr>Join And Merge Pandas Dataframe</vt:lpstr>
      <vt:lpstr>Join And Merge Pandas Dataframe</vt:lpstr>
      <vt:lpstr>Join And Merge Pandas Dataframe</vt:lpstr>
      <vt:lpstr>Find Unique Values In Pandas Dataframes</vt:lpstr>
      <vt:lpstr>Find Unique Values In Pandas Dataframes</vt:lpstr>
      <vt:lpstr>Delete Duplicates In pandas</vt:lpstr>
      <vt:lpstr>Delete Duplicates In pandas</vt:lpstr>
      <vt:lpstr>groupby operations </vt:lpstr>
      <vt:lpstr>groupby operations </vt:lpstr>
      <vt:lpstr>groupby operations </vt:lpstr>
      <vt:lpstr>groupby operations </vt:lpstr>
      <vt:lpstr>groupby operations </vt:lpstr>
      <vt:lpstr>Missing Data In pandas Dataframes</vt:lpstr>
      <vt:lpstr>Missing Data In pandas Dataframes</vt:lpstr>
      <vt:lpstr>Missing Data In pandas Dataframes</vt:lpstr>
      <vt:lpstr>Missing Data In pandas Dataframes</vt:lpstr>
      <vt:lpstr>Thank you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Media and Object Copy and Verification</dc:title>
  <dc:creator>Konda, Srivalli</dc:creator>
  <cp:lastModifiedBy>Aashish Pandey</cp:lastModifiedBy>
  <cp:revision>733</cp:revision>
  <dcterms:created xsi:type="dcterms:W3CDTF">2015-10-20T22:30:44Z</dcterms:created>
  <dcterms:modified xsi:type="dcterms:W3CDTF">2022-07-12T17:02:14Z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2043911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