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8" r:id="rId2"/>
    <p:sldId id="260" r:id="rId3"/>
    <p:sldId id="269" r:id="rId4"/>
    <p:sldId id="270" r:id="rId5"/>
    <p:sldId id="271" r:id="rId6"/>
    <p:sldId id="272" r:id="rId7"/>
    <p:sldId id="291" r:id="rId8"/>
    <p:sldId id="290" r:id="rId9"/>
    <p:sldId id="289" r:id="rId10"/>
    <p:sldId id="288" r:id="rId11"/>
    <p:sldId id="287" r:id="rId12"/>
    <p:sldId id="286" r:id="rId13"/>
    <p:sldId id="285" r:id="rId14"/>
    <p:sldId id="284" r:id="rId15"/>
    <p:sldId id="283" r:id="rId16"/>
    <p:sldId id="282" r:id="rId17"/>
    <p:sldId id="281" r:id="rId18"/>
    <p:sldId id="279" r:id="rId19"/>
    <p:sldId id="278" r:id="rId20"/>
    <p:sldId id="277" r:id="rId21"/>
    <p:sldId id="276" r:id="rId22"/>
    <p:sldId id="275" r:id="rId23"/>
    <p:sldId id="273" r:id="rId24"/>
    <p:sldId id="274" r:id="rId25"/>
    <p:sldId id="292" r:id="rId26"/>
    <p:sldId id="303" r:id="rId27"/>
    <p:sldId id="302" r:id="rId28"/>
    <p:sldId id="301" r:id="rId29"/>
    <p:sldId id="300" r:id="rId30"/>
    <p:sldId id="299" r:id="rId31"/>
    <p:sldId id="298" r:id="rId32"/>
    <p:sldId id="297" r:id="rId33"/>
    <p:sldId id="296" r:id="rId34"/>
    <p:sldId id="295" r:id="rId35"/>
    <p:sldId id="294" r:id="rId36"/>
    <p:sldId id="293" r:id="rId37"/>
    <p:sldId id="317" r:id="rId38"/>
    <p:sldId id="312" r:id="rId39"/>
    <p:sldId id="311" r:id="rId40"/>
    <p:sldId id="310" r:id="rId41"/>
    <p:sldId id="309" r:id="rId42"/>
    <p:sldId id="308" r:id="rId43"/>
    <p:sldId id="307" r:id="rId44"/>
    <p:sldId id="306" r:id="rId45"/>
    <p:sldId id="305" r:id="rId46"/>
    <p:sldId id="304" r:id="rId47"/>
    <p:sldId id="31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5033" autoAdjust="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17932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6/30/2022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6/30/2022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019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Agile and Scrum </a:t>
            </a:r>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8916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F609-D935-4D6B-BCA2-16C13F5E3327}"/>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38A5F98A-ED3C-2EEE-C057-9F0DE9D31175}"/>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5. Motivated Team</a:t>
            </a:r>
          </a:p>
          <a:p>
            <a:endParaRPr lang="en-IN" dirty="0"/>
          </a:p>
        </p:txBody>
      </p:sp>
      <p:pic>
        <p:nvPicPr>
          <p:cNvPr id="5122" name="Picture 2" descr="5-agile">
            <a:extLst>
              <a:ext uri="{FF2B5EF4-FFF2-40B4-BE49-F238E27FC236}">
                <a16:creationId xmlns:a16="http://schemas.microsoft.com/office/drawing/2014/main" id="{086DD560-7095-DE07-82FC-500DF67D318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65892" y="2905760"/>
            <a:ext cx="2267266" cy="227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06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6052-1AAF-9AB9-032B-076EA6F0B3D4}"/>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784973D3-B203-A87D-4554-7D2D93370481}"/>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6. Face-to-face</a:t>
            </a:r>
          </a:p>
          <a:p>
            <a:endParaRPr lang="en-IN" dirty="0"/>
          </a:p>
        </p:txBody>
      </p:sp>
      <p:pic>
        <p:nvPicPr>
          <p:cNvPr id="6146" name="Picture 2" descr="6-agile">
            <a:extLst>
              <a:ext uri="{FF2B5EF4-FFF2-40B4-BE49-F238E27FC236}">
                <a16:creationId xmlns:a16="http://schemas.microsoft.com/office/drawing/2014/main" id="{B786DF71-2A65-B8F6-628A-166087D938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61128" y="2910523"/>
            <a:ext cx="2276793" cy="22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F3C8-D947-63BA-3990-8CE3A165ADF9}"/>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4B949436-7EF1-7818-B4FE-DF9A3A4CB45B}"/>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7. Working Software</a:t>
            </a:r>
          </a:p>
          <a:p>
            <a:endParaRPr lang="en-IN" dirty="0"/>
          </a:p>
        </p:txBody>
      </p:sp>
      <p:pic>
        <p:nvPicPr>
          <p:cNvPr id="7170" name="Picture 2" descr="7-agile">
            <a:extLst>
              <a:ext uri="{FF2B5EF4-FFF2-40B4-BE49-F238E27FC236}">
                <a16:creationId xmlns:a16="http://schemas.microsoft.com/office/drawing/2014/main" id="{9920C144-158A-1BD2-CCF7-D94532067CD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61128" y="2905760"/>
            <a:ext cx="2276793" cy="227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22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66AA-4B5C-EA10-4A34-BA1FC02004A3}"/>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AE343E4E-AFE9-49F5-C51E-B7F0A220EC51}"/>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8. Constant Pace</a:t>
            </a:r>
          </a:p>
          <a:p>
            <a:endParaRPr lang="en-IN" dirty="0"/>
          </a:p>
        </p:txBody>
      </p:sp>
      <p:pic>
        <p:nvPicPr>
          <p:cNvPr id="8194" name="Picture 2" descr="8-agile">
            <a:extLst>
              <a:ext uri="{FF2B5EF4-FFF2-40B4-BE49-F238E27FC236}">
                <a16:creationId xmlns:a16="http://schemas.microsoft.com/office/drawing/2014/main" id="{9BE9C744-92EA-B0E3-2E8D-C7B1741D7D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41938" y="2792921"/>
            <a:ext cx="2515173" cy="2502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1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AE07-E6B8-6DB0-A51C-66EE06F52910}"/>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62856B1B-E4CF-8AE9-B667-B384D1522A19}"/>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9. Good Design</a:t>
            </a:r>
          </a:p>
          <a:p>
            <a:endParaRPr lang="en-IN" dirty="0"/>
          </a:p>
        </p:txBody>
      </p:sp>
      <p:pic>
        <p:nvPicPr>
          <p:cNvPr id="9218" name="Picture 2" descr="9-agile">
            <a:extLst>
              <a:ext uri="{FF2B5EF4-FFF2-40B4-BE49-F238E27FC236}">
                <a16:creationId xmlns:a16="http://schemas.microsoft.com/office/drawing/2014/main" id="{4BD278E5-A1DA-7BE7-56D4-B74790FB1B7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65918" y="3010550"/>
            <a:ext cx="2067213" cy="206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5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411E-DF0D-150A-05B0-F46D2973A1C0}"/>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9BB90B4B-BC41-E169-8DE5-A7EDC4C40FEF}"/>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10. Simplicity</a:t>
            </a:r>
          </a:p>
          <a:p>
            <a:endParaRPr lang="en-IN" dirty="0"/>
          </a:p>
        </p:txBody>
      </p:sp>
      <p:pic>
        <p:nvPicPr>
          <p:cNvPr id="10242" name="Picture 2" descr="10-agile">
            <a:extLst>
              <a:ext uri="{FF2B5EF4-FFF2-40B4-BE49-F238E27FC236}">
                <a16:creationId xmlns:a16="http://schemas.microsoft.com/office/drawing/2014/main" id="{BE7548AD-8EED-79AF-BE6E-D2697DA5B93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65892" y="2910523"/>
            <a:ext cx="2267266" cy="22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0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6EB5-EE6A-C9BD-33CB-B09A33C3124B}"/>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325E3B1B-49E6-2327-0817-902C7CCE7517}"/>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11. Self-Organization</a:t>
            </a:r>
          </a:p>
          <a:p>
            <a:endParaRPr lang="en-IN" dirty="0"/>
          </a:p>
        </p:txBody>
      </p:sp>
      <p:pic>
        <p:nvPicPr>
          <p:cNvPr id="11266" name="Picture 2" descr="/11-agile.">
            <a:extLst>
              <a:ext uri="{FF2B5EF4-FFF2-40B4-BE49-F238E27FC236}">
                <a16:creationId xmlns:a16="http://schemas.microsoft.com/office/drawing/2014/main" id="{7D286F9E-A765-5E1C-25D5-D6449DD9AE5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65918" y="3010550"/>
            <a:ext cx="2067213" cy="206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24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0D63-E056-4F97-19B7-6D6F3B07259A}"/>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24F2730A-0F08-0B0B-A669-CAFFC3FF173C}"/>
              </a:ext>
            </a:extLst>
          </p:cNvPr>
          <p:cNvSpPr>
            <a:spLocks noGrp="1"/>
          </p:cNvSpPr>
          <p:nvPr>
            <p:ph sz="half" idx="1"/>
          </p:nvPr>
        </p:nvSpPr>
        <p:spPr/>
        <p:txBody>
          <a:bodyPr/>
          <a:lstStyle/>
          <a:p>
            <a:r>
              <a:rPr lang="en-IN" b="0" i="0">
                <a:solidFill>
                  <a:srgbClr val="272C37"/>
                </a:solidFill>
                <a:effectLst/>
                <a:latin typeface="Roboto" panose="02000000000000000000" pitchFamily="2" charset="0"/>
              </a:rPr>
              <a:t>12. Reflect and Adjust</a:t>
            </a:r>
          </a:p>
          <a:p>
            <a:endParaRPr lang="en-IN" dirty="0"/>
          </a:p>
        </p:txBody>
      </p:sp>
      <p:pic>
        <p:nvPicPr>
          <p:cNvPr id="12290" name="Picture 2" descr="12-agile">
            <a:extLst>
              <a:ext uri="{FF2B5EF4-FFF2-40B4-BE49-F238E27FC236}">
                <a16:creationId xmlns:a16="http://schemas.microsoft.com/office/drawing/2014/main" id="{23DEA338-4991-C04C-4EA4-AA19FDFD0FF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65918" y="3010550"/>
            <a:ext cx="2067213" cy="206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3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A5E4-7A42-247B-56DD-CF9E9327BCEC}"/>
              </a:ext>
            </a:extLst>
          </p:cNvPr>
          <p:cNvSpPr>
            <a:spLocks noGrp="1"/>
          </p:cNvSpPr>
          <p:nvPr>
            <p:ph type="title"/>
          </p:nvPr>
        </p:nvSpPr>
        <p:spPr/>
        <p:txBody>
          <a:bodyPr/>
          <a:lstStyle/>
          <a:p>
            <a:r>
              <a:rPr lang="en-IN" dirty="0"/>
              <a:t>Benefits </a:t>
            </a:r>
          </a:p>
        </p:txBody>
      </p:sp>
      <p:sp>
        <p:nvSpPr>
          <p:cNvPr id="3" name="Content Placeholder 2">
            <a:extLst>
              <a:ext uri="{FF2B5EF4-FFF2-40B4-BE49-F238E27FC236}">
                <a16:creationId xmlns:a16="http://schemas.microsoft.com/office/drawing/2014/main" id="{3F5A0147-868B-0761-CB39-6D2805DBC197}"/>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Agile enables a large amount of collaboration and interaction between the client and the project team.</a:t>
            </a:r>
          </a:p>
          <a:p>
            <a:pPr algn="l">
              <a:buFont typeface="Arial" panose="020B0604020202020204" pitchFamily="34" charset="0"/>
              <a:buChar char="•"/>
            </a:pPr>
            <a:r>
              <a:rPr lang="en-US" b="0" i="0" dirty="0">
                <a:solidFill>
                  <a:srgbClr val="51565E"/>
                </a:solidFill>
                <a:effectLst/>
                <a:latin typeface="Roboto" panose="02000000000000000000" pitchFamily="2" charset="0"/>
              </a:rPr>
              <a:t>clients have improved transparency, and therefore a clearer understanding of the phases of the project is present.</a:t>
            </a:r>
          </a:p>
          <a:p>
            <a:pPr algn="l">
              <a:buFont typeface="Arial" panose="020B0604020202020204" pitchFamily="34" charset="0"/>
              <a:buChar char="•"/>
            </a:pPr>
            <a:r>
              <a:rPr lang="en-US" b="0" i="0" dirty="0">
                <a:solidFill>
                  <a:srgbClr val="51565E"/>
                </a:solidFill>
                <a:effectLst/>
                <a:latin typeface="Roboto" panose="02000000000000000000" pitchFamily="2" charset="0"/>
              </a:rPr>
              <a:t>The product is delivered predictably, or sometimes earlier than expected.</a:t>
            </a:r>
          </a:p>
          <a:p>
            <a:pPr algn="l">
              <a:buFont typeface="Arial" panose="020B0604020202020204" pitchFamily="34" charset="0"/>
              <a:buChar char="•"/>
            </a:pPr>
            <a:r>
              <a:rPr lang="en-US" b="0" i="0" dirty="0">
                <a:solidFill>
                  <a:srgbClr val="51565E"/>
                </a:solidFill>
                <a:effectLst/>
                <a:latin typeface="Roboto" panose="02000000000000000000" pitchFamily="2" charset="0"/>
              </a:rPr>
              <a:t>The cost of the project is predictable and follows a rigid schedule.</a:t>
            </a:r>
          </a:p>
          <a:p>
            <a:pPr algn="l">
              <a:buFont typeface="Arial" panose="020B0604020202020204" pitchFamily="34" charset="0"/>
              <a:buChar char="•"/>
            </a:pPr>
            <a:r>
              <a:rPr lang="en-US" b="0" i="0" dirty="0">
                <a:solidFill>
                  <a:srgbClr val="51565E"/>
                </a:solidFill>
                <a:effectLst/>
                <a:latin typeface="Roboto" panose="02000000000000000000" pitchFamily="2" charset="0"/>
              </a:rPr>
              <a:t>Changes can refine and re-prioritize the product backlog.</a:t>
            </a:r>
          </a:p>
          <a:p>
            <a:pPr algn="l">
              <a:buFont typeface="Arial" panose="020B0604020202020204" pitchFamily="34" charset="0"/>
              <a:buChar char="•"/>
            </a:pPr>
            <a:r>
              <a:rPr lang="en-US" b="0" i="0" dirty="0">
                <a:solidFill>
                  <a:srgbClr val="51565E"/>
                </a:solidFill>
                <a:effectLst/>
                <a:latin typeface="Roboto" panose="02000000000000000000" pitchFamily="2" charset="0"/>
              </a:rPr>
              <a:t>Enables the client to prioritize different features, allowing the team to ensure maximum project value.</a:t>
            </a:r>
          </a:p>
          <a:p>
            <a:pPr algn="l">
              <a:buFont typeface="Arial" panose="020B0604020202020204" pitchFamily="34" charset="0"/>
              <a:buChar char="•"/>
            </a:pPr>
            <a:r>
              <a:rPr lang="en-US" b="0" i="0" dirty="0">
                <a:solidFill>
                  <a:srgbClr val="51565E"/>
                </a:solidFill>
                <a:effectLst/>
                <a:latin typeface="Roboto" panose="02000000000000000000" pitchFamily="2" charset="0"/>
              </a:rPr>
              <a:t>The project is broken down into smaller units, providing high-quality development, testing, and collaboration.</a:t>
            </a:r>
          </a:p>
          <a:p>
            <a:endParaRPr lang="en-IN" dirty="0"/>
          </a:p>
        </p:txBody>
      </p:sp>
    </p:spTree>
    <p:extLst>
      <p:ext uri="{BB962C8B-B14F-4D97-AF65-F5344CB8AC3E}">
        <p14:creationId xmlns:p14="http://schemas.microsoft.com/office/powerpoint/2010/main" val="104453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AC1F-F483-59E2-59BE-76A21420ADFB}"/>
              </a:ext>
            </a:extLst>
          </p:cNvPr>
          <p:cNvSpPr>
            <a:spLocks noGrp="1"/>
          </p:cNvSpPr>
          <p:nvPr>
            <p:ph type="title"/>
          </p:nvPr>
        </p:nvSpPr>
        <p:spPr/>
        <p:txBody>
          <a:bodyPr/>
          <a:lstStyle/>
          <a:p>
            <a:r>
              <a:rPr lang="en-IN" b="0" i="0" dirty="0">
                <a:effectLst/>
                <a:latin typeface="Roboto" panose="02000000000000000000" pitchFamily="2" charset="0"/>
              </a:rPr>
              <a:t>methods to implement agile: </a:t>
            </a:r>
            <a:endParaRPr lang="en-IN" dirty="0"/>
          </a:p>
        </p:txBody>
      </p:sp>
      <p:sp>
        <p:nvSpPr>
          <p:cNvPr id="3" name="Content Placeholder 2">
            <a:extLst>
              <a:ext uri="{FF2B5EF4-FFF2-40B4-BE49-F238E27FC236}">
                <a16:creationId xmlns:a16="http://schemas.microsoft.com/office/drawing/2014/main" id="{D37BBD1D-CDA7-5DF9-F520-85C1744276B6}"/>
              </a:ext>
            </a:extLst>
          </p:cNvPr>
          <p:cNvSpPr>
            <a:spLocks noGrp="1"/>
          </p:cNvSpPr>
          <p:nvPr>
            <p:ph idx="1"/>
          </p:nvPr>
        </p:nvSpPr>
        <p:spPr/>
        <p:txBody>
          <a:bodyPr/>
          <a:lstStyle/>
          <a:p>
            <a:r>
              <a:rPr lang="en-US" dirty="0"/>
              <a:t>XP</a:t>
            </a:r>
          </a:p>
          <a:p>
            <a:r>
              <a:rPr lang="en-US" dirty="0"/>
              <a:t>Kanban</a:t>
            </a:r>
          </a:p>
          <a:p>
            <a:r>
              <a:rPr lang="en-US" dirty="0"/>
              <a:t>Lean</a:t>
            </a:r>
          </a:p>
          <a:p>
            <a:r>
              <a:rPr lang="en-US" dirty="0"/>
              <a:t>Scrum</a:t>
            </a:r>
          </a:p>
          <a:p>
            <a:r>
              <a:rPr lang="en-US" dirty="0"/>
              <a:t>Crystal</a:t>
            </a:r>
            <a:endParaRPr lang="en-IN" dirty="0"/>
          </a:p>
        </p:txBody>
      </p:sp>
    </p:spTree>
    <p:extLst>
      <p:ext uri="{BB962C8B-B14F-4D97-AF65-F5344CB8AC3E}">
        <p14:creationId xmlns:p14="http://schemas.microsoft.com/office/powerpoint/2010/main" val="257441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FFFFFF"/>
                </a:solidFill>
              </a:rPr>
              <a:t>What is Agile?</a:t>
            </a:r>
          </a:p>
        </p:txBody>
      </p:sp>
      <p:sp>
        <p:nvSpPr>
          <p:cNvPr id="3" name="Content Placeholder 2"/>
          <p:cNvSpPr>
            <a:spLocks noGrp="1"/>
          </p:cNvSpPr>
          <p:nvPr>
            <p:ph idx="1"/>
          </p:nvPr>
        </p:nvSpPr>
        <p:spPr/>
        <p:txBody>
          <a:bodyPr anchor="ctr">
            <a:normAutofit/>
          </a:bodyPr>
          <a:lstStyle/>
          <a:p>
            <a:r>
              <a:rPr lang="en-US" b="0" i="0" dirty="0">
                <a:solidFill>
                  <a:srgbClr val="51565E"/>
                </a:solidFill>
                <a:effectLst/>
                <a:latin typeface="Roboto" panose="02000000000000000000" pitchFamily="2" charset="0"/>
              </a:rPr>
              <a:t>Agile is a collection of principles used in software development and project management. </a:t>
            </a:r>
          </a:p>
          <a:p>
            <a:r>
              <a:rPr lang="en-US" b="0" i="0" dirty="0">
                <a:solidFill>
                  <a:srgbClr val="51565E"/>
                </a:solidFill>
                <a:effectLst/>
                <a:latin typeface="Roboto" panose="02000000000000000000" pitchFamily="2" charset="0"/>
              </a:rPr>
              <a:t>Agile focuses on enabling teams to deliver work in small, workable increments, thus delivering value to their customers with ease. </a:t>
            </a:r>
          </a:p>
          <a:p>
            <a:r>
              <a:rPr lang="en-US" b="0" i="0" dirty="0">
                <a:solidFill>
                  <a:srgbClr val="51565E"/>
                </a:solidFill>
                <a:effectLst/>
                <a:latin typeface="Roboto" panose="02000000000000000000" pitchFamily="2" charset="0"/>
              </a:rPr>
              <a:t>Evaluation of the requirements, plans, and results take place continuously. </a:t>
            </a:r>
          </a:p>
          <a:p>
            <a:r>
              <a:rPr lang="en-US" b="0" i="0" dirty="0">
                <a:solidFill>
                  <a:srgbClr val="51565E"/>
                </a:solidFill>
                <a:effectLst/>
                <a:latin typeface="Roboto" panose="02000000000000000000" pitchFamily="2" charset="0"/>
              </a:rPr>
              <a:t>This helps the team in responding to changes in a quick manner. </a:t>
            </a:r>
            <a:endParaRPr dirty="0"/>
          </a:p>
        </p:txBody>
      </p:sp>
    </p:spTree>
    <p:extLst>
      <p:ext uri="{BB962C8B-B14F-4D97-AF65-F5344CB8AC3E}">
        <p14:creationId xmlns:p14="http://schemas.microsoft.com/office/powerpoint/2010/main" val="1351940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A816-ADC1-BB02-86D3-5D7C34009A0D}"/>
              </a:ext>
            </a:extLst>
          </p:cNvPr>
          <p:cNvSpPr>
            <a:spLocks noGrp="1"/>
          </p:cNvSpPr>
          <p:nvPr>
            <p:ph type="title"/>
          </p:nvPr>
        </p:nvSpPr>
        <p:spPr/>
        <p:txBody>
          <a:bodyPr/>
          <a:lstStyle/>
          <a:p>
            <a:r>
              <a:rPr lang="en-IN" b="0" i="0" dirty="0">
                <a:effectLst/>
                <a:latin typeface="Roboto" panose="02000000000000000000" pitchFamily="2" charset="0"/>
              </a:rPr>
              <a:t>XP (Extreme Programming)</a:t>
            </a:r>
            <a:endParaRPr lang="en-IN" dirty="0"/>
          </a:p>
        </p:txBody>
      </p:sp>
      <p:sp>
        <p:nvSpPr>
          <p:cNvPr id="3" name="Content Placeholder 2">
            <a:extLst>
              <a:ext uri="{FF2B5EF4-FFF2-40B4-BE49-F238E27FC236}">
                <a16:creationId xmlns:a16="http://schemas.microsoft.com/office/drawing/2014/main" id="{892B9E7E-BA2C-C0C6-15EB-7881227F6DF4}"/>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Extreme Programming is a framework that helps teams create the highest quality of software while improving their quality of life. It combines software development with appropriate engineering processes.</a:t>
            </a:r>
          </a:p>
          <a:p>
            <a:pPr marL="0" indent="0" algn="l">
              <a:buNone/>
            </a:pPr>
            <a:endParaRPr lang="en-US" b="0" i="0" dirty="0">
              <a:solidFill>
                <a:srgbClr val="272C37"/>
              </a:solidFill>
              <a:effectLst/>
              <a:latin typeface="Roboto" panose="02000000000000000000" pitchFamily="2" charset="0"/>
            </a:endParaRPr>
          </a:p>
          <a:p>
            <a:pPr marL="0" indent="0" algn="l">
              <a:buNone/>
            </a:pPr>
            <a:r>
              <a:rPr lang="en-US" b="0" i="0" dirty="0">
                <a:solidFill>
                  <a:srgbClr val="272C37"/>
                </a:solidFill>
                <a:effectLst/>
                <a:latin typeface="Roboto" panose="02000000000000000000" pitchFamily="2" charset="0"/>
              </a:rPr>
              <a:t>When is it applicable?</a:t>
            </a:r>
          </a:p>
          <a:p>
            <a:pPr algn="l">
              <a:buFont typeface="Arial" panose="020B0604020202020204" pitchFamily="34" charset="0"/>
              <a:buChar char="•"/>
            </a:pPr>
            <a:r>
              <a:rPr lang="en-US" b="0" i="0" dirty="0">
                <a:solidFill>
                  <a:srgbClr val="51565E"/>
                </a:solidFill>
                <a:effectLst/>
                <a:latin typeface="Roboto" panose="02000000000000000000" pitchFamily="2" charset="0"/>
              </a:rPr>
              <a:t>When there are changing software requirements</a:t>
            </a:r>
          </a:p>
          <a:p>
            <a:pPr algn="l">
              <a:buFont typeface="Arial" panose="020B0604020202020204" pitchFamily="34" charset="0"/>
              <a:buChar char="•"/>
            </a:pPr>
            <a:r>
              <a:rPr lang="en-US" b="0" i="0" dirty="0">
                <a:solidFill>
                  <a:srgbClr val="51565E"/>
                </a:solidFill>
                <a:effectLst/>
                <a:latin typeface="Roboto" panose="02000000000000000000" pitchFamily="2" charset="0"/>
              </a:rPr>
              <a:t>When risks caused due to new software need to be handled</a:t>
            </a:r>
          </a:p>
          <a:p>
            <a:pPr algn="l">
              <a:buFont typeface="Arial" panose="020B0604020202020204" pitchFamily="34" charset="0"/>
              <a:buChar char="•"/>
            </a:pPr>
            <a:r>
              <a:rPr lang="en-US" b="0" i="0" dirty="0">
                <a:solidFill>
                  <a:srgbClr val="51565E"/>
                </a:solidFill>
                <a:effectLst/>
                <a:latin typeface="Roboto" panose="02000000000000000000" pitchFamily="2" charset="0"/>
              </a:rPr>
              <a:t>When there’s work with a small, extended development team</a:t>
            </a:r>
          </a:p>
          <a:p>
            <a:pPr algn="l">
              <a:buFont typeface="Arial" panose="020B0604020202020204" pitchFamily="34" charset="0"/>
              <a:buChar char="•"/>
            </a:pPr>
            <a:r>
              <a:rPr lang="en-US" b="0" i="0" dirty="0">
                <a:solidFill>
                  <a:srgbClr val="51565E"/>
                </a:solidFill>
                <a:effectLst/>
                <a:latin typeface="Roboto" panose="02000000000000000000" pitchFamily="2" charset="0"/>
              </a:rPr>
              <a:t>When technology is required for automated unit and functional tests</a:t>
            </a:r>
          </a:p>
          <a:p>
            <a:endParaRPr lang="en-IN" dirty="0"/>
          </a:p>
        </p:txBody>
      </p:sp>
    </p:spTree>
    <p:extLst>
      <p:ext uri="{BB962C8B-B14F-4D97-AF65-F5344CB8AC3E}">
        <p14:creationId xmlns:p14="http://schemas.microsoft.com/office/powerpoint/2010/main" val="196233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E9CD-EEBE-EE8C-3740-7F89F132AA95}"/>
              </a:ext>
            </a:extLst>
          </p:cNvPr>
          <p:cNvSpPr>
            <a:spLocks noGrp="1"/>
          </p:cNvSpPr>
          <p:nvPr>
            <p:ph type="title"/>
          </p:nvPr>
        </p:nvSpPr>
        <p:spPr/>
        <p:txBody>
          <a:bodyPr/>
          <a:lstStyle/>
          <a:p>
            <a:r>
              <a:rPr lang="en-IN" b="0" i="0" dirty="0">
                <a:effectLst/>
                <a:latin typeface="Roboto" panose="02000000000000000000" pitchFamily="2" charset="0"/>
              </a:rPr>
              <a:t>Kanban</a:t>
            </a:r>
            <a:endParaRPr lang="en-IN" dirty="0"/>
          </a:p>
        </p:txBody>
      </p:sp>
      <p:sp>
        <p:nvSpPr>
          <p:cNvPr id="3" name="Content Placeholder 2">
            <a:extLst>
              <a:ext uri="{FF2B5EF4-FFF2-40B4-BE49-F238E27FC236}">
                <a16:creationId xmlns:a16="http://schemas.microsoft.com/office/drawing/2014/main" id="{13C1E0E6-AC4D-BB09-2622-8B4D397CDE40}"/>
              </a:ext>
            </a:extLst>
          </p:cNvPr>
          <p:cNvSpPr>
            <a:spLocks noGrp="1"/>
          </p:cNvSpPr>
          <p:nvPr>
            <p:ph idx="1"/>
          </p:nvPr>
        </p:nvSpPr>
        <p:spPr/>
        <p:txBody>
          <a:bodyPr/>
          <a:lstStyle/>
          <a:p>
            <a:pPr marL="0" indent="0" algn="l">
              <a:buNone/>
            </a:pPr>
            <a:r>
              <a:rPr lang="en-US" b="0" i="0" dirty="0">
                <a:solidFill>
                  <a:srgbClr val="51565E"/>
                </a:solidFill>
                <a:effectLst/>
                <a:latin typeface="Roboto" panose="02000000000000000000" pitchFamily="2" charset="0"/>
              </a:rPr>
              <a:t>This method is primarily used for designing, managing, and improving the flow of systems. With Kanban, organizations can better visualize their workflow and reduce the amount of work in progress.</a:t>
            </a:r>
          </a:p>
          <a:p>
            <a:pPr marL="0" indent="0" algn="l">
              <a:buNone/>
            </a:pPr>
            <a:endParaRPr lang="en-US" b="0" i="0" dirty="0">
              <a:solidFill>
                <a:srgbClr val="272C37"/>
              </a:solidFill>
              <a:effectLst/>
              <a:latin typeface="Roboto" panose="02000000000000000000" pitchFamily="2" charset="0"/>
            </a:endParaRPr>
          </a:p>
          <a:p>
            <a:pPr marL="0" indent="0" algn="l">
              <a:buNone/>
            </a:pPr>
            <a:r>
              <a:rPr lang="en-US" b="0" i="0" dirty="0">
                <a:solidFill>
                  <a:srgbClr val="272C37"/>
                </a:solidFill>
                <a:effectLst/>
                <a:latin typeface="Roboto" panose="02000000000000000000" pitchFamily="2" charset="0"/>
              </a:rPr>
              <a:t>When is it applicable?</a:t>
            </a:r>
          </a:p>
          <a:p>
            <a:pPr algn="l">
              <a:buFont typeface="Arial" panose="020B0604020202020204" pitchFamily="34" charset="0"/>
              <a:buChar char="•"/>
            </a:pPr>
            <a:r>
              <a:rPr lang="en-US" b="0" i="0" dirty="0">
                <a:solidFill>
                  <a:srgbClr val="51565E"/>
                </a:solidFill>
                <a:effectLst/>
                <a:latin typeface="Roboto" panose="02000000000000000000" pitchFamily="2" charset="0"/>
              </a:rPr>
              <a:t>Where  the arrival of work is unpredictable</a:t>
            </a:r>
          </a:p>
          <a:p>
            <a:pPr algn="l">
              <a:buFont typeface="Arial" panose="020B0604020202020204" pitchFamily="34" charset="0"/>
              <a:buChar char="•"/>
            </a:pPr>
            <a:r>
              <a:rPr lang="en-US" b="0" i="0" dirty="0">
                <a:solidFill>
                  <a:srgbClr val="51565E"/>
                </a:solidFill>
                <a:effectLst/>
                <a:latin typeface="Roboto" panose="02000000000000000000" pitchFamily="2" charset="0"/>
              </a:rPr>
              <a:t>When work needs to be deployed immediately, without having to work for other items</a:t>
            </a:r>
          </a:p>
          <a:p>
            <a:endParaRPr lang="en-IN" dirty="0"/>
          </a:p>
        </p:txBody>
      </p:sp>
    </p:spTree>
    <p:extLst>
      <p:ext uri="{BB962C8B-B14F-4D97-AF65-F5344CB8AC3E}">
        <p14:creationId xmlns:p14="http://schemas.microsoft.com/office/powerpoint/2010/main" val="72731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C4E1-CE49-F551-93EC-3B3298C9365E}"/>
              </a:ext>
            </a:extLst>
          </p:cNvPr>
          <p:cNvSpPr>
            <a:spLocks noGrp="1"/>
          </p:cNvSpPr>
          <p:nvPr>
            <p:ph type="title"/>
          </p:nvPr>
        </p:nvSpPr>
        <p:spPr/>
        <p:txBody>
          <a:bodyPr/>
          <a:lstStyle/>
          <a:p>
            <a:r>
              <a:rPr lang="en-IN" dirty="0"/>
              <a:t>LEAN</a:t>
            </a:r>
          </a:p>
        </p:txBody>
      </p:sp>
      <p:sp>
        <p:nvSpPr>
          <p:cNvPr id="3" name="Content Placeholder 2">
            <a:extLst>
              <a:ext uri="{FF2B5EF4-FFF2-40B4-BE49-F238E27FC236}">
                <a16:creationId xmlns:a16="http://schemas.microsoft.com/office/drawing/2014/main" id="{40FC75A5-C42D-3FF9-4DB5-E166DA81F845}"/>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It is a set of tools and principles that identify and remove waste, to speed up process development. It emphasizes on maximizing value to the client while minimizing waste.</a:t>
            </a:r>
          </a:p>
          <a:p>
            <a:pPr marL="0" indent="0" algn="l">
              <a:buNone/>
            </a:pPr>
            <a:endParaRPr lang="en-US" b="0" i="0" dirty="0">
              <a:solidFill>
                <a:srgbClr val="272C37"/>
              </a:solidFill>
              <a:effectLst/>
              <a:latin typeface="Roboto" panose="02000000000000000000" pitchFamily="2" charset="0"/>
            </a:endParaRPr>
          </a:p>
          <a:p>
            <a:pPr marL="0" indent="0" algn="l">
              <a:buNone/>
            </a:pPr>
            <a:r>
              <a:rPr lang="en-US" b="0" i="0" dirty="0">
                <a:solidFill>
                  <a:srgbClr val="272C37"/>
                </a:solidFill>
                <a:effectLst/>
                <a:latin typeface="Roboto" panose="02000000000000000000" pitchFamily="2" charset="0"/>
              </a:rPr>
              <a:t>When is it applicable?</a:t>
            </a:r>
          </a:p>
          <a:p>
            <a:pPr algn="l">
              <a:buFont typeface="Arial" panose="020B0604020202020204" pitchFamily="34" charset="0"/>
              <a:buChar char="•"/>
            </a:pPr>
            <a:r>
              <a:rPr lang="en-US" b="0" i="0" dirty="0">
                <a:solidFill>
                  <a:srgbClr val="51565E"/>
                </a:solidFill>
                <a:effectLst/>
                <a:latin typeface="Roboto" panose="02000000000000000000" pitchFamily="2" charset="0"/>
              </a:rPr>
              <a:t>When used in any domain that produces any kind of waste.</a:t>
            </a:r>
          </a:p>
          <a:p>
            <a:endParaRPr lang="en-IN" dirty="0"/>
          </a:p>
        </p:txBody>
      </p:sp>
    </p:spTree>
    <p:extLst>
      <p:ext uri="{BB962C8B-B14F-4D97-AF65-F5344CB8AC3E}">
        <p14:creationId xmlns:p14="http://schemas.microsoft.com/office/powerpoint/2010/main" val="291765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8EF0-D309-1E76-7FEB-2A97F8761893}"/>
              </a:ext>
            </a:extLst>
          </p:cNvPr>
          <p:cNvSpPr>
            <a:spLocks noGrp="1"/>
          </p:cNvSpPr>
          <p:nvPr>
            <p:ph type="title"/>
          </p:nvPr>
        </p:nvSpPr>
        <p:spPr/>
        <p:txBody>
          <a:bodyPr/>
          <a:lstStyle/>
          <a:p>
            <a:r>
              <a:rPr lang="en-US" b="0" i="0" dirty="0">
                <a:effectLst/>
                <a:latin typeface="Roboto" panose="02000000000000000000" pitchFamily="2" charset="0"/>
              </a:rPr>
              <a:t>Scrum</a:t>
            </a:r>
            <a:endParaRPr lang="en-IN" dirty="0"/>
          </a:p>
        </p:txBody>
      </p:sp>
      <p:sp>
        <p:nvSpPr>
          <p:cNvPr id="3" name="Content Placeholder 2">
            <a:extLst>
              <a:ext uri="{FF2B5EF4-FFF2-40B4-BE49-F238E27FC236}">
                <a16:creationId xmlns:a16="http://schemas.microsoft.com/office/drawing/2014/main" id="{DE22A3C2-DB20-B876-CF7D-D0F70ABCE76E}"/>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Scrum is a framework used by teams for establishing a hypothesis, trying out how it works, reflecting on the experience, and making appropriate adjustments. Depending on the team’s requirements, Scrum enables them to incorporate practices from other frameworks. </a:t>
            </a:r>
          </a:p>
          <a:p>
            <a:pPr marL="0" indent="0" algn="l">
              <a:buNone/>
            </a:pPr>
            <a:endParaRPr lang="en-US" b="0" i="0" dirty="0">
              <a:solidFill>
                <a:srgbClr val="272C37"/>
              </a:solidFill>
              <a:effectLst/>
              <a:latin typeface="Roboto" panose="02000000000000000000" pitchFamily="2" charset="0"/>
            </a:endParaRPr>
          </a:p>
          <a:p>
            <a:pPr marL="0" indent="0" algn="l">
              <a:buNone/>
            </a:pPr>
            <a:r>
              <a:rPr lang="en-US" b="0" i="0" dirty="0">
                <a:solidFill>
                  <a:srgbClr val="272C37"/>
                </a:solidFill>
                <a:effectLst/>
                <a:latin typeface="Roboto" panose="02000000000000000000" pitchFamily="2" charset="0"/>
              </a:rPr>
              <a:t>When is it applicable?</a:t>
            </a:r>
          </a:p>
          <a:p>
            <a:pPr algn="l">
              <a:buFont typeface="Arial" panose="020B0604020202020204" pitchFamily="34" charset="0"/>
              <a:buChar char="•"/>
            </a:pPr>
            <a:r>
              <a:rPr lang="en-US" b="0" i="0" dirty="0">
                <a:solidFill>
                  <a:srgbClr val="51565E"/>
                </a:solidFill>
                <a:effectLst/>
                <a:latin typeface="Roboto" panose="02000000000000000000" pitchFamily="2" charset="0"/>
              </a:rPr>
              <a:t>When teams are cross-functional and have work divided into more than one 2-4 week iteration. </a:t>
            </a:r>
          </a:p>
          <a:p>
            <a:endParaRPr lang="en-IN" dirty="0"/>
          </a:p>
        </p:txBody>
      </p:sp>
    </p:spTree>
    <p:extLst>
      <p:ext uri="{BB962C8B-B14F-4D97-AF65-F5344CB8AC3E}">
        <p14:creationId xmlns:p14="http://schemas.microsoft.com/office/powerpoint/2010/main" val="186696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D8D9-B1D2-2F77-6BA9-FA04BAC9AD24}"/>
              </a:ext>
            </a:extLst>
          </p:cNvPr>
          <p:cNvSpPr>
            <a:spLocks noGrp="1"/>
          </p:cNvSpPr>
          <p:nvPr>
            <p:ph type="title"/>
          </p:nvPr>
        </p:nvSpPr>
        <p:spPr/>
        <p:txBody>
          <a:bodyPr/>
          <a:lstStyle/>
          <a:p>
            <a:r>
              <a:rPr lang="en-IN" dirty="0"/>
              <a:t>Crystal</a:t>
            </a:r>
          </a:p>
        </p:txBody>
      </p:sp>
      <p:sp>
        <p:nvSpPr>
          <p:cNvPr id="3" name="Content Placeholder 2">
            <a:extLst>
              <a:ext uri="{FF2B5EF4-FFF2-40B4-BE49-F238E27FC236}">
                <a16:creationId xmlns:a16="http://schemas.microsoft.com/office/drawing/2014/main" id="{982F6D5B-D259-73AC-40D5-4CC358211593}"/>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It is an approach to software development that emphasizes people and interactions, instead of tools and processes. It primarily focuses on streamlining processes and improving optimization. </a:t>
            </a:r>
          </a:p>
          <a:p>
            <a:pPr algn="l"/>
            <a:r>
              <a:rPr lang="en-US" b="0" i="0" dirty="0">
                <a:solidFill>
                  <a:srgbClr val="51565E"/>
                </a:solidFill>
                <a:effectLst/>
                <a:latin typeface="Roboto" panose="02000000000000000000" pitchFamily="2" charset="0"/>
              </a:rPr>
              <a:t>Crystal's main principle is that all projects are unique and dynamic, with specific methods of handling each one of them.</a:t>
            </a:r>
          </a:p>
          <a:p>
            <a:pPr marL="0" indent="0" algn="l">
              <a:buNone/>
            </a:pPr>
            <a:endParaRPr lang="en-US" b="0" i="0" dirty="0">
              <a:solidFill>
                <a:srgbClr val="272C37"/>
              </a:solidFill>
              <a:effectLst/>
              <a:latin typeface="Roboto" panose="02000000000000000000" pitchFamily="2" charset="0"/>
            </a:endParaRPr>
          </a:p>
          <a:p>
            <a:pPr marL="0" indent="0" algn="l">
              <a:buNone/>
            </a:pPr>
            <a:r>
              <a:rPr lang="en-US" b="0" i="0" dirty="0">
                <a:solidFill>
                  <a:srgbClr val="272C37"/>
                </a:solidFill>
                <a:effectLst/>
                <a:latin typeface="Roboto" panose="02000000000000000000" pitchFamily="2" charset="0"/>
              </a:rPr>
              <a:t>When is it applicable?</a:t>
            </a:r>
          </a:p>
          <a:p>
            <a:pPr algn="l">
              <a:buFont typeface="Arial" panose="020B0604020202020204" pitchFamily="34" charset="0"/>
              <a:buChar char="•"/>
            </a:pPr>
            <a:r>
              <a:rPr lang="en-US" b="0" i="0" dirty="0">
                <a:solidFill>
                  <a:srgbClr val="51565E"/>
                </a:solidFill>
                <a:effectLst/>
                <a:latin typeface="Roboto" panose="02000000000000000000" pitchFamily="2" charset="0"/>
              </a:rPr>
              <a:t>When the primary focus is on strengthening team communication. It also focuses on continuous integration, configurable processes, and active user engagement</a:t>
            </a:r>
          </a:p>
          <a:p>
            <a:endParaRPr lang="en-IN" dirty="0"/>
          </a:p>
        </p:txBody>
      </p:sp>
    </p:spTree>
    <p:extLst>
      <p:ext uri="{BB962C8B-B14F-4D97-AF65-F5344CB8AC3E}">
        <p14:creationId xmlns:p14="http://schemas.microsoft.com/office/powerpoint/2010/main" val="2404711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7094-2E56-2726-2DA6-7BE2A9BE7C58}"/>
              </a:ext>
            </a:extLst>
          </p:cNvPr>
          <p:cNvSpPr>
            <a:spLocks noGrp="1"/>
          </p:cNvSpPr>
          <p:nvPr>
            <p:ph type="title"/>
          </p:nvPr>
        </p:nvSpPr>
        <p:spPr/>
        <p:txBody>
          <a:bodyPr>
            <a:normAutofit/>
          </a:bodyPr>
          <a:lstStyle/>
          <a:p>
            <a:r>
              <a:rPr lang="en-US" b="1" i="0" dirty="0">
                <a:effectLst/>
                <a:latin typeface="-apple-system"/>
              </a:rPr>
              <a:t>What do we mean by Agile development?</a:t>
            </a:r>
            <a:endParaRPr lang="en-IN" dirty="0"/>
          </a:p>
        </p:txBody>
      </p:sp>
      <p:sp>
        <p:nvSpPr>
          <p:cNvPr id="4" name="Content Placeholder 3">
            <a:extLst>
              <a:ext uri="{FF2B5EF4-FFF2-40B4-BE49-F238E27FC236}">
                <a16:creationId xmlns:a16="http://schemas.microsoft.com/office/drawing/2014/main" id="{FB234FD5-347D-816E-D021-4B7C39C445FE}"/>
              </a:ext>
            </a:extLst>
          </p:cNvPr>
          <p:cNvSpPr>
            <a:spLocks noGrp="1"/>
          </p:cNvSpPr>
          <p:nvPr>
            <p:ph sz="half" idx="2"/>
          </p:nvPr>
        </p:nvSpPr>
        <p:spPr/>
        <p:txBody>
          <a:bodyPr/>
          <a:lstStyle/>
          <a:p>
            <a:r>
              <a:rPr lang="en-US" dirty="0"/>
              <a:t>Agile is a different approach to software development which replaces the old school Waterfall software development process.</a:t>
            </a:r>
            <a:endParaRPr lang="en-IN" dirty="0"/>
          </a:p>
        </p:txBody>
      </p:sp>
      <p:pic>
        <p:nvPicPr>
          <p:cNvPr id="8" name="Content Placeholder 7" descr="Chart&#10;&#10;Description automatically generated">
            <a:extLst>
              <a:ext uri="{FF2B5EF4-FFF2-40B4-BE49-F238E27FC236}">
                <a16:creationId xmlns:a16="http://schemas.microsoft.com/office/drawing/2014/main" id="{A0089FD7-6B67-41D4-84D3-8F05A417B091}"/>
              </a:ext>
            </a:extLst>
          </p:cNvPr>
          <p:cNvPicPr>
            <a:picLocks noGrp="1" noChangeAspect="1"/>
          </p:cNvPicPr>
          <p:nvPr>
            <p:ph sz="half" idx="1"/>
          </p:nvPr>
        </p:nvPicPr>
        <p:blipFill>
          <a:blip r:embed="rId2"/>
          <a:stretch>
            <a:fillRect/>
          </a:stretch>
        </p:blipFill>
        <p:spPr>
          <a:xfrm>
            <a:off x="1044380" y="2603851"/>
            <a:ext cx="4496190" cy="2880610"/>
          </a:xfrm>
        </p:spPr>
      </p:pic>
    </p:spTree>
    <p:extLst>
      <p:ext uri="{BB962C8B-B14F-4D97-AF65-F5344CB8AC3E}">
        <p14:creationId xmlns:p14="http://schemas.microsoft.com/office/powerpoint/2010/main" val="153675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347E-0FF2-A594-3601-BD5C6F35DF13}"/>
              </a:ext>
            </a:extLst>
          </p:cNvPr>
          <p:cNvSpPr>
            <a:spLocks noGrp="1"/>
          </p:cNvSpPr>
          <p:nvPr>
            <p:ph type="title"/>
          </p:nvPr>
        </p:nvSpPr>
        <p:spPr/>
        <p:txBody>
          <a:bodyPr/>
          <a:lstStyle/>
          <a:p>
            <a:r>
              <a:rPr lang="en-IN" b="1" i="0" dirty="0">
                <a:effectLst/>
                <a:latin typeface="-apple-system"/>
              </a:rPr>
              <a:t>What is Scrum?</a:t>
            </a:r>
            <a:endParaRPr lang="en-IN" dirty="0"/>
          </a:p>
        </p:txBody>
      </p:sp>
      <p:sp>
        <p:nvSpPr>
          <p:cNvPr id="3" name="Content Placeholder 2">
            <a:extLst>
              <a:ext uri="{FF2B5EF4-FFF2-40B4-BE49-F238E27FC236}">
                <a16:creationId xmlns:a16="http://schemas.microsoft.com/office/drawing/2014/main" id="{B05F8604-6CF9-4FA2-AAF9-D1232C180A29}"/>
              </a:ext>
            </a:extLst>
          </p:cNvPr>
          <p:cNvSpPr>
            <a:spLocks noGrp="1"/>
          </p:cNvSpPr>
          <p:nvPr>
            <p:ph idx="1"/>
          </p:nvPr>
        </p:nvSpPr>
        <p:spPr/>
        <p:txBody>
          <a:bodyPr/>
          <a:lstStyle/>
          <a:p>
            <a:r>
              <a:rPr lang="en-IN" dirty="0"/>
              <a:t>Scram is a framework for effective collaboration among teams working on complex products.</a:t>
            </a:r>
          </a:p>
          <a:p>
            <a:r>
              <a:rPr lang="en-IN" dirty="0"/>
              <a:t>Scrum is a type of agile technology that consists of meetings, roles, and tools to help teams working on complex projects collaborate and better structure and manage their workload.</a:t>
            </a:r>
          </a:p>
        </p:txBody>
      </p:sp>
    </p:spTree>
    <p:extLst>
      <p:ext uri="{BB962C8B-B14F-4D97-AF65-F5344CB8AC3E}">
        <p14:creationId xmlns:p14="http://schemas.microsoft.com/office/powerpoint/2010/main" val="1269036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1085-C651-8C6C-493A-36A9609C0747}"/>
              </a:ext>
            </a:extLst>
          </p:cNvPr>
          <p:cNvSpPr>
            <a:spLocks noGrp="1"/>
          </p:cNvSpPr>
          <p:nvPr>
            <p:ph type="title"/>
          </p:nvPr>
        </p:nvSpPr>
        <p:spPr/>
        <p:txBody>
          <a:bodyPr/>
          <a:lstStyle/>
          <a:p>
            <a:r>
              <a:rPr lang="en-IN" dirty="0"/>
              <a:t>Why do we need scrum?</a:t>
            </a:r>
          </a:p>
        </p:txBody>
      </p:sp>
      <p:sp>
        <p:nvSpPr>
          <p:cNvPr id="3" name="Content Placeholder 2">
            <a:extLst>
              <a:ext uri="{FF2B5EF4-FFF2-40B4-BE49-F238E27FC236}">
                <a16:creationId xmlns:a16="http://schemas.microsoft.com/office/drawing/2014/main" id="{61C6B3C9-308C-9244-F9FB-1C0238877E82}"/>
              </a:ext>
            </a:extLst>
          </p:cNvPr>
          <p:cNvSpPr>
            <a:spLocks noGrp="1"/>
          </p:cNvSpPr>
          <p:nvPr>
            <p:ph idx="1"/>
          </p:nvPr>
        </p:nvSpPr>
        <p:spPr/>
        <p:txBody>
          <a:bodyPr/>
          <a:lstStyle/>
          <a:p>
            <a:pPr algn="l">
              <a:buFont typeface="Arial" panose="020B0604020202020204" pitchFamily="34" charset="0"/>
              <a:buChar char="•"/>
            </a:pPr>
            <a:r>
              <a:rPr lang="en-US" b="1" i="0" dirty="0">
                <a:solidFill>
                  <a:srgbClr val="24292F"/>
                </a:solidFill>
                <a:effectLst/>
                <a:latin typeface="-apple-system"/>
              </a:rPr>
              <a:t>Teams work completely independent from each other</a:t>
            </a:r>
            <a:r>
              <a:rPr lang="en-US" b="0" i="0" dirty="0">
                <a:solidFill>
                  <a:srgbClr val="24292F"/>
                </a:solidFill>
                <a:effectLst/>
                <a:latin typeface="-apple-system"/>
              </a:rPr>
              <a:t> and each sub-team completes its own activities before the other one starts its own. So what is the problem? An issue on one team, blocks the whole production line!</a:t>
            </a:r>
          </a:p>
          <a:p>
            <a:pPr algn="l">
              <a:buFont typeface="Arial" panose="020B0604020202020204" pitchFamily="34" charset="0"/>
              <a:buChar char="•"/>
            </a:pPr>
            <a:r>
              <a:rPr lang="en-US" b="1" i="0" dirty="0">
                <a:solidFill>
                  <a:srgbClr val="24292F"/>
                </a:solidFill>
                <a:effectLst/>
                <a:latin typeface="-apple-system"/>
              </a:rPr>
              <a:t>Everything is decided up-front</a:t>
            </a:r>
            <a:r>
              <a:rPr lang="en-US" b="0" i="0" dirty="0">
                <a:solidFill>
                  <a:srgbClr val="24292F"/>
                </a:solidFill>
                <a:effectLst/>
                <a:latin typeface="-apple-system"/>
              </a:rPr>
              <a:t>! So what is the problem? Well, although the client has mentioned what she needs at the beginning of the project, but in reality what she wants may change over the course of the project, and it's not her fault! It's just how the things are... No one can completely predict the project requirements and insist on that! Things may change and new decisions must be made.</a:t>
            </a:r>
          </a:p>
          <a:p>
            <a:pPr algn="l">
              <a:buFont typeface="Arial" panose="020B0604020202020204" pitchFamily="34" charset="0"/>
              <a:buChar char="•"/>
            </a:pPr>
            <a:r>
              <a:rPr lang="en-US" b="1" i="0" dirty="0">
                <a:solidFill>
                  <a:srgbClr val="24292F"/>
                </a:solidFill>
                <a:effectLst/>
                <a:latin typeface="-apple-system"/>
              </a:rPr>
              <a:t>Weak estimations</a:t>
            </a:r>
            <a:r>
              <a:rPr lang="en-US" b="0" i="0" dirty="0">
                <a:solidFill>
                  <a:srgbClr val="24292F"/>
                </a:solidFill>
                <a:effectLst/>
                <a:latin typeface="-apple-system"/>
              </a:rPr>
              <a:t>! As the tasks increase, the accuracy of how long each task takes decreases... Because unforeseen issues always arise, like bugs or client requirement changes and etc...</a:t>
            </a:r>
          </a:p>
          <a:p>
            <a:endParaRPr lang="en-IN" dirty="0"/>
          </a:p>
        </p:txBody>
      </p:sp>
    </p:spTree>
    <p:extLst>
      <p:ext uri="{BB962C8B-B14F-4D97-AF65-F5344CB8AC3E}">
        <p14:creationId xmlns:p14="http://schemas.microsoft.com/office/powerpoint/2010/main" val="3332371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BDD7-5900-615B-3669-F1127307C342}"/>
              </a:ext>
            </a:extLst>
          </p:cNvPr>
          <p:cNvSpPr>
            <a:spLocks noGrp="1"/>
          </p:cNvSpPr>
          <p:nvPr>
            <p:ph type="title"/>
          </p:nvPr>
        </p:nvSpPr>
        <p:spPr/>
        <p:txBody>
          <a:bodyPr/>
          <a:lstStyle/>
          <a:p>
            <a:r>
              <a:rPr lang="en-US" b="0" i="0" dirty="0">
                <a:effectLst/>
                <a:latin typeface="-apple-system"/>
              </a:rPr>
              <a:t>Scrum aims to fix these issues:</a:t>
            </a:r>
            <a:endParaRPr lang="en-IN" dirty="0"/>
          </a:p>
        </p:txBody>
      </p:sp>
      <p:sp>
        <p:nvSpPr>
          <p:cNvPr id="3" name="Content Placeholder 2">
            <a:extLst>
              <a:ext uri="{FF2B5EF4-FFF2-40B4-BE49-F238E27FC236}">
                <a16:creationId xmlns:a16="http://schemas.microsoft.com/office/drawing/2014/main" id="{0DF28E06-A28C-2073-707D-99AE47E23FD9}"/>
              </a:ext>
            </a:extLst>
          </p:cNvPr>
          <p:cNvSpPr>
            <a:spLocks noGrp="1"/>
          </p:cNvSpPr>
          <p:nvPr>
            <p:ph idx="1"/>
          </p:nvPr>
        </p:nvSpPr>
        <p:spPr/>
        <p:txBody>
          <a:bodyPr/>
          <a:lstStyle/>
          <a:p>
            <a:pPr algn="l">
              <a:buFont typeface="Arial" panose="020B0604020202020204" pitchFamily="34" charset="0"/>
              <a:buChar char="•"/>
            </a:pPr>
            <a:r>
              <a:rPr lang="en-US" b="0" i="0" dirty="0">
                <a:solidFill>
                  <a:srgbClr val="24292F"/>
                </a:solidFill>
                <a:effectLst/>
                <a:latin typeface="-apple-system"/>
              </a:rPr>
              <a:t>It promotes transparency in a project.</a:t>
            </a:r>
          </a:p>
          <a:p>
            <a:pPr algn="l">
              <a:buFont typeface="Arial" panose="020B0604020202020204" pitchFamily="34" charset="0"/>
              <a:buChar char="•"/>
            </a:pPr>
            <a:r>
              <a:rPr lang="en-US" b="0" i="0" dirty="0">
                <a:solidFill>
                  <a:srgbClr val="24292F"/>
                </a:solidFill>
                <a:effectLst/>
                <a:latin typeface="-apple-system"/>
              </a:rPr>
              <a:t>Inspecting and evaluating the project's progress.</a:t>
            </a:r>
          </a:p>
          <a:p>
            <a:pPr algn="l">
              <a:buFont typeface="Arial" panose="020B0604020202020204" pitchFamily="34" charset="0"/>
              <a:buChar char="•"/>
            </a:pPr>
            <a:r>
              <a:rPr lang="en-US" b="0" i="0" dirty="0">
                <a:solidFill>
                  <a:srgbClr val="24292F"/>
                </a:solidFill>
                <a:effectLst/>
                <a:latin typeface="-apple-system"/>
              </a:rPr>
              <a:t>Adapting to the project's requirements along the way.</a:t>
            </a:r>
          </a:p>
          <a:p>
            <a:endParaRPr lang="en-IN" dirty="0"/>
          </a:p>
        </p:txBody>
      </p:sp>
    </p:spTree>
    <p:extLst>
      <p:ext uri="{BB962C8B-B14F-4D97-AF65-F5344CB8AC3E}">
        <p14:creationId xmlns:p14="http://schemas.microsoft.com/office/powerpoint/2010/main" val="3919859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BDA8-F11F-24EC-7628-057B9B654387}"/>
              </a:ext>
            </a:extLst>
          </p:cNvPr>
          <p:cNvSpPr>
            <a:spLocks noGrp="1"/>
          </p:cNvSpPr>
          <p:nvPr>
            <p:ph type="title"/>
          </p:nvPr>
        </p:nvSpPr>
        <p:spPr/>
        <p:txBody>
          <a:bodyPr/>
          <a:lstStyle/>
          <a:p>
            <a:r>
              <a:rPr lang="en-IN" b="1" i="0" dirty="0">
                <a:effectLst/>
                <a:latin typeface="-apple-system"/>
              </a:rPr>
              <a:t>Scrum team major players</a:t>
            </a:r>
            <a:endParaRPr lang="en-IN" dirty="0"/>
          </a:p>
        </p:txBody>
      </p:sp>
      <p:pic>
        <p:nvPicPr>
          <p:cNvPr id="6" name="Content Placeholder 5" descr="Graphical user interface, application, Teams&#10;&#10;Description automatically generated">
            <a:extLst>
              <a:ext uri="{FF2B5EF4-FFF2-40B4-BE49-F238E27FC236}">
                <a16:creationId xmlns:a16="http://schemas.microsoft.com/office/drawing/2014/main" id="{89D4DA6A-F020-AAD4-3267-A6EAB523E440}"/>
              </a:ext>
            </a:extLst>
          </p:cNvPr>
          <p:cNvPicPr>
            <a:picLocks noGrp="1" noChangeAspect="1"/>
          </p:cNvPicPr>
          <p:nvPr>
            <p:ph idx="1"/>
          </p:nvPr>
        </p:nvPicPr>
        <p:blipFill>
          <a:blip r:embed="rId2"/>
          <a:stretch>
            <a:fillRect/>
          </a:stretch>
        </p:blipFill>
        <p:spPr>
          <a:xfrm>
            <a:off x="2849598" y="2549556"/>
            <a:ext cx="6492803" cy="2941575"/>
          </a:xfrm>
        </p:spPr>
      </p:pic>
    </p:spTree>
    <p:extLst>
      <p:ext uri="{BB962C8B-B14F-4D97-AF65-F5344CB8AC3E}">
        <p14:creationId xmlns:p14="http://schemas.microsoft.com/office/powerpoint/2010/main" val="214235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640F-6E69-7F8E-EACA-BE7F025DCD5B}"/>
              </a:ext>
            </a:extLst>
          </p:cNvPr>
          <p:cNvSpPr>
            <a:spLocks noGrp="1"/>
          </p:cNvSpPr>
          <p:nvPr>
            <p:ph type="title"/>
          </p:nvPr>
        </p:nvSpPr>
        <p:spPr/>
        <p:txBody>
          <a:bodyPr/>
          <a:lstStyle/>
          <a:p>
            <a:r>
              <a:rPr lang="en-IN"/>
              <a:t>Waterfall model</a:t>
            </a:r>
            <a:endParaRPr lang="en-IN" dirty="0"/>
          </a:p>
        </p:txBody>
      </p:sp>
      <p:pic>
        <p:nvPicPr>
          <p:cNvPr id="4" name="Content Placeholder 3">
            <a:extLst>
              <a:ext uri="{FF2B5EF4-FFF2-40B4-BE49-F238E27FC236}">
                <a16:creationId xmlns:a16="http://schemas.microsoft.com/office/drawing/2014/main" id="{44105779-2454-66C6-D52B-C192B19A557E}"/>
              </a:ext>
            </a:extLst>
          </p:cNvPr>
          <p:cNvPicPr>
            <a:picLocks noGrp="1" noChangeAspect="1"/>
          </p:cNvPicPr>
          <p:nvPr>
            <p:ph idx="1"/>
          </p:nvPr>
        </p:nvPicPr>
        <p:blipFill>
          <a:blip r:embed="rId2"/>
          <a:stretch>
            <a:fillRect/>
          </a:stretch>
        </p:blipFill>
        <p:spPr>
          <a:xfrm>
            <a:off x="2671814" y="2181225"/>
            <a:ext cx="6848371" cy="3678238"/>
          </a:xfrm>
          <a:prstGeom prst="rect">
            <a:avLst/>
          </a:prstGeom>
        </p:spPr>
      </p:pic>
    </p:spTree>
    <p:extLst>
      <p:ext uri="{BB962C8B-B14F-4D97-AF65-F5344CB8AC3E}">
        <p14:creationId xmlns:p14="http://schemas.microsoft.com/office/powerpoint/2010/main" val="352261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46A5-7CD1-896C-69D3-411C2541410C}"/>
              </a:ext>
            </a:extLst>
          </p:cNvPr>
          <p:cNvSpPr>
            <a:spLocks noGrp="1"/>
          </p:cNvSpPr>
          <p:nvPr>
            <p:ph type="title"/>
          </p:nvPr>
        </p:nvSpPr>
        <p:spPr/>
        <p:txBody>
          <a:bodyPr/>
          <a:lstStyle/>
          <a:p>
            <a:r>
              <a:rPr lang="en-IN" b="1" i="0" dirty="0">
                <a:effectLst/>
                <a:latin typeface="-apple-system"/>
              </a:rPr>
              <a:t>Scrum team major players</a:t>
            </a:r>
            <a:endParaRPr lang="en-IN" dirty="0"/>
          </a:p>
        </p:txBody>
      </p:sp>
      <p:sp>
        <p:nvSpPr>
          <p:cNvPr id="3" name="Content Placeholder 2">
            <a:extLst>
              <a:ext uri="{FF2B5EF4-FFF2-40B4-BE49-F238E27FC236}">
                <a16:creationId xmlns:a16="http://schemas.microsoft.com/office/drawing/2014/main" id="{2DB2A8DB-CC18-CB6A-B197-4722075B3E6C}"/>
              </a:ext>
            </a:extLst>
          </p:cNvPr>
          <p:cNvSpPr>
            <a:spLocks noGrp="1"/>
          </p:cNvSpPr>
          <p:nvPr>
            <p:ph idx="1"/>
          </p:nvPr>
        </p:nvSpPr>
        <p:spPr/>
        <p:txBody>
          <a:bodyPr/>
          <a:lstStyle/>
          <a:p>
            <a:pPr algn="l">
              <a:buFont typeface="Arial" panose="020B0604020202020204" pitchFamily="34" charset="0"/>
              <a:buChar char="•"/>
            </a:pPr>
            <a:r>
              <a:rPr lang="en-US" b="1" i="0" dirty="0">
                <a:solidFill>
                  <a:srgbClr val="24292F"/>
                </a:solidFill>
                <a:effectLst/>
                <a:latin typeface="-apple-system"/>
              </a:rPr>
              <a:t>Product owner</a:t>
            </a:r>
            <a:r>
              <a:rPr lang="en-US" b="0" i="0" dirty="0">
                <a:solidFill>
                  <a:srgbClr val="24292F"/>
                </a:solidFill>
                <a:effectLst/>
                <a:latin typeface="-apple-system"/>
              </a:rPr>
              <a:t>: She is responsible for the overall project. She/he decides which features are important and prioritize the tasks that developers need to work on. She/he also may be a point of contact for stakeholders and tries to maximize the value of the project.</a:t>
            </a:r>
          </a:p>
          <a:p>
            <a:pPr algn="l">
              <a:buFont typeface="Arial" panose="020B0604020202020204" pitchFamily="34" charset="0"/>
              <a:buChar char="•"/>
            </a:pPr>
            <a:endParaRPr lang="en-US" b="1" i="0" dirty="0">
              <a:solidFill>
                <a:srgbClr val="24292F"/>
              </a:solidFill>
              <a:effectLst/>
              <a:latin typeface="-apple-system"/>
            </a:endParaRPr>
          </a:p>
          <a:p>
            <a:pPr algn="l">
              <a:buFont typeface="Arial" panose="020B0604020202020204" pitchFamily="34" charset="0"/>
              <a:buChar char="•"/>
            </a:pPr>
            <a:r>
              <a:rPr lang="en-US" b="1" i="0" dirty="0">
                <a:solidFill>
                  <a:srgbClr val="24292F"/>
                </a:solidFill>
                <a:effectLst/>
                <a:latin typeface="-apple-system"/>
              </a:rPr>
              <a:t>Scrum developers</a:t>
            </a:r>
            <a:r>
              <a:rPr lang="en-US" b="0" i="0" dirty="0">
                <a:solidFill>
                  <a:srgbClr val="24292F"/>
                </a:solidFill>
                <a:effectLst/>
                <a:latin typeface="-apple-system"/>
              </a:rPr>
              <a:t>: Write codes and test the software. They actually take care of the tasks that the product owner defines.</a:t>
            </a:r>
          </a:p>
          <a:p>
            <a:endParaRPr lang="en-IN" dirty="0"/>
          </a:p>
        </p:txBody>
      </p:sp>
    </p:spTree>
    <p:extLst>
      <p:ext uri="{BB962C8B-B14F-4D97-AF65-F5344CB8AC3E}">
        <p14:creationId xmlns:p14="http://schemas.microsoft.com/office/powerpoint/2010/main" val="4260872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6A43-9085-2429-4FCB-2E7A951E2131}"/>
              </a:ext>
            </a:extLst>
          </p:cNvPr>
          <p:cNvSpPr>
            <a:spLocks noGrp="1"/>
          </p:cNvSpPr>
          <p:nvPr>
            <p:ph type="title"/>
          </p:nvPr>
        </p:nvSpPr>
        <p:spPr/>
        <p:txBody>
          <a:bodyPr/>
          <a:lstStyle/>
          <a:p>
            <a:r>
              <a:rPr lang="en-IN" b="1" i="0" dirty="0">
                <a:effectLst/>
                <a:latin typeface="-apple-system"/>
              </a:rPr>
              <a:t>Scrum team major players</a:t>
            </a:r>
            <a:endParaRPr lang="en-IN" dirty="0"/>
          </a:p>
        </p:txBody>
      </p:sp>
      <p:sp>
        <p:nvSpPr>
          <p:cNvPr id="3" name="Content Placeholder 2">
            <a:extLst>
              <a:ext uri="{FF2B5EF4-FFF2-40B4-BE49-F238E27FC236}">
                <a16:creationId xmlns:a16="http://schemas.microsoft.com/office/drawing/2014/main" id="{672C9F00-D022-AD7B-047C-1B881DDCC8AD}"/>
              </a:ext>
            </a:extLst>
          </p:cNvPr>
          <p:cNvSpPr>
            <a:spLocks noGrp="1"/>
          </p:cNvSpPr>
          <p:nvPr>
            <p:ph idx="1"/>
          </p:nvPr>
        </p:nvSpPr>
        <p:spPr/>
        <p:txBody>
          <a:bodyPr/>
          <a:lstStyle/>
          <a:p>
            <a:r>
              <a:rPr lang="en-US" b="1" i="0" dirty="0">
                <a:solidFill>
                  <a:srgbClr val="24292F"/>
                </a:solidFill>
                <a:effectLst/>
                <a:latin typeface="-apple-system"/>
              </a:rPr>
              <a:t>Scrum master</a:t>
            </a:r>
            <a:r>
              <a:rPr lang="en-US" b="0" i="0" dirty="0">
                <a:solidFill>
                  <a:srgbClr val="24292F"/>
                </a:solidFill>
                <a:effectLst/>
                <a:latin typeface="-apple-system"/>
              </a:rPr>
              <a:t>: Creates the communication bridge between the Product Owner and the developers team. </a:t>
            </a:r>
          </a:p>
          <a:p>
            <a:r>
              <a:rPr lang="en-US" b="0" i="0" dirty="0">
                <a:solidFill>
                  <a:srgbClr val="24292F"/>
                </a:solidFill>
                <a:effectLst/>
                <a:latin typeface="-apple-system"/>
              </a:rPr>
              <a:t>He is usually possesses a strong technical knowledge, and actively participates in the development process. He works with the product owner to keep the Backlog ordered, and with the developer team to maximize productivity. He, however, does not micro-manage as the team is self-organized. </a:t>
            </a:r>
          </a:p>
          <a:p>
            <a:r>
              <a:rPr lang="en-US" b="0" i="0" dirty="0">
                <a:solidFill>
                  <a:srgbClr val="24292F"/>
                </a:solidFill>
                <a:effectLst/>
                <a:latin typeface="-apple-system"/>
              </a:rPr>
              <a:t>He is responsible of organizing the sprint rituals, removing impediments and preventing unplanned works to be worked on.</a:t>
            </a:r>
          </a:p>
          <a:p>
            <a:endParaRPr lang="en-IN" dirty="0"/>
          </a:p>
        </p:txBody>
      </p:sp>
    </p:spTree>
    <p:extLst>
      <p:ext uri="{BB962C8B-B14F-4D97-AF65-F5344CB8AC3E}">
        <p14:creationId xmlns:p14="http://schemas.microsoft.com/office/powerpoint/2010/main" val="3716932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5183-B637-4F30-DBD8-688B9D3B1864}"/>
              </a:ext>
            </a:extLst>
          </p:cNvPr>
          <p:cNvSpPr>
            <a:spLocks noGrp="1"/>
          </p:cNvSpPr>
          <p:nvPr>
            <p:ph type="title"/>
          </p:nvPr>
        </p:nvSpPr>
        <p:spPr/>
        <p:txBody>
          <a:bodyPr/>
          <a:lstStyle/>
          <a:p>
            <a:r>
              <a:rPr lang="en-US" b="1" i="0" dirty="0">
                <a:effectLst/>
                <a:latin typeface="-apple-system"/>
              </a:rPr>
              <a:t>How is the Scrum process?</a:t>
            </a:r>
            <a:endParaRPr lang="en-IN" dirty="0"/>
          </a:p>
        </p:txBody>
      </p:sp>
      <p:sp>
        <p:nvSpPr>
          <p:cNvPr id="3" name="Content Placeholder 2">
            <a:extLst>
              <a:ext uri="{FF2B5EF4-FFF2-40B4-BE49-F238E27FC236}">
                <a16:creationId xmlns:a16="http://schemas.microsoft.com/office/drawing/2014/main" id="{2571F17D-D2E1-63A0-201C-0C67B6B1AE5B}"/>
              </a:ext>
            </a:extLst>
          </p:cNvPr>
          <p:cNvSpPr>
            <a:spLocks noGrp="1"/>
          </p:cNvSpPr>
          <p:nvPr>
            <p:ph idx="1"/>
          </p:nvPr>
        </p:nvSpPr>
        <p:spPr/>
        <p:txBody>
          <a:bodyPr/>
          <a:lstStyle/>
          <a:p>
            <a:pPr algn="l"/>
            <a:r>
              <a:rPr lang="en-US" b="0" i="0" dirty="0">
                <a:solidFill>
                  <a:srgbClr val="24292F"/>
                </a:solidFill>
                <a:effectLst/>
                <a:latin typeface="-apple-system"/>
              </a:rPr>
              <a:t>Unlike the Waterfall process, We don't work on the project from start to finish, instead </a:t>
            </a:r>
            <a:r>
              <a:rPr lang="en-US" b="1" i="0" dirty="0">
                <a:solidFill>
                  <a:srgbClr val="24292F"/>
                </a:solidFill>
                <a:effectLst/>
                <a:latin typeface="-apple-system"/>
              </a:rPr>
              <a:t>divide the project into different pieces</a:t>
            </a:r>
            <a:r>
              <a:rPr lang="en-US" b="0" i="0" dirty="0">
                <a:solidFill>
                  <a:srgbClr val="24292F"/>
                </a:solidFill>
                <a:effectLst/>
                <a:latin typeface="-apple-system"/>
              </a:rPr>
              <a:t> according to the product backlog and work on one piece in a short period of time known as sprint.</a:t>
            </a:r>
          </a:p>
          <a:p>
            <a:pPr algn="l"/>
            <a:r>
              <a:rPr lang="en-US" b="1" i="0" dirty="0">
                <a:solidFill>
                  <a:srgbClr val="24292F"/>
                </a:solidFill>
                <a:effectLst/>
                <a:latin typeface="-apple-system"/>
              </a:rPr>
              <a:t>We would have a Planning Board</a:t>
            </a:r>
            <a:r>
              <a:rPr lang="en-US" b="0" i="0" dirty="0">
                <a:solidFill>
                  <a:srgbClr val="24292F"/>
                </a:solidFill>
                <a:effectLst/>
                <a:latin typeface="-apple-system"/>
              </a:rPr>
              <a:t> for each sprint and developers aim to finish all of the user stories for that sprint on the board by estimating how long each story would take to be done before the sprint ends.</a:t>
            </a:r>
          </a:p>
          <a:p>
            <a:pPr algn="l"/>
            <a:r>
              <a:rPr lang="en-US" b="0" i="0" dirty="0">
                <a:solidFill>
                  <a:srgbClr val="24292F"/>
                </a:solidFill>
                <a:effectLst/>
                <a:latin typeface="-apple-system"/>
              </a:rPr>
              <a:t>After each sprint we can also </a:t>
            </a:r>
            <a:r>
              <a:rPr lang="en-US" b="1" i="0" dirty="0">
                <a:solidFill>
                  <a:srgbClr val="24292F"/>
                </a:solidFill>
                <a:effectLst/>
                <a:latin typeface="-apple-system"/>
              </a:rPr>
              <a:t>optionally measure our speed of development</a:t>
            </a:r>
            <a:r>
              <a:rPr lang="en-US" b="0" i="0" dirty="0">
                <a:solidFill>
                  <a:srgbClr val="24292F"/>
                </a:solidFill>
                <a:effectLst/>
                <a:latin typeface="-apple-system"/>
              </a:rPr>
              <a:t> in that sprint by drawing a Burndown Chart to see how well we have performed and be able to improve our development velocity and estimations for the next sprint.</a:t>
            </a:r>
          </a:p>
          <a:p>
            <a:endParaRPr lang="en-IN" dirty="0"/>
          </a:p>
        </p:txBody>
      </p:sp>
    </p:spTree>
    <p:extLst>
      <p:ext uri="{BB962C8B-B14F-4D97-AF65-F5344CB8AC3E}">
        <p14:creationId xmlns:p14="http://schemas.microsoft.com/office/powerpoint/2010/main" val="771368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B438-8DB9-3184-BA95-2F3E734AE54A}"/>
              </a:ext>
            </a:extLst>
          </p:cNvPr>
          <p:cNvSpPr>
            <a:spLocks noGrp="1"/>
          </p:cNvSpPr>
          <p:nvPr>
            <p:ph type="title"/>
          </p:nvPr>
        </p:nvSpPr>
        <p:spPr/>
        <p:txBody>
          <a:bodyPr/>
          <a:lstStyle/>
          <a:p>
            <a:r>
              <a:rPr lang="en-US" b="1" i="0" dirty="0">
                <a:effectLst/>
                <a:latin typeface="-apple-system"/>
              </a:rPr>
              <a:t>How is the Scrum process?</a:t>
            </a:r>
            <a:endParaRPr lang="en-IN" dirty="0"/>
          </a:p>
        </p:txBody>
      </p:sp>
      <p:sp>
        <p:nvSpPr>
          <p:cNvPr id="3" name="Content Placeholder 2">
            <a:extLst>
              <a:ext uri="{FF2B5EF4-FFF2-40B4-BE49-F238E27FC236}">
                <a16:creationId xmlns:a16="http://schemas.microsoft.com/office/drawing/2014/main" id="{40AB97CE-D812-6C4D-2922-409A6F0D484C}"/>
              </a:ext>
            </a:extLst>
          </p:cNvPr>
          <p:cNvSpPr>
            <a:spLocks noGrp="1"/>
          </p:cNvSpPr>
          <p:nvPr>
            <p:ph idx="1"/>
          </p:nvPr>
        </p:nvSpPr>
        <p:spPr/>
        <p:txBody>
          <a:bodyPr/>
          <a:lstStyle/>
          <a:p>
            <a:r>
              <a:rPr lang="en-US" b="0" i="0" dirty="0">
                <a:solidFill>
                  <a:srgbClr val="24292F"/>
                </a:solidFill>
                <a:effectLst/>
                <a:latin typeface="-apple-system"/>
              </a:rPr>
              <a:t>So in general, each sprint has a predetermined number of tasks and they happen in a short period of time. So in this way any barriers will be highlighted very quickly and be fixed, team members also remain focused on small number of tasks and know exactly what they need to do. Any unplanned tasks or requirements can easily be planned into the next sprint.</a:t>
            </a:r>
          </a:p>
          <a:p>
            <a:r>
              <a:rPr lang="en-US" b="0" i="0" dirty="0">
                <a:solidFill>
                  <a:srgbClr val="24292F"/>
                </a:solidFill>
                <a:effectLst/>
                <a:latin typeface="-apple-system"/>
              </a:rPr>
              <a:t>This whole process helps developers to have a constant speed of development, do better team work, provide early feedbacks to product owner and eventually build a better product.</a:t>
            </a:r>
            <a:endParaRPr lang="en-IN" dirty="0"/>
          </a:p>
        </p:txBody>
      </p:sp>
    </p:spTree>
    <p:extLst>
      <p:ext uri="{BB962C8B-B14F-4D97-AF65-F5344CB8AC3E}">
        <p14:creationId xmlns:p14="http://schemas.microsoft.com/office/powerpoint/2010/main" val="2918793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1BBE-E1E6-860E-6F25-CC04056380BF}"/>
              </a:ext>
            </a:extLst>
          </p:cNvPr>
          <p:cNvSpPr>
            <a:spLocks noGrp="1"/>
          </p:cNvSpPr>
          <p:nvPr>
            <p:ph type="title"/>
          </p:nvPr>
        </p:nvSpPr>
        <p:spPr/>
        <p:txBody>
          <a:bodyPr/>
          <a:lstStyle/>
          <a:p>
            <a:r>
              <a:rPr lang="en-IN" b="1" i="0" dirty="0">
                <a:effectLst/>
                <a:latin typeface="-apple-system"/>
              </a:rPr>
              <a:t>What is Product Backlog?</a:t>
            </a:r>
            <a:endParaRPr lang="en-IN" dirty="0"/>
          </a:p>
        </p:txBody>
      </p:sp>
      <p:sp>
        <p:nvSpPr>
          <p:cNvPr id="3" name="Content Placeholder 2">
            <a:extLst>
              <a:ext uri="{FF2B5EF4-FFF2-40B4-BE49-F238E27FC236}">
                <a16:creationId xmlns:a16="http://schemas.microsoft.com/office/drawing/2014/main" id="{46989430-99A0-1EC3-9B2C-EB7147371AC6}"/>
              </a:ext>
            </a:extLst>
          </p:cNvPr>
          <p:cNvSpPr>
            <a:spLocks noGrp="1"/>
          </p:cNvSpPr>
          <p:nvPr>
            <p:ph idx="1"/>
          </p:nvPr>
        </p:nvSpPr>
        <p:spPr/>
        <p:txBody>
          <a:bodyPr/>
          <a:lstStyle/>
          <a:p>
            <a:r>
              <a:rPr lang="en-US" b="0" i="0" dirty="0">
                <a:solidFill>
                  <a:srgbClr val="24292F"/>
                </a:solidFill>
                <a:effectLst/>
                <a:latin typeface="-apple-system"/>
              </a:rPr>
              <a:t>It's an ordered list of the tasks that should be worked on to deliver the product.</a:t>
            </a:r>
            <a:br>
              <a:rPr lang="en-US" dirty="0"/>
            </a:br>
            <a:r>
              <a:rPr lang="en-US" b="0" i="0" dirty="0">
                <a:solidFill>
                  <a:srgbClr val="24292F"/>
                </a:solidFill>
                <a:effectLst/>
                <a:latin typeface="-apple-system"/>
              </a:rPr>
              <a:t>Product owner defines and maintains it. </a:t>
            </a:r>
          </a:p>
          <a:p>
            <a:r>
              <a:rPr lang="en-US" b="0" i="0" dirty="0">
                <a:solidFill>
                  <a:srgbClr val="24292F"/>
                </a:solidFill>
                <a:effectLst/>
                <a:latin typeface="-apple-system"/>
              </a:rPr>
              <a:t>It's actually a living list which grows, shrinks and changes as the projects is being developed.</a:t>
            </a:r>
            <a:endParaRPr lang="en-IN" dirty="0"/>
          </a:p>
        </p:txBody>
      </p:sp>
    </p:spTree>
    <p:extLst>
      <p:ext uri="{BB962C8B-B14F-4D97-AF65-F5344CB8AC3E}">
        <p14:creationId xmlns:p14="http://schemas.microsoft.com/office/powerpoint/2010/main" val="3123831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A89C-980D-CD60-13B9-D74C62FF4BFE}"/>
              </a:ext>
            </a:extLst>
          </p:cNvPr>
          <p:cNvSpPr>
            <a:spLocks noGrp="1"/>
          </p:cNvSpPr>
          <p:nvPr>
            <p:ph type="title"/>
          </p:nvPr>
        </p:nvSpPr>
        <p:spPr/>
        <p:txBody>
          <a:bodyPr/>
          <a:lstStyle/>
          <a:p>
            <a:r>
              <a:rPr lang="en-IN" b="1" i="0" dirty="0">
                <a:effectLst/>
                <a:latin typeface="-apple-system"/>
              </a:rPr>
              <a:t>What is Sprint?</a:t>
            </a:r>
            <a:endParaRPr lang="en-IN" dirty="0"/>
          </a:p>
        </p:txBody>
      </p:sp>
      <p:sp>
        <p:nvSpPr>
          <p:cNvPr id="3" name="Content Placeholder 2">
            <a:extLst>
              <a:ext uri="{FF2B5EF4-FFF2-40B4-BE49-F238E27FC236}">
                <a16:creationId xmlns:a16="http://schemas.microsoft.com/office/drawing/2014/main" id="{00246DD7-5F9C-5E5F-A256-56D6AE8C85D3}"/>
              </a:ext>
            </a:extLst>
          </p:cNvPr>
          <p:cNvSpPr>
            <a:spLocks noGrp="1"/>
          </p:cNvSpPr>
          <p:nvPr>
            <p:ph idx="1"/>
          </p:nvPr>
        </p:nvSpPr>
        <p:spPr/>
        <p:txBody>
          <a:bodyPr/>
          <a:lstStyle/>
          <a:p>
            <a:r>
              <a:rPr lang="en-US" b="0" i="0" dirty="0">
                <a:solidFill>
                  <a:srgbClr val="24292F"/>
                </a:solidFill>
                <a:effectLst/>
                <a:latin typeface="-apple-system"/>
              </a:rPr>
              <a:t>It's a basic unit of development in Scrum.</a:t>
            </a:r>
            <a:br>
              <a:rPr lang="en-US" dirty="0"/>
            </a:br>
            <a:r>
              <a:rPr lang="en-US" b="0" i="0" dirty="0">
                <a:solidFill>
                  <a:srgbClr val="24292F"/>
                </a:solidFill>
                <a:effectLst/>
                <a:latin typeface="-apple-system"/>
              </a:rPr>
              <a:t>It should be more than a day long and less than one month. It's commonly 1 or 2 weeks long. And the product should be in a stable state after each sprint.</a:t>
            </a:r>
            <a:br>
              <a:rPr lang="en-US" dirty="0"/>
            </a:br>
            <a:r>
              <a:rPr lang="en-US" b="0" i="0" dirty="0">
                <a:solidFill>
                  <a:srgbClr val="24292F"/>
                </a:solidFill>
                <a:effectLst/>
                <a:latin typeface="-apple-system"/>
              </a:rPr>
              <a:t>So you may say how a project can get stable every week? That's impossible! Well, in reality, it is possible and can be done, however, some rules are needed that we call them sprint rituals.</a:t>
            </a:r>
            <a:endParaRPr lang="en-IN" dirty="0"/>
          </a:p>
        </p:txBody>
      </p:sp>
    </p:spTree>
    <p:extLst>
      <p:ext uri="{BB962C8B-B14F-4D97-AF65-F5344CB8AC3E}">
        <p14:creationId xmlns:p14="http://schemas.microsoft.com/office/powerpoint/2010/main" val="325785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8A5D-D29E-EE4F-D1EA-2965F8329A81}"/>
              </a:ext>
            </a:extLst>
          </p:cNvPr>
          <p:cNvSpPr>
            <a:spLocks noGrp="1"/>
          </p:cNvSpPr>
          <p:nvPr>
            <p:ph type="title"/>
          </p:nvPr>
        </p:nvSpPr>
        <p:spPr/>
        <p:txBody>
          <a:bodyPr/>
          <a:lstStyle/>
          <a:p>
            <a:r>
              <a:rPr lang="en-IN" b="1" i="0" dirty="0">
                <a:effectLst/>
                <a:latin typeface="-apple-system"/>
              </a:rPr>
              <a:t>What is User Story?</a:t>
            </a:r>
            <a:endParaRPr lang="en-IN" dirty="0"/>
          </a:p>
        </p:txBody>
      </p:sp>
      <p:sp>
        <p:nvSpPr>
          <p:cNvPr id="3" name="Content Placeholder 2">
            <a:extLst>
              <a:ext uri="{FF2B5EF4-FFF2-40B4-BE49-F238E27FC236}">
                <a16:creationId xmlns:a16="http://schemas.microsoft.com/office/drawing/2014/main" id="{841A9F97-C6C4-33AD-3321-AA5160B4EC2F}"/>
              </a:ext>
            </a:extLst>
          </p:cNvPr>
          <p:cNvSpPr>
            <a:spLocks noGrp="1"/>
          </p:cNvSpPr>
          <p:nvPr>
            <p:ph idx="1"/>
          </p:nvPr>
        </p:nvSpPr>
        <p:spPr/>
        <p:txBody>
          <a:bodyPr/>
          <a:lstStyle/>
          <a:p>
            <a:r>
              <a:rPr lang="en-US" b="0" i="0" dirty="0">
                <a:solidFill>
                  <a:srgbClr val="24292F"/>
                </a:solidFill>
                <a:effectLst/>
                <a:latin typeface="-apple-system"/>
              </a:rPr>
              <a:t>A user story is a short, one sentence definition of a feature or functionality.</a:t>
            </a:r>
            <a:br>
              <a:rPr lang="en-US" dirty="0"/>
            </a:br>
            <a:r>
              <a:rPr lang="en-US" b="0" i="0" dirty="0">
                <a:solidFill>
                  <a:srgbClr val="24292F"/>
                </a:solidFill>
                <a:effectLst/>
                <a:latin typeface="-apple-system"/>
              </a:rPr>
              <a:t>We call it user story because it is presented from the perspective of a user.</a:t>
            </a:r>
            <a:br>
              <a:rPr lang="en-US" dirty="0"/>
            </a:br>
            <a:endParaRPr lang="en-IN" dirty="0"/>
          </a:p>
        </p:txBody>
      </p:sp>
    </p:spTree>
    <p:extLst>
      <p:ext uri="{BB962C8B-B14F-4D97-AF65-F5344CB8AC3E}">
        <p14:creationId xmlns:p14="http://schemas.microsoft.com/office/powerpoint/2010/main" val="4096027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13B4-2668-3D7B-84D8-1B6F31BF8F16}"/>
              </a:ext>
            </a:extLst>
          </p:cNvPr>
          <p:cNvSpPr>
            <a:spLocks noGrp="1"/>
          </p:cNvSpPr>
          <p:nvPr>
            <p:ph type="title"/>
          </p:nvPr>
        </p:nvSpPr>
        <p:spPr/>
        <p:txBody>
          <a:bodyPr/>
          <a:lstStyle/>
          <a:p>
            <a:r>
              <a:rPr lang="en-IN" b="1" i="0" dirty="0">
                <a:effectLst/>
                <a:latin typeface="-apple-system"/>
              </a:rPr>
              <a:t>What is Planning Board?</a:t>
            </a:r>
            <a:endParaRPr lang="en-IN" dirty="0"/>
          </a:p>
        </p:txBody>
      </p:sp>
      <p:sp>
        <p:nvSpPr>
          <p:cNvPr id="3" name="Content Placeholder 2">
            <a:extLst>
              <a:ext uri="{FF2B5EF4-FFF2-40B4-BE49-F238E27FC236}">
                <a16:creationId xmlns:a16="http://schemas.microsoft.com/office/drawing/2014/main" id="{AEC648D0-C7C8-3C95-35D9-689173E3B76B}"/>
              </a:ext>
            </a:extLst>
          </p:cNvPr>
          <p:cNvSpPr>
            <a:spLocks noGrp="1"/>
          </p:cNvSpPr>
          <p:nvPr>
            <p:ph idx="1"/>
          </p:nvPr>
        </p:nvSpPr>
        <p:spPr/>
        <p:txBody>
          <a:bodyPr/>
          <a:lstStyle/>
          <a:p>
            <a:r>
              <a:rPr lang="en-US" b="0" i="0" dirty="0">
                <a:solidFill>
                  <a:srgbClr val="24292F"/>
                </a:solidFill>
                <a:effectLst/>
                <a:latin typeface="-apple-system"/>
              </a:rPr>
              <a:t>It can be a white board which is placed on a wall(Can be a software too!) which has several columns.</a:t>
            </a:r>
            <a:br>
              <a:rPr lang="en-US" dirty="0"/>
            </a:br>
            <a:r>
              <a:rPr lang="en-US" b="0" i="0" dirty="0">
                <a:solidFill>
                  <a:srgbClr val="24292F"/>
                </a:solidFill>
                <a:effectLst/>
                <a:latin typeface="-apple-system"/>
              </a:rPr>
              <a:t>The number of columns and their meanings differ from one project to another. In each column we would place colored sticky notes, which each one of them represent a User Story.</a:t>
            </a:r>
          </a:p>
          <a:p>
            <a:r>
              <a:rPr lang="en-US" b="0" i="0" dirty="0">
                <a:solidFill>
                  <a:srgbClr val="24292F"/>
                </a:solidFill>
                <a:effectLst/>
                <a:latin typeface="-apple-system"/>
              </a:rPr>
              <a:t>As the developer team is developing the software in the sprint, these sticky notes move from one column to another one and some new sticky notes may also appear to represent unplanned activities, bugs, etc...</a:t>
            </a:r>
            <a:endParaRPr lang="en-IN" dirty="0"/>
          </a:p>
        </p:txBody>
      </p:sp>
    </p:spTree>
    <p:extLst>
      <p:ext uri="{BB962C8B-B14F-4D97-AF65-F5344CB8AC3E}">
        <p14:creationId xmlns:p14="http://schemas.microsoft.com/office/powerpoint/2010/main" val="1597198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B733-08BE-D784-8E95-11CE5C4D654B}"/>
              </a:ext>
            </a:extLst>
          </p:cNvPr>
          <p:cNvSpPr>
            <a:spLocks noGrp="1"/>
          </p:cNvSpPr>
          <p:nvPr>
            <p:ph type="title"/>
          </p:nvPr>
        </p:nvSpPr>
        <p:spPr/>
        <p:txBody>
          <a:bodyPr/>
          <a:lstStyle/>
          <a:p>
            <a:r>
              <a:rPr lang="en-IN" b="1" i="0" dirty="0">
                <a:effectLst/>
                <a:latin typeface="-apple-system"/>
              </a:rPr>
              <a:t>Burndown Chart</a:t>
            </a:r>
            <a:endParaRPr lang="en-IN" dirty="0"/>
          </a:p>
        </p:txBody>
      </p:sp>
      <p:sp>
        <p:nvSpPr>
          <p:cNvPr id="4" name="Content Placeholder 3">
            <a:extLst>
              <a:ext uri="{FF2B5EF4-FFF2-40B4-BE49-F238E27FC236}">
                <a16:creationId xmlns:a16="http://schemas.microsoft.com/office/drawing/2014/main" id="{6C81D344-5BE1-EC5A-3E36-DE5468BFC4FF}"/>
              </a:ext>
            </a:extLst>
          </p:cNvPr>
          <p:cNvSpPr>
            <a:spLocks noGrp="1"/>
          </p:cNvSpPr>
          <p:nvPr>
            <p:ph sz="half" idx="1"/>
          </p:nvPr>
        </p:nvSpPr>
        <p:spPr/>
        <p:txBody>
          <a:bodyPr/>
          <a:lstStyle/>
          <a:p>
            <a:r>
              <a:rPr lang="en-US" b="1" i="0" dirty="0">
                <a:solidFill>
                  <a:srgbClr val="24292F"/>
                </a:solidFill>
                <a:effectLst/>
                <a:latin typeface="-apple-system"/>
              </a:rPr>
              <a:t>It's a chart that shows us our speed of development in a sprint</a:t>
            </a:r>
            <a:r>
              <a:rPr lang="en-US" b="0" i="0" dirty="0">
                <a:solidFill>
                  <a:srgbClr val="24292F"/>
                </a:solidFill>
                <a:effectLst/>
                <a:latin typeface="-apple-system"/>
              </a:rPr>
              <a:t>.</a:t>
            </a:r>
            <a:endParaRPr lang="en-IN" dirty="0"/>
          </a:p>
        </p:txBody>
      </p:sp>
      <p:pic>
        <p:nvPicPr>
          <p:cNvPr id="7" name="Content Placeholder 6">
            <a:extLst>
              <a:ext uri="{FF2B5EF4-FFF2-40B4-BE49-F238E27FC236}">
                <a16:creationId xmlns:a16="http://schemas.microsoft.com/office/drawing/2014/main" id="{49E33ABB-0807-0C07-1974-D8207F58A60B}"/>
              </a:ext>
            </a:extLst>
          </p:cNvPr>
          <p:cNvPicPr>
            <a:picLocks noGrp="1" noChangeAspect="1"/>
          </p:cNvPicPr>
          <p:nvPr>
            <p:ph sz="half" idx="2"/>
          </p:nvPr>
        </p:nvPicPr>
        <p:blipFill>
          <a:blip r:embed="rId2"/>
          <a:stretch>
            <a:fillRect/>
          </a:stretch>
        </p:blipFill>
        <p:spPr>
          <a:xfrm>
            <a:off x="6234044" y="2227263"/>
            <a:ext cx="5330962" cy="3633787"/>
          </a:xfrm>
        </p:spPr>
      </p:pic>
    </p:spTree>
    <p:extLst>
      <p:ext uri="{BB962C8B-B14F-4D97-AF65-F5344CB8AC3E}">
        <p14:creationId xmlns:p14="http://schemas.microsoft.com/office/powerpoint/2010/main" val="3107681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17B6-D510-4C67-118D-882986DA8EFB}"/>
              </a:ext>
            </a:extLst>
          </p:cNvPr>
          <p:cNvSpPr>
            <a:spLocks noGrp="1"/>
          </p:cNvSpPr>
          <p:nvPr>
            <p:ph type="title"/>
          </p:nvPr>
        </p:nvSpPr>
        <p:spPr/>
        <p:txBody>
          <a:bodyPr/>
          <a:lstStyle/>
          <a:p>
            <a:r>
              <a:rPr lang="en-IN" b="1" i="0" dirty="0">
                <a:effectLst/>
                <a:latin typeface="-apple-system"/>
              </a:rPr>
              <a:t>planning board</a:t>
            </a:r>
            <a:endParaRPr lang="en-IN" dirty="0"/>
          </a:p>
        </p:txBody>
      </p:sp>
      <p:sp>
        <p:nvSpPr>
          <p:cNvPr id="3" name="Content Placeholder 2">
            <a:extLst>
              <a:ext uri="{FF2B5EF4-FFF2-40B4-BE49-F238E27FC236}">
                <a16:creationId xmlns:a16="http://schemas.microsoft.com/office/drawing/2014/main" id="{12A19921-8208-6F2C-4177-6DE78ABFACC4}"/>
              </a:ext>
            </a:extLst>
          </p:cNvPr>
          <p:cNvSpPr>
            <a:spLocks noGrp="1"/>
          </p:cNvSpPr>
          <p:nvPr>
            <p:ph idx="1"/>
          </p:nvPr>
        </p:nvSpPr>
        <p:spPr/>
        <p:txBody>
          <a:bodyPr/>
          <a:lstStyle/>
          <a:p>
            <a:r>
              <a:rPr lang="en-US" b="0" i="0" dirty="0">
                <a:solidFill>
                  <a:srgbClr val="24292F"/>
                </a:solidFill>
                <a:effectLst/>
                <a:latin typeface="-apple-system"/>
              </a:rPr>
              <a:t>Imagine we have a board that consists of 4 main columns:</a:t>
            </a:r>
          </a:p>
          <a:p>
            <a:pPr algn="l">
              <a:buFont typeface="Arial" panose="020B0604020202020204" pitchFamily="34" charset="0"/>
              <a:buChar char="•"/>
            </a:pPr>
            <a:r>
              <a:rPr lang="en-US" b="1" i="0" dirty="0">
                <a:solidFill>
                  <a:srgbClr val="24292F"/>
                </a:solidFill>
                <a:effectLst/>
                <a:latin typeface="-apple-system"/>
              </a:rPr>
              <a:t>Product Backlog</a:t>
            </a:r>
            <a:r>
              <a:rPr lang="en-US" b="0" i="0" dirty="0">
                <a:solidFill>
                  <a:srgbClr val="24292F"/>
                </a:solidFill>
                <a:effectLst/>
                <a:latin typeface="-apple-system"/>
              </a:rPr>
              <a:t>: All the project stories reside here.</a:t>
            </a:r>
          </a:p>
          <a:p>
            <a:pPr algn="l">
              <a:buFont typeface="Arial" panose="020B0604020202020204" pitchFamily="34" charset="0"/>
              <a:buChar char="•"/>
            </a:pPr>
            <a:r>
              <a:rPr lang="en-US" b="1" i="0" dirty="0">
                <a:solidFill>
                  <a:srgbClr val="24292F"/>
                </a:solidFill>
                <a:effectLst/>
                <a:latin typeface="-apple-system"/>
              </a:rPr>
              <a:t>Sprint Backlog</a:t>
            </a:r>
            <a:r>
              <a:rPr lang="en-US" b="0" i="0" dirty="0">
                <a:solidFill>
                  <a:srgbClr val="24292F"/>
                </a:solidFill>
                <a:effectLst/>
                <a:latin typeface="-apple-system"/>
              </a:rPr>
              <a:t>: The stories that should be done in the current sprint are here and the team focus to finish them all by the end of the sprint.</a:t>
            </a:r>
          </a:p>
          <a:p>
            <a:pPr algn="l">
              <a:buFont typeface="Arial" panose="020B0604020202020204" pitchFamily="34" charset="0"/>
              <a:buChar char="•"/>
            </a:pPr>
            <a:r>
              <a:rPr lang="en-US" b="1" i="0" dirty="0">
                <a:solidFill>
                  <a:srgbClr val="24292F"/>
                </a:solidFill>
                <a:effectLst/>
                <a:latin typeface="-apple-system"/>
              </a:rPr>
              <a:t>Working On</a:t>
            </a:r>
            <a:r>
              <a:rPr lang="en-US" b="0" i="0" dirty="0">
                <a:solidFill>
                  <a:srgbClr val="24292F"/>
                </a:solidFill>
                <a:effectLst/>
                <a:latin typeface="-apple-system"/>
              </a:rPr>
              <a:t>: Team members take a story from the 'Sprint Backlog' column and put them here to show others what are they currently working on. This is needed for transparency and improving productivity.</a:t>
            </a:r>
          </a:p>
          <a:p>
            <a:pPr algn="l">
              <a:buFont typeface="Arial" panose="020B0604020202020204" pitchFamily="34" charset="0"/>
              <a:buChar char="•"/>
            </a:pPr>
            <a:r>
              <a:rPr lang="en-US" b="1" i="0" dirty="0">
                <a:solidFill>
                  <a:srgbClr val="24292F"/>
                </a:solidFill>
                <a:effectLst/>
                <a:latin typeface="-apple-system"/>
              </a:rPr>
              <a:t>Done</a:t>
            </a:r>
            <a:r>
              <a:rPr lang="en-US" b="0" i="0" dirty="0">
                <a:solidFill>
                  <a:srgbClr val="24292F"/>
                </a:solidFill>
                <a:effectLst/>
                <a:latin typeface="-apple-system"/>
              </a:rPr>
              <a:t>: This column is the place where all completed stories go. Ideally, all of the stories in 'Sprint Backlog' should be here by the end of the sprint.</a:t>
            </a:r>
          </a:p>
          <a:p>
            <a:endParaRPr lang="en-IN" dirty="0"/>
          </a:p>
        </p:txBody>
      </p:sp>
    </p:spTree>
    <p:extLst>
      <p:ext uri="{BB962C8B-B14F-4D97-AF65-F5344CB8AC3E}">
        <p14:creationId xmlns:p14="http://schemas.microsoft.com/office/powerpoint/2010/main" val="234840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62E7-49AB-7151-AD01-F24A49F3EF04}"/>
              </a:ext>
            </a:extLst>
          </p:cNvPr>
          <p:cNvSpPr>
            <a:spLocks noGrp="1"/>
          </p:cNvSpPr>
          <p:nvPr>
            <p:ph type="title"/>
          </p:nvPr>
        </p:nvSpPr>
        <p:spPr/>
        <p:txBody>
          <a:bodyPr/>
          <a:lstStyle/>
          <a:p>
            <a:r>
              <a:rPr lang="en-IN" dirty="0"/>
              <a:t>Disadvantages </a:t>
            </a:r>
          </a:p>
        </p:txBody>
      </p:sp>
      <p:sp>
        <p:nvSpPr>
          <p:cNvPr id="3" name="Content Placeholder 2">
            <a:extLst>
              <a:ext uri="{FF2B5EF4-FFF2-40B4-BE49-F238E27FC236}">
                <a16:creationId xmlns:a16="http://schemas.microsoft.com/office/drawing/2014/main" id="{9FA7D302-7735-E3D4-23F9-16F9B39DBA52}"/>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Working software isn’t created until late in the project life cycle</a:t>
            </a:r>
          </a:p>
          <a:p>
            <a:pPr algn="l">
              <a:buFont typeface="Arial" panose="020B0604020202020204" pitchFamily="34" charset="0"/>
              <a:buChar char="•"/>
            </a:pPr>
            <a:r>
              <a:rPr lang="en-US" b="0" i="0" dirty="0">
                <a:solidFill>
                  <a:srgbClr val="51565E"/>
                </a:solidFill>
                <a:effectLst/>
                <a:latin typeface="Roboto" panose="02000000000000000000" pitchFamily="2" charset="0"/>
              </a:rPr>
              <a:t>There’s a large amount of risk and uncertainty</a:t>
            </a:r>
          </a:p>
          <a:p>
            <a:pPr algn="l">
              <a:buFont typeface="Arial" panose="020B0604020202020204" pitchFamily="34" charset="0"/>
              <a:buChar char="•"/>
            </a:pPr>
            <a:r>
              <a:rPr lang="en-US" b="0" i="0" dirty="0">
                <a:solidFill>
                  <a:srgbClr val="51565E"/>
                </a:solidFill>
                <a:effectLst/>
                <a:latin typeface="Roboto" panose="02000000000000000000" pitchFamily="2" charset="0"/>
              </a:rPr>
              <a:t>Not suited for complex and object-oriented projects </a:t>
            </a:r>
          </a:p>
          <a:p>
            <a:pPr algn="l">
              <a:buFont typeface="Arial" panose="020B0604020202020204" pitchFamily="34" charset="0"/>
              <a:buChar char="•"/>
            </a:pPr>
            <a:r>
              <a:rPr lang="en-US" b="0" i="0" dirty="0">
                <a:solidFill>
                  <a:srgbClr val="51565E"/>
                </a:solidFill>
                <a:effectLst/>
                <a:latin typeface="Roboto" panose="02000000000000000000" pitchFamily="2" charset="0"/>
              </a:rPr>
              <a:t>It is unsuitable for long and ongoing projects</a:t>
            </a:r>
          </a:p>
          <a:p>
            <a:pPr algn="l">
              <a:buFont typeface="Arial" panose="020B0604020202020204" pitchFamily="34" charset="0"/>
              <a:buChar char="•"/>
            </a:pPr>
            <a:r>
              <a:rPr lang="en-US" b="0" i="0" dirty="0">
                <a:solidFill>
                  <a:srgbClr val="51565E"/>
                </a:solidFill>
                <a:effectLst/>
                <a:latin typeface="Roboto" panose="02000000000000000000" pitchFamily="2" charset="0"/>
              </a:rPr>
              <a:t>Measuring the progress within stages are difficult</a:t>
            </a:r>
          </a:p>
          <a:p>
            <a:pPr algn="l">
              <a:buFont typeface="Arial" panose="020B0604020202020204" pitchFamily="34" charset="0"/>
              <a:buChar char="•"/>
            </a:pPr>
            <a:r>
              <a:rPr lang="en-US" b="0" i="0" dirty="0">
                <a:solidFill>
                  <a:srgbClr val="51565E"/>
                </a:solidFill>
                <a:effectLst/>
                <a:latin typeface="Roboto" panose="02000000000000000000" pitchFamily="2" charset="0"/>
              </a:rPr>
              <a:t>Changing requirements cannot be accommodated</a:t>
            </a:r>
          </a:p>
          <a:p>
            <a:pPr algn="l">
              <a:buFont typeface="Arial" panose="020B0604020202020204" pitchFamily="34" charset="0"/>
              <a:buChar char="•"/>
            </a:pPr>
            <a:r>
              <a:rPr lang="en-US" b="0" i="0" dirty="0">
                <a:solidFill>
                  <a:srgbClr val="51565E"/>
                </a:solidFill>
                <a:effectLst/>
                <a:latin typeface="Roboto" panose="02000000000000000000" pitchFamily="2" charset="0"/>
              </a:rPr>
              <a:t>The end-user/client isn’t focused on</a:t>
            </a:r>
          </a:p>
          <a:p>
            <a:pPr algn="l">
              <a:buFont typeface="Arial" panose="020B0604020202020204" pitchFamily="34" charset="0"/>
              <a:buChar char="•"/>
            </a:pPr>
            <a:r>
              <a:rPr lang="en-US" b="0" i="0" dirty="0">
                <a:solidFill>
                  <a:srgbClr val="51565E"/>
                </a:solidFill>
                <a:effectLst/>
                <a:latin typeface="Roboto" panose="02000000000000000000" pitchFamily="2" charset="0"/>
              </a:rPr>
              <a:t>Testing is delayed until the project is completed</a:t>
            </a:r>
          </a:p>
          <a:p>
            <a:endParaRPr lang="en-IN" dirty="0"/>
          </a:p>
        </p:txBody>
      </p:sp>
    </p:spTree>
    <p:extLst>
      <p:ext uri="{BB962C8B-B14F-4D97-AF65-F5344CB8AC3E}">
        <p14:creationId xmlns:p14="http://schemas.microsoft.com/office/powerpoint/2010/main" val="121773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7733-B5AE-E2AE-6FB4-BA0CC89A26B3}"/>
              </a:ext>
            </a:extLst>
          </p:cNvPr>
          <p:cNvSpPr>
            <a:spLocks noGrp="1"/>
          </p:cNvSpPr>
          <p:nvPr>
            <p:ph type="title"/>
          </p:nvPr>
        </p:nvSpPr>
        <p:spPr/>
        <p:txBody>
          <a:bodyPr/>
          <a:lstStyle/>
          <a:p>
            <a:r>
              <a:rPr lang="en-IN" b="1" i="0" dirty="0">
                <a:effectLst/>
                <a:latin typeface="-apple-system"/>
              </a:rPr>
              <a:t>planning board</a:t>
            </a:r>
            <a:endParaRPr lang="en-IN" dirty="0"/>
          </a:p>
        </p:txBody>
      </p:sp>
      <p:pic>
        <p:nvPicPr>
          <p:cNvPr id="5" name="Content Placeholder 4">
            <a:extLst>
              <a:ext uri="{FF2B5EF4-FFF2-40B4-BE49-F238E27FC236}">
                <a16:creationId xmlns:a16="http://schemas.microsoft.com/office/drawing/2014/main" id="{7996AD9A-9E13-D2CF-94CF-A1CEBD6BBF71}"/>
              </a:ext>
            </a:extLst>
          </p:cNvPr>
          <p:cNvPicPr>
            <a:picLocks noGrp="1" noChangeAspect="1"/>
          </p:cNvPicPr>
          <p:nvPr>
            <p:ph idx="1"/>
          </p:nvPr>
        </p:nvPicPr>
        <p:blipFill>
          <a:blip r:embed="rId2"/>
          <a:stretch>
            <a:fillRect/>
          </a:stretch>
        </p:blipFill>
        <p:spPr>
          <a:xfrm>
            <a:off x="2849271" y="2181225"/>
            <a:ext cx="6493458" cy="3678238"/>
          </a:xfrm>
        </p:spPr>
      </p:pic>
    </p:spTree>
    <p:extLst>
      <p:ext uri="{BB962C8B-B14F-4D97-AF65-F5344CB8AC3E}">
        <p14:creationId xmlns:p14="http://schemas.microsoft.com/office/powerpoint/2010/main" val="935262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FAC4-0E07-CEE1-37E6-B520A84B0D92}"/>
              </a:ext>
            </a:extLst>
          </p:cNvPr>
          <p:cNvSpPr>
            <a:spLocks noGrp="1"/>
          </p:cNvSpPr>
          <p:nvPr>
            <p:ph type="title"/>
          </p:nvPr>
        </p:nvSpPr>
        <p:spPr/>
        <p:txBody>
          <a:bodyPr/>
          <a:lstStyle/>
          <a:p>
            <a:r>
              <a:rPr lang="en-IN" b="1" i="0" dirty="0">
                <a:effectLst/>
                <a:latin typeface="-apple-system"/>
              </a:rPr>
              <a:t>The Definition of Done:</a:t>
            </a:r>
            <a:endParaRPr lang="en-IN" dirty="0"/>
          </a:p>
        </p:txBody>
      </p:sp>
      <p:sp>
        <p:nvSpPr>
          <p:cNvPr id="3" name="Content Placeholder 2">
            <a:extLst>
              <a:ext uri="{FF2B5EF4-FFF2-40B4-BE49-F238E27FC236}">
                <a16:creationId xmlns:a16="http://schemas.microsoft.com/office/drawing/2014/main" id="{93E4B0AE-41CF-CFFF-B592-3B70BC740489}"/>
              </a:ext>
            </a:extLst>
          </p:cNvPr>
          <p:cNvSpPr>
            <a:spLocks noGrp="1"/>
          </p:cNvSpPr>
          <p:nvPr>
            <p:ph idx="1"/>
          </p:nvPr>
        </p:nvSpPr>
        <p:spPr/>
        <p:txBody>
          <a:bodyPr/>
          <a:lstStyle/>
          <a:p>
            <a:r>
              <a:rPr lang="en-US" dirty="0"/>
              <a:t>The definition of Done is very important. We should clearly state that what do we mean by Done, and when a story is considered as Done and can be moved to the 'Done' column on our board.</a:t>
            </a:r>
          </a:p>
          <a:p>
            <a:r>
              <a:rPr lang="en-US" dirty="0"/>
              <a:t>Actually there is no exact rule for this, but we need to define for our project according to our needs and tasks.</a:t>
            </a:r>
          </a:p>
          <a:p>
            <a:endParaRPr lang="en-US" dirty="0"/>
          </a:p>
          <a:p>
            <a:r>
              <a:rPr lang="en-US" dirty="0"/>
              <a:t>We can for example consider a story as Done when all of the following steps are done with it: Analyze data, draw sketch, create GUI mockup, write unit tests, write code, refactor, make sure tests pass, let another team member test manually, pass functional or acceptance tests, compile and publish.</a:t>
            </a:r>
            <a:endParaRPr lang="en-IN" dirty="0"/>
          </a:p>
        </p:txBody>
      </p:sp>
    </p:spTree>
    <p:extLst>
      <p:ext uri="{BB962C8B-B14F-4D97-AF65-F5344CB8AC3E}">
        <p14:creationId xmlns:p14="http://schemas.microsoft.com/office/powerpoint/2010/main" val="2903484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C891-CCE9-C882-DBF2-BB3991141B0D}"/>
              </a:ext>
            </a:extLst>
          </p:cNvPr>
          <p:cNvSpPr>
            <a:spLocks noGrp="1"/>
          </p:cNvSpPr>
          <p:nvPr>
            <p:ph type="title"/>
          </p:nvPr>
        </p:nvSpPr>
        <p:spPr/>
        <p:txBody>
          <a:bodyPr/>
          <a:lstStyle/>
          <a:p>
            <a:r>
              <a:rPr lang="en-IN" b="1" i="0" dirty="0">
                <a:effectLst/>
                <a:latin typeface="-apple-system"/>
              </a:rPr>
              <a:t>Introducing sprint rituals</a:t>
            </a:r>
            <a:endParaRPr lang="en-IN" dirty="0"/>
          </a:p>
        </p:txBody>
      </p:sp>
      <p:sp>
        <p:nvSpPr>
          <p:cNvPr id="3" name="Content Placeholder 2">
            <a:extLst>
              <a:ext uri="{FF2B5EF4-FFF2-40B4-BE49-F238E27FC236}">
                <a16:creationId xmlns:a16="http://schemas.microsoft.com/office/drawing/2014/main" id="{B0B037D7-7483-E47C-8B18-F191AA1602A6}"/>
              </a:ext>
            </a:extLst>
          </p:cNvPr>
          <p:cNvSpPr>
            <a:spLocks noGrp="1"/>
          </p:cNvSpPr>
          <p:nvPr>
            <p:ph idx="1"/>
          </p:nvPr>
        </p:nvSpPr>
        <p:spPr/>
        <p:txBody>
          <a:bodyPr/>
          <a:lstStyle/>
          <a:p>
            <a:r>
              <a:rPr lang="en-US" b="0" i="0" dirty="0">
                <a:solidFill>
                  <a:srgbClr val="24292F"/>
                </a:solidFill>
                <a:effectLst/>
                <a:latin typeface="-apple-system"/>
              </a:rPr>
              <a:t>So as we know, after each sprint, our product should be in a stable state. But how is that possible? Well, we need some rules and meetings which are called sprint rituals.</a:t>
            </a:r>
            <a:endParaRPr lang="en-IN" dirty="0"/>
          </a:p>
        </p:txBody>
      </p:sp>
    </p:spTree>
    <p:extLst>
      <p:ext uri="{BB962C8B-B14F-4D97-AF65-F5344CB8AC3E}">
        <p14:creationId xmlns:p14="http://schemas.microsoft.com/office/powerpoint/2010/main" val="3413496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E6FB-78E1-48DA-EC8D-11B8826A3003}"/>
              </a:ext>
            </a:extLst>
          </p:cNvPr>
          <p:cNvSpPr>
            <a:spLocks noGrp="1"/>
          </p:cNvSpPr>
          <p:nvPr>
            <p:ph type="title"/>
          </p:nvPr>
        </p:nvSpPr>
        <p:spPr/>
        <p:txBody>
          <a:bodyPr/>
          <a:lstStyle/>
          <a:p>
            <a:r>
              <a:rPr lang="en-IN" b="1" i="0" dirty="0">
                <a:effectLst/>
                <a:latin typeface="-apple-system"/>
              </a:rPr>
              <a:t>Sprint planning</a:t>
            </a:r>
            <a:endParaRPr lang="en-IN" dirty="0"/>
          </a:p>
        </p:txBody>
      </p:sp>
      <p:sp>
        <p:nvSpPr>
          <p:cNvPr id="3" name="Content Placeholder 2">
            <a:extLst>
              <a:ext uri="{FF2B5EF4-FFF2-40B4-BE49-F238E27FC236}">
                <a16:creationId xmlns:a16="http://schemas.microsoft.com/office/drawing/2014/main" id="{DE837BE3-2981-E4F0-286E-AC46AE9573EB}"/>
              </a:ext>
            </a:extLst>
          </p:cNvPr>
          <p:cNvSpPr>
            <a:spLocks noGrp="1"/>
          </p:cNvSpPr>
          <p:nvPr>
            <p:ph idx="1"/>
          </p:nvPr>
        </p:nvSpPr>
        <p:spPr/>
        <p:txBody>
          <a:bodyPr/>
          <a:lstStyle/>
          <a:p>
            <a:pPr algn="l"/>
            <a:r>
              <a:rPr lang="en-US" b="1" i="0" dirty="0">
                <a:solidFill>
                  <a:srgbClr val="24292F"/>
                </a:solidFill>
                <a:effectLst/>
                <a:latin typeface="-apple-system"/>
              </a:rPr>
              <a:t>Occurs at the start of the sprint</a:t>
            </a:r>
            <a:r>
              <a:rPr lang="en-US" b="0" i="0" dirty="0">
                <a:solidFill>
                  <a:srgbClr val="24292F"/>
                </a:solidFill>
                <a:effectLst/>
                <a:latin typeface="-apple-system"/>
              </a:rPr>
              <a:t>. Teams review the product backlog, pick up some of the high priority tasks and try to deliver them by the end of the sprint.</a:t>
            </a:r>
          </a:p>
          <a:p>
            <a:pPr algn="l"/>
            <a:r>
              <a:rPr lang="en-US" b="1" i="0" dirty="0">
                <a:solidFill>
                  <a:srgbClr val="24292F"/>
                </a:solidFill>
                <a:effectLst/>
                <a:latin typeface="-apple-system"/>
              </a:rPr>
              <a:t>How long does it take?</a:t>
            </a:r>
            <a:r>
              <a:rPr lang="en-US" b="0" i="0" dirty="0">
                <a:solidFill>
                  <a:srgbClr val="24292F"/>
                </a:solidFill>
                <a:effectLst/>
                <a:latin typeface="-apple-system"/>
              </a:rPr>
              <a:t> This meeting can take a whole day, but shorter sprints only need a couple of hours or so.</a:t>
            </a:r>
          </a:p>
          <a:p>
            <a:pPr algn="l"/>
            <a:r>
              <a:rPr lang="en-US" b="1" i="0" dirty="0">
                <a:solidFill>
                  <a:srgbClr val="24292F"/>
                </a:solidFill>
                <a:effectLst/>
                <a:latin typeface="-apple-system"/>
              </a:rPr>
              <a:t>What are its results?</a:t>
            </a:r>
            <a:r>
              <a:rPr lang="en-US" b="0" i="0" dirty="0">
                <a:solidFill>
                  <a:srgbClr val="24292F"/>
                </a:solidFill>
                <a:effectLst/>
                <a:latin typeface="-apple-system"/>
              </a:rPr>
              <a:t> After the meeting we will have sprint backlog. It includes some tasks that need to be done in the current sprint from the product backlog.</a:t>
            </a:r>
          </a:p>
          <a:p>
            <a:endParaRPr lang="en-IN" dirty="0"/>
          </a:p>
        </p:txBody>
      </p:sp>
    </p:spTree>
    <p:extLst>
      <p:ext uri="{BB962C8B-B14F-4D97-AF65-F5344CB8AC3E}">
        <p14:creationId xmlns:p14="http://schemas.microsoft.com/office/powerpoint/2010/main" val="1863908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F684-7F9A-2895-FE9F-2DDE3339B5D8}"/>
              </a:ext>
            </a:extLst>
          </p:cNvPr>
          <p:cNvSpPr>
            <a:spLocks noGrp="1"/>
          </p:cNvSpPr>
          <p:nvPr>
            <p:ph type="title"/>
          </p:nvPr>
        </p:nvSpPr>
        <p:spPr/>
        <p:txBody>
          <a:bodyPr/>
          <a:lstStyle/>
          <a:p>
            <a:r>
              <a:rPr lang="en-IN" b="1" i="0" dirty="0">
                <a:effectLst/>
                <a:latin typeface="-apple-system"/>
              </a:rPr>
              <a:t>Stand up (Daily Scrum):</a:t>
            </a:r>
            <a:endParaRPr lang="en-IN" dirty="0"/>
          </a:p>
        </p:txBody>
      </p:sp>
      <p:sp>
        <p:nvSpPr>
          <p:cNvPr id="3" name="Content Placeholder 2">
            <a:extLst>
              <a:ext uri="{FF2B5EF4-FFF2-40B4-BE49-F238E27FC236}">
                <a16:creationId xmlns:a16="http://schemas.microsoft.com/office/drawing/2014/main" id="{1AA6A6D8-963A-7966-2D2D-578A366DB6D9}"/>
              </a:ext>
            </a:extLst>
          </p:cNvPr>
          <p:cNvSpPr>
            <a:spLocks noGrp="1"/>
          </p:cNvSpPr>
          <p:nvPr>
            <p:ph idx="1"/>
          </p:nvPr>
        </p:nvSpPr>
        <p:spPr/>
        <p:txBody>
          <a:bodyPr/>
          <a:lstStyle/>
          <a:p>
            <a:pPr algn="l"/>
            <a:r>
              <a:rPr lang="en-US" b="1" i="0" dirty="0">
                <a:solidFill>
                  <a:srgbClr val="24292F"/>
                </a:solidFill>
                <a:effectLst/>
                <a:latin typeface="-apple-system"/>
              </a:rPr>
              <a:t>Occurs early in the day at an exact hour</a:t>
            </a:r>
            <a:r>
              <a:rPr lang="en-US" b="0" i="0" dirty="0">
                <a:solidFill>
                  <a:srgbClr val="24292F"/>
                </a:solidFill>
                <a:effectLst/>
                <a:latin typeface="-apple-system"/>
              </a:rPr>
              <a:t> and each team member needs to answer to the following three questions:</a:t>
            </a:r>
          </a:p>
          <a:p>
            <a:pPr algn="l">
              <a:buFont typeface="+mj-lt"/>
              <a:buAutoNum type="arabicPeriod"/>
            </a:pPr>
            <a:r>
              <a:rPr lang="en-US" b="0" i="0" dirty="0">
                <a:solidFill>
                  <a:srgbClr val="24292F"/>
                </a:solidFill>
                <a:effectLst/>
                <a:latin typeface="-apple-system"/>
              </a:rPr>
              <a:t>What you achieved yesterday?</a:t>
            </a:r>
          </a:p>
          <a:p>
            <a:pPr algn="l">
              <a:buFont typeface="+mj-lt"/>
              <a:buAutoNum type="arabicPeriod"/>
            </a:pPr>
            <a:r>
              <a:rPr lang="en-US" b="0" i="0" dirty="0">
                <a:solidFill>
                  <a:srgbClr val="24292F"/>
                </a:solidFill>
                <a:effectLst/>
                <a:latin typeface="-apple-system"/>
              </a:rPr>
              <a:t>What you will achieve today?</a:t>
            </a:r>
          </a:p>
          <a:p>
            <a:pPr algn="l">
              <a:buFont typeface="+mj-lt"/>
              <a:buAutoNum type="arabicPeriod"/>
            </a:pPr>
            <a:r>
              <a:rPr lang="en-US" b="0" i="0" dirty="0">
                <a:solidFill>
                  <a:srgbClr val="24292F"/>
                </a:solidFill>
                <a:effectLst/>
                <a:latin typeface="-apple-system"/>
              </a:rPr>
              <a:t>Are there any problems blocking you?</a:t>
            </a:r>
          </a:p>
          <a:p>
            <a:pPr algn="l"/>
            <a:r>
              <a:rPr lang="en-US" b="0" i="0" dirty="0">
                <a:solidFill>
                  <a:srgbClr val="24292F"/>
                </a:solidFill>
                <a:effectLst/>
                <a:latin typeface="-apple-system"/>
              </a:rPr>
              <a:t>Scrum master should help to solve the blocking problems and impediments. Sometimes the problems can be solved in a timely manner but other times, there might be a serious issue that solving it itself would take a couple of weeks. Resolving any blocking issue that is preventing the development process should be the team's high priority.</a:t>
            </a:r>
          </a:p>
          <a:p>
            <a:endParaRPr lang="en-IN" dirty="0"/>
          </a:p>
        </p:txBody>
      </p:sp>
    </p:spTree>
    <p:extLst>
      <p:ext uri="{BB962C8B-B14F-4D97-AF65-F5344CB8AC3E}">
        <p14:creationId xmlns:p14="http://schemas.microsoft.com/office/powerpoint/2010/main" val="382765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485B-6436-B7FF-AFC2-A12218D180A4}"/>
              </a:ext>
            </a:extLst>
          </p:cNvPr>
          <p:cNvSpPr>
            <a:spLocks noGrp="1"/>
          </p:cNvSpPr>
          <p:nvPr>
            <p:ph type="title"/>
          </p:nvPr>
        </p:nvSpPr>
        <p:spPr/>
        <p:txBody>
          <a:bodyPr/>
          <a:lstStyle/>
          <a:p>
            <a:r>
              <a:rPr lang="en-IN" b="1" i="0" dirty="0">
                <a:effectLst/>
                <a:latin typeface="-apple-system"/>
              </a:rPr>
              <a:t>Stand up (Daily Scrum):</a:t>
            </a:r>
            <a:endParaRPr lang="en-IN" dirty="0"/>
          </a:p>
        </p:txBody>
      </p:sp>
      <p:sp>
        <p:nvSpPr>
          <p:cNvPr id="3" name="Content Placeholder 2">
            <a:extLst>
              <a:ext uri="{FF2B5EF4-FFF2-40B4-BE49-F238E27FC236}">
                <a16:creationId xmlns:a16="http://schemas.microsoft.com/office/drawing/2014/main" id="{E036B60F-A6D9-A0EA-AE19-AE7B7B7650BB}"/>
              </a:ext>
            </a:extLst>
          </p:cNvPr>
          <p:cNvSpPr>
            <a:spLocks noGrp="1"/>
          </p:cNvSpPr>
          <p:nvPr>
            <p:ph idx="1"/>
          </p:nvPr>
        </p:nvSpPr>
        <p:spPr/>
        <p:txBody>
          <a:bodyPr/>
          <a:lstStyle/>
          <a:p>
            <a:pPr algn="l"/>
            <a:r>
              <a:rPr lang="en-US" b="1" i="0" dirty="0">
                <a:solidFill>
                  <a:srgbClr val="24292F"/>
                </a:solidFill>
                <a:effectLst/>
                <a:latin typeface="-apple-system"/>
              </a:rPr>
              <a:t>How long does it take?</a:t>
            </a:r>
            <a:r>
              <a:rPr lang="en-US" b="0" i="0" dirty="0">
                <a:solidFill>
                  <a:srgbClr val="24292F"/>
                </a:solidFill>
                <a:effectLst/>
                <a:latin typeface="-apple-system"/>
              </a:rPr>
              <a:t> Stand up should be fairly quick, each team member should only speak for a couple of minutes. That's why all team members stand up and speak, so after a little while if you have seen that someone is looking for a chair to sit, it's probable that the meeting has gone too far!</a:t>
            </a:r>
          </a:p>
          <a:p>
            <a:pPr algn="l"/>
            <a:r>
              <a:rPr lang="en-US" b="1" i="0" dirty="0">
                <a:solidFill>
                  <a:srgbClr val="24292F"/>
                </a:solidFill>
                <a:effectLst/>
                <a:latin typeface="-apple-system"/>
              </a:rPr>
              <a:t>What are its results?</a:t>
            </a:r>
            <a:r>
              <a:rPr lang="en-US" b="0" i="0" dirty="0">
                <a:solidFill>
                  <a:srgbClr val="24292F"/>
                </a:solidFill>
                <a:effectLst/>
                <a:latin typeface="-apple-system"/>
              </a:rPr>
              <a:t> Transparency about what each team member is working on and identifying the impediments.</a:t>
            </a:r>
          </a:p>
          <a:p>
            <a:endParaRPr lang="en-IN" dirty="0"/>
          </a:p>
        </p:txBody>
      </p:sp>
    </p:spTree>
    <p:extLst>
      <p:ext uri="{BB962C8B-B14F-4D97-AF65-F5344CB8AC3E}">
        <p14:creationId xmlns:p14="http://schemas.microsoft.com/office/powerpoint/2010/main" val="3136535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CF03-FE16-9EEB-B3A2-C878D1D8F42F}"/>
              </a:ext>
            </a:extLst>
          </p:cNvPr>
          <p:cNvSpPr>
            <a:spLocks noGrp="1"/>
          </p:cNvSpPr>
          <p:nvPr>
            <p:ph type="title"/>
          </p:nvPr>
        </p:nvSpPr>
        <p:spPr/>
        <p:txBody>
          <a:bodyPr/>
          <a:lstStyle/>
          <a:p>
            <a:r>
              <a:rPr lang="en-IN" b="1" i="0" dirty="0">
                <a:effectLst/>
                <a:latin typeface="-apple-system"/>
              </a:rPr>
              <a:t>Sprint review:</a:t>
            </a:r>
            <a:endParaRPr lang="en-IN" dirty="0"/>
          </a:p>
        </p:txBody>
      </p:sp>
      <p:sp>
        <p:nvSpPr>
          <p:cNvPr id="3" name="Content Placeholder 2">
            <a:extLst>
              <a:ext uri="{FF2B5EF4-FFF2-40B4-BE49-F238E27FC236}">
                <a16:creationId xmlns:a16="http://schemas.microsoft.com/office/drawing/2014/main" id="{068CE9C6-CE97-3790-BC4B-E95222A15BD0}"/>
              </a:ext>
            </a:extLst>
          </p:cNvPr>
          <p:cNvSpPr>
            <a:spLocks noGrp="1"/>
          </p:cNvSpPr>
          <p:nvPr>
            <p:ph idx="1"/>
          </p:nvPr>
        </p:nvSpPr>
        <p:spPr/>
        <p:txBody>
          <a:bodyPr/>
          <a:lstStyle/>
          <a:p>
            <a:pPr algn="l"/>
            <a:r>
              <a:rPr lang="en-US" b="1" i="0" dirty="0">
                <a:solidFill>
                  <a:srgbClr val="24292F"/>
                </a:solidFill>
                <a:effectLst/>
                <a:latin typeface="-apple-system"/>
              </a:rPr>
              <a:t>Occurs at the end of the sprint</a:t>
            </a:r>
            <a:r>
              <a:rPr lang="en-US" b="0" i="0" dirty="0">
                <a:solidFill>
                  <a:srgbClr val="24292F"/>
                </a:solidFill>
                <a:effectLst/>
                <a:latin typeface="-apple-system"/>
              </a:rPr>
              <a:t>. Developers, scrum master and product owner discuss what has been achieved during the sprint. And a Demo should be prepared to show to the product owner the new features that has been added.</a:t>
            </a:r>
          </a:p>
          <a:p>
            <a:pPr algn="l"/>
            <a:r>
              <a:rPr lang="en-US" b="1" i="0" dirty="0">
                <a:solidFill>
                  <a:srgbClr val="24292F"/>
                </a:solidFill>
                <a:effectLst/>
                <a:latin typeface="-apple-system"/>
              </a:rPr>
              <a:t>How long does it take?</a:t>
            </a:r>
            <a:r>
              <a:rPr lang="en-US" b="0" i="0" dirty="0">
                <a:solidFill>
                  <a:srgbClr val="24292F"/>
                </a:solidFill>
                <a:effectLst/>
                <a:latin typeface="-apple-system"/>
              </a:rPr>
              <a:t> Well not more than an hour or so. It depends on the number of features and how you like to showcase your demo.</a:t>
            </a:r>
          </a:p>
          <a:p>
            <a:pPr algn="l"/>
            <a:r>
              <a:rPr lang="en-US" b="1" i="0" dirty="0">
                <a:solidFill>
                  <a:srgbClr val="24292F"/>
                </a:solidFill>
                <a:effectLst/>
                <a:latin typeface="-apple-system"/>
              </a:rPr>
              <a:t>What are its results?</a:t>
            </a:r>
            <a:r>
              <a:rPr lang="en-US" b="0" i="0" dirty="0">
                <a:solidFill>
                  <a:srgbClr val="24292F"/>
                </a:solidFill>
                <a:effectLst/>
                <a:latin typeface="-apple-system"/>
              </a:rPr>
              <a:t> Based on the demo, product owner can decide whether to publish a new version of the application or not. Sometimes although the added feature is not completed yet, a release will help to gain users' feedbacks early in order to decide what to modify to satisfy more users as much as possible.</a:t>
            </a:r>
          </a:p>
          <a:p>
            <a:endParaRPr lang="en-IN" dirty="0"/>
          </a:p>
        </p:txBody>
      </p:sp>
    </p:spTree>
    <p:extLst>
      <p:ext uri="{BB962C8B-B14F-4D97-AF65-F5344CB8AC3E}">
        <p14:creationId xmlns:p14="http://schemas.microsoft.com/office/powerpoint/2010/main" val="4057174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D590-F8EF-F733-8E49-C8EDC9909D46}"/>
              </a:ext>
            </a:extLst>
          </p:cNvPr>
          <p:cNvSpPr>
            <a:spLocks noGrp="1"/>
          </p:cNvSpPr>
          <p:nvPr>
            <p:ph type="title"/>
          </p:nvPr>
        </p:nvSpPr>
        <p:spPr/>
        <p:txBody>
          <a:bodyPr/>
          <a:lstStyle/>
          <a:p>
            <a:r>
              <a:rPr lang="en-IN" b="1" i="0" dirty="0">
                <a:effectLst/>
                <a:latin typeface="-apple-system"/>
              </a:rPr>
              <a:t>Sprint retrospective:</a:t>
            </a:r>
            <a:endParaRPr lang="en-IN" dirty="0"/>
          </a:p>
        </p:txBody>
      </p:sp>
      <p:sp>
        <p:nvSpPr>
          <p:cNvPr id="3" name="Content Placeholder 2">
            <a:extLst>
              <a:ext uri="{FF2B5EF4-FFF2-40B4-BE49-F238E27FC236}">
                <a16:creationId xmlns:a16="http://schemas.microsoft.com/office/drawing/2014/main" id="{FCF29BF6-8E9D-F496-793C-B47060385F22}"/>
              </a:ext>
            </a:extLst>
          </p:cNvPr>
          <p:cNvSpPr>
            <a:spLocks noGrp="1"/>
          </p:cNvSpPr>
          <p:nvPr>
            <p:ph idx="1"/>
          </p:nvPr>
        </p:nvSpPr>
        <p:spPr/>
        <p:txBody>
          <a:bodyPr/>
          <a:lstStyle/>
          <a:p>
            <a:pPr algn="l"/>
            <a:r>
              <a:rPr lang="en-US" b="1" i="0" dirty="0">
                <a:solidFill>
                  <a:srgbClr val="24292F"/>
                </a:solidFill>
                <a:effectLst/>
                <a:latin typeface="-apple-system"/>
              </a:rPr>
              <a:t>Occurs at the end of the sprint</a:t>
            </a:r>
            <a:r>
              <a:rPr lang="en-US" b="0" i="0" dirty="0">
                <a:solidFill>
                  <a:srgbClr val="24292F"/>
                </a:solidFill>
                <a:effectLst/>
                <a:latin typeface="-apple-system"/>
              </a:rPr>
              <a:t>. In this meeting developers provide feedback about what went well in the passed sprint and what went badly. There are no right or wrong answers here, developers simply give their own opinions. They should put aside their own personal feelings and speak about what is bothering them.</a:t>
            </a:r>
          </a:p>
          <a:p>
            <a:pPr algn="l"/>
            <a:r>
              <a:rPr lang="en-US" b="1" i="0" dirty="0">
                <a:solidFill>
                  <a:srgbClr val="24292F"/>
                </a:solidFill>
                <a:effectLst/>
                <a:latin typeface="-apple-system"/>
              </a:rPr>
              <a:t>How long does it take?</a:t>
            </a:r>
            <a:r>
              <a:rPr lang="en-US" b="0" i="0" dirty="0">
                <a:solidFill>
                  <a:srgbClr val="24292F"/>
                </a:solidFill>
                <a:effectLst/>
                <a:latin typeface="-apple-system"/>
              </a:rPr>
              <a:t> It's a short meeting that wouldn't take more than an hour if there were no serious issues that is bothering team members.</a:t>
            </a:r>
          </a:p>
          <a:p>
            <a:pPr algn="l"/>
            <a:r>
              <a:rPr lang="en-US" b="1" i="0" dirty="0">
                <a:solidFill>
                  <a:srgbClr val="24292F"/>
                </a:solidFill>
                <a:effectLst/>
                <a:latin typeface="-apple-system"/>
              </a:rPr>
              <a:t>What are its results?</a:t>
            </a:r>
            <a:r>
              <a:rPr lang="en-US" b="0" i="0" dirty="0">
                <a:solidFill>
                  <a:srgbClr val="24292F"/>
                </a:solidFill>
                <a:effectLst/>
                <a:latin typeface="-apple-system"/>
              </a:rPr>
              <a:t> The most important thing is to propose a solution for any problem and let everyone a couple of minutes to think about it so that we can avoid it for the next sprint.</a:t>
            </a:r>
          </a:p>
          <a:p>
            <a:endParaRPr lang="en-IN" dirty="0"/>
          </a:p>
        </p:txBody>
      </p:sp>
    </p:spTree>
    <p:extLst>
      <p:ext uri="{BB962C8B-B14F-4D97-AF65-F5344CB8AC3E}">
        <p14:creationId xmlns:p14="http://schemas.microsoft.com/office/powerpoint/2010/main" val="112856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F29D-AD71-38F8-7C9A-3EF52623FC3D}"/>
              </a:ext>
            </a:extLst>
          </p:cNvPr>
          <p:cNvSpPr>
            <a:spLocks noGrp="1"/>
          </p:cNvSpPr>
          <p:nvPr>
            <p:ph type="title"/>
          </p:nvPr>
        </p:nvSpPr>
        <p:spPr/>
        <p:txBody>
          <a:bodyPr/>
          <a:lstStyle/>
          <a:p>
            <a:r>
              <a:rPr lang="en-IN" b="0" i="0" dirty="0">
                <a:effectLst/>
                <a:latin typeface="Roboto" panose="02000000000000000000" pitchFamily="2" charset="0"/>
              </a:rPr>
              <a:t>Agile manifesto</a:t>
            </a:r>
            <a:endParaRPr lang="en-IN" dirty="0"/>
          </a:p>
        </p:txBody>
      </p:sp>
      <p:pic>
        <p:nvPicPr>
          <p:cNvPr id="1028" name="Picture 4" descr="Agile_manifesto-what_is_agile">
            <a:extLst>
              <a:ext uri="{FF2B5EF4-FFF2-40B4-BE49-F238E27FC236}">
                <a16:creationId xmlns:a16="http://schemas.microsoft.com/office/drawing/2014/main" id="{70722071-5598-D29F-BD13-402D8727BD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0691" y="2181225"/>
            <a:ext cx="6930617"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81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2CD9-17F6-536B-B339-9776561BC3BC}"/>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4" name="Content Placeholder 3">
            <a:extLst>
              <a:ext uri="{FF2B5EF4-FFF2-40B4-BE49-F238E27FC236}">
                <a16:creationId xmlns:a16="http://schemas.microsoft.com/office/drawing/2014/main" id="{34F0EBA8-3EBC-1404-856B-AB58EBDC2360}"/>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1. Customer Satisfaction</a:t>
            </a:r>
          </a:p>
          <a:p>
            <a:endParaRPr lang="en-IN" dirty="0"/>
          </a:p>
        </p:txBody>
      </p:sp>
      <p:pic>
        <p:nvPicPr>
          <p:cNvPr id="2052" name="Picture 4" descr="1-agile">
            <a:extLst>
              <a:ext uri="{FF2B5EF4-FFF2-40B4-BE49-F238E27FC236}">
                <a16:creationId xmlns:a16="http://schemas.microsoft.com/office/drawing/2014/main" id="{724ACEA7-0D3E-1152-688E-24B687F6F08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61181" y="3105813"/>
            <a:ext cx="1876687" cy="18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47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51A2-D829-164C-24B1-7DEE51EC3C43}"/>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1EBB13B3-2997-4D21-1B29-1D9CC23DADE9}"/>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2. Welcome Change</a:t>
            </a:r>
          </a:p>
          <a:p>
            <a:endParaRPr lang="en-IN" dirty="0"/>
          </a:p>
        </p:txBody>
      </p:sp>
      <p:pic>
        <p:nvPicPr>
          <p:cNvPr id="5" name="Content Placeholder 4">
            <a:extLst>
              <a:ext uri="{FF2B5EF4-FFF2-40B4-BE49-F238E27FC236}">
                <a16:creationId xmlns:a16="http://schemas.microsoft.com/office/drawing/2014/main" id="{D5AA0C0E-C3B8-A4BA-4427-9F239291B0DB}"/>
              </a:ext>
            </a:extLst>
          </p:cNvPr>
          <p:cNvPicPr>
            <a:picLocks noGrp="1" noChangeAspect="1"/>
          </p:cNvPicPr>
          <p:nvPr>
            <p:ph sz="half" idx="2"/>
          </p:nvPr>
        </p:nvPicPr>
        <p:blipFill>
          <a:blip r:embed="rId2"/>
          <a:stretch>
            <a:fillRect/>
          </a:stretch>
        </p:blipFill>
        <p:spPr>
          <a:xfrm>
            <a:off x="7523162" y="2667794"/>
            <a:ext cx="2752725" cy="2752725"/>
          </a:xfrm>
          <a:prstGeom prst="rect">
            <a:avLst/>
          </a:prstGeom>
        </p:spPr>
      </p:pic>
    </p:spTree>
    <p:extLst>
      <p:ext uri="{BB962C8B-B14F-4D97-AF65-F5344CB8AC3E}">
        <p14:creationId xmlns:p14="http://schemas.microsoft.com/office/powerpoint/2010/main" val="76192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CED8-7526-4367-5878-1C9AD942237E}"/>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9FDA204C-1A61-E823-8D9C-C930470D1A61}"/>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3. Deliver Frequently</a:t>
            </a:r>
          </a:p>
          <a:p>
            <a:endParaRPr lang="en-IN" dirty="0"/>
          </a:p>
        </p:txBody>
      </p:sp>
      <p:pic>
        <p:nvPicPr>
          <p:cNvPr id="3074" name="Picture 2" descr="3-agile">
            <a:extLst>
              <a:ext uri="{FF2B5EF4-FFF2-40B4-BE49-F238E27FC236}">
                <a16:creationId xmlns:a16="http://schemas.microsoft.com/office/drawing/2014/main" id="{54B02656-B10A-99C5-A572-CF1CFE71487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99896" y="2934250"/>
            <a:ext cx="2199258" cy="221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10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7308-EF9E-A5D1-41C6-AEBF24432068}"/>
              </a:ext>
            </a:extLst>
          </p:cNvPr>
          <p:cNvSpPr>
            <a:spLocks noGrp="1"/>
          </p:cNvSpPr>
          <p:nvPr>
            <p:ph type="title"/>
          </p:nvPr>
        </p:nvSpPr>
        <p:spPr/>
        <p:txBody>
          <a:bodyPr/>
          <a:lstStyle/>
          <a:p>
            <a:r>
              <a:rPr lang="en-IN" b="0" i="0" dirty="0">
                <a:effectLst/>
                <a:latin typeface="Roboto" panose="02000000000000000000" pitchFamily="2" charset="0"/>
              </a:rPr>
              <a:t>Agile Principles</a:t>
            </a:r>
            <a:endParaRPr lang="en-IN" dirty="0"/>
          </a:p>
        </p:txBody>
      </p:sp>
      <p:sp>
        <p:nvSpPr>
          <p:cNvPr id="3" name="Content Placeholder 2">
            <a:extLst>
              <a:ext uri="{FF2B5EF4-FFF2-40B4-BE49-F238E27FC236}">
                <a16:creationId xmlns:a16="http://schemas.microsoft.com/office/drawing/2014/main" id="{C886532D-7C37-39CE-B432-4CE97A04C632}"/>
              </a:ext>
            </a:extLst>
          </p:cNvPr>
          <p:cNvSpPr>
            <a:spLocks noGrp="1"/>
          </p:cNvSpPr>
          <p:nvPr>
            <p:ph sz="half" idx="1"/>
          </p:nvPr>
        </p:nvSpPr>
        <p:spPr/>
        <p:txBody>
          <a:bodyPr/>
          <a:lstStyle/>
          <a:p>
            <a:r>
              <a:rPr lang="en-IN" b="0" i="0" dirty="0">
                <a:solidFill>
                  <a:srgbClr val="272C37"/>
                </a:solidFill>
                <a:effectLst/>
                <a:latin typeface="Roboto" panose="02000000000000000000" pitchFamily="2" charset="0"/>
              </a:rPr>
              <a:t>4. Work Together</a:t>
            </a:r>
          </a:p>
          <a:p>
            <a:endParaRPr lang="en-IN" dirty="0"/>
          </a:p>
        </p:txBody>
      </p:sp>
      <p:pic>
        <p:nvPicPr>
          <p:cNvPr id="4098" name="Picture 2" descr="4-agile">
            <a:extLst>
              <a:ext uri="{FF2B5EF4-FFF2-40B4-BE49-F238E27FC236}">
                <a16:creationId xmlns:a16="http://schemas.microsoft.com/office/drawing/2014/main" id="{D858FB5F-A0BC-40B6-EFC6-ACE00EDF00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29927" y="2569420"/>
            <a:ext cx="2939195" cy="294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057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WebEB29</Template>
  <TotalTime>2866</TotalTime>
  <Words>2491</Words>
  <Application>Microsoft Office PowerPoint</Application>
  <PresentationFormat>Widescreen</PresentationFormat>
  <Paragraphs>161</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-apple-system</vt:lpstr>
      <vt:lpstr>Arial</vt:lpstr>
      <vt:lpstr>Calibri</vt:lpstr>
      <vt:lpstr>Gill Sans MT</vt:lpstr>
      <vt:lpstr>Roboto</vt:lpstr>
      <vt:lpstr>Wingdings 2</vt:lpstr>
      <vt:lpstr>Dividend</vt:lpstr>
      <vt:lpstr>Agile and Scrum </vt:lpstr>
      <vt:lpstr>What is Agile?</vt:lpstr>
      <vt:lpstr>Waterfall model</vt:lpstr>
      <vt:lpstr>Disadvantages </vt:lpstr>
      <vt:lpstr>Agile manifesto</vt:lpstr>
      <vt:lpstr>Agile Principles</vt:lpstr>
      <vt:lpstr>Agile Principles</vt:lpstr>
      <vt:lpstr>Agile Principles</vt:lpstr>
      <vt:lpstr>Agile Principles</vt:lpstr>
      <vt:lpstr>Agile Principles</vt:lpstr>
      <vt:lpstr>Agile Principles</vt:lpstr>
      <vt:lpstr>Agile Principles</vt:lpstr>
      <vt:lpstr>Agile Principles</vt:lpstr>
      <vt:lpstr>Agile Principles</vt:lpstr>
      <vt:lpstr>Agile Principles</vt:lpstr>
      <vt:lpstr>Agile Principles</vt:lpstr>
      <vt:lpstr>Agile Principles</vt:lpstr>
      <vt:lpstr>Benefits </vt:lpstr>
      <vt:lpstr>methods to implement agile: </vt:lpstr>
      <vt:lpstr>XP (Extreme Programming)</vt:lpstr>
      <vt:lpstr>Kanban</vt:lpstr>
      <vt:lpstr>LEAN</vt:lpstr>
      <vt:lpstr>Scrum</vt:lpstr>
      <vt:lpstr>Crystal</vt:lpstr>
      <vt:lpstr>What do we mean by Agile development?</vt:lpstr>
      <vt:lpstr>What is Scrum?</vt:lpstr>
      <vt:lpstr>Why do we need scrum?</vt:lpstr>
      <vt:lpstr>Scrum aims to fix these issues:</vt:lpstr>
      <vt:lpstr>Scrum team major players</vt:lpstr>
      <vt:lpstr>Scrum team major players</vt:lpstr>
      <vt:lpstr>Scrum team major players</vt:lpstr>
      <vt:lpstr>How is the Scrum process?</vt:lpstr>
      <vt:lpstr>How is the Scrum process?</vt:lpstr>
      <vt:lpstr>What is Product Backlog?</vt:lpstr>
      <vt:lpstr>What is Sprint?</vt:lpstr>
      <vt:lpstr>What is User Story?</vt:lpstr>
      <vt:lpstr>What is Planning Board?</vt:lpstr>
      <vt:lpstr>Burndown Chart</vt:lpstr>
      <vt:lpstr>planning board</vt:lpstr>
      <vt:lpstr>planning board</vt:lpstr>
      <vt:lpstr>The Definition of Done:</vt:lpstr>
      <vt:lpstr>Introducing sprint rituals</vt:lpstr>
      <vt:lpstr>Sprint planning</vt:lpstr>
      <vt:lpstr>Stand up (Daily Scrum):</vt:lpstr>
      <vt:lpstr>Stand up (Daily Scrum):</vt:lpstr>
      <vt:lpstr>Sprint review:</vt:lpstr>
      <vt:lpstr>Sprint retrospective: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and Scrum</dc:title>
  <dc:creator>Aashish Pandey</dc:creator>
  <cp:lastModifiedBy>Aashish Pandey</cp:lastModifiedBy>
  <cp:revision>6</cp:revision>
  <dcterms:created xsi:type="dcterms:W3CDTF">2022-06-29T18:59:03Z</dcterms:created>
  <dcterms:modified xsi:type="dcterms:W3CDTF">2022-07-01T18:45:50Z</dcterms:modified>
</cp:coreProperties>
</file>