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71" r:id="rId16"/>
    <p:sldId id="437" r:id="rId17"/>
    <p:sldId id="438" r:id="rId18"/>
    <p:sldId id="439" r:id="rId19"/>
    <p:sldId id="441" r:id="rId20"/>
    <p:sldId id="442" r:id="rId21"/>
    <p:sldId id="443" r:id="rId22"/>
    <p:sldId id="444" r:id="rId23"/>
    <p:sldId id="445" r:id="rId24"/>
    <p:sldId id="417" r:id="rId25"/>
    <p:sldId id="472" r:id="rId26"/>
    <p:sldId id="473" r:id="rId27"/>
    <p:sldId id="415" r:id="rId28"/>
    <p:sldId id="398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61" r:id="rId37"/>
    <p:sldId id="462" r:id="rId38"/>
    <p:sldId id="463" r:id="rId39"/>
    <p:sldId id="464" r:id="rId40"/>
    <p:sldId id="419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20A1C5-B7C7-4741-8AD6-016F9C731D91}">
          <p14:sldIdLst>
            <p14:sldId id="274"/>
            <p14:sldId id="276"/>
          </p14:sldIdLst>
        </p14:section>
        <p14:section name="Introduction to ORM" id="{DEC7EB40-21A7-498D-9510-2B689D106646}">
          <p14:sldIdLst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Entity Framework" id="{EA0EEF64-29BD-458D-9961-DB0A619EA29C}">
          <p14:sldIdLst>
            <p14:sldId id="431"/>
            <p14:sldId id="432"/>
            <p14:sldId id="433"/>
            <p14:sldId id="434"/>
            <p14:sldId id="435"/>
            <p14:sldId id="471"/>
            <p14:sldId id="437"/>
            <p14:sldId id="438"/>
            <p14:sldId id="439"/>
          </p14:sldIdLst>
        </p14:section>
        <p14:section name="Reading Data with Entity Framework" id="{77F45782-4B23-49CB-9CF9-C7DB84B7F97F}">
          <p14:sldIdLst>
            <p14:sldId id="441"/>
            <p14:sldId id="442"/>
            <p14:sldId id="443"/>
            <p14:sldId id="444"/>
            <p14:sldId id="445"/>
            <p14:sldId id="417"/>
            <p14:sldId id="472"/>
            <p14:sldId id="473"/>
            <p14:sldId id="415"/>
            <p14:sldId id="398"/>
            <p14:sldId id="447"/>
          </p14:sldIdLst>
        </p14:section>
        <p14:section name="Create, Update and Delete using Entity Framework" id="{F50AECD3-DB70-45C0-939F-624F539B3F89}">
          <p14:sldIdLst>
            <p14:sldId id="448"/>
            <p14:sldId id="449"/>
            <p14:sldId id="450"/>
            <p14:sldId id="451"/>
            <p14:sldId id="452"/>
            <p14:sldId id="453"/>
          </p14:sldIdLst>
        </p14:section>
        <p14:section name="Joining and Grouping Tables" id="{A00799C2-F42C-43C0-BA1B-E5729E09A2E5}">
          <p14:sldIdLst>
            <p14:sldId id="461"/>
            <p14:sldId id="462"/>
            <p14:sldId id="463"/>
            <p14:sldId id="464"/>
          </p14:sldIdLst>
        </p14:section>
        <p14:section name="Questions and Licenses" id="{695C58A5-8797-48A3-AE38-24418B0C2272}">
          <p14:sldIdLst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533" autoAdjust="0"/>
  </p:normalViewPr>
  <p:slideViewPr>
    <p:cSldViewPr>
      <p:cViewPr varScale="1">
        <p:scale>
          <a:sx n="88" d="100"/>
          <a:sy n="88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6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6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9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6D39-56EC-4F7C-8E53-8780FF68416A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6E3A-B5C2-4FA5-A78F-413386A30624}" type="datetime1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jpeg"/><Relationship Id="rId7" Type="http://schemas.openxmlformats.org/officeDocument/2006/relationships/image" Target="../media/image41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609600"/>
            <a:ext cx="7229941" cy="1468372"/>
          </a:xfrm>
        </p:spPr>
        <p:txBody>
          <a:bodyPr>
            <a:normAutofit fontScale="90000"/>
          </a:bodyPr>
          <a:lstStyle/>
          <a:p>
            <a:r>
              <a:rPr lang="en-US" dirty="0"/>
              <a:t>ORM Technologies and Entity Framework (EF)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2" y="2285999"/>
            <a:ext cx="8068141" cy="1280903"/>
          </a:xfrm>
        </p:spPr>
        <p:txBody>
          <a:bodyPr>
            <a:normAutofit/>
          </a:bodyPr>
          <a:lstStyle/>
          <a:p>
            <a:r>
              <a:rPr lang="en-US" dirty="0"/>
              <a:t>ORM Concepts, Entity Framework, </a:t>
            </a:r>
            <a:r>
              <a:rPr lang="en-US" noProof="1"/>
              <a:t>DbContext</a:t>
            </a:r>
            <a:r>
              <a:rPr lang="en-US" dirty="0"/>
              <a:t>, CRUD Operations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54" y="439769"/>
            <a:ext cx="1372370" cy="164521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9012" y="3880291"/>
            <a:ext cx="2819400" cy="24852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48" y="5083567"/>
            <a:ext cx="1349179" cy="13491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8349" y="4051691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78960" y="3930255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</a:t>
            </a:r>
            <a:r>
              <a:rPr lang="en-US" dirty="0"/>
              <a:t>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standard ORM framework for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a run-time infrastructure for managing SQL-based database data as .NET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The relational database schema is mapped to an object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Visual Studio provides built-in tools for generating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data models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 mappings consist of C# classes, XML and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EF provides a powerful data manipulation API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CRUD operations and complex querying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EF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29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Maps tables, views, stored procedures and functions as .NET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LINQ-based data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SELECTs</a:t>
            </a:r>
            <a:r>
              <a:rPr lang="en-US" dirty="0"/>
              <a:t> on the database server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Parameterized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CRUD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reate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ead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pdate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dirty="0"/>
              <a:t>elete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/ deleting / upgrading the database schema</a:t>
            </a:r>
          </a:p>
          <a:p>
            <a:pPr>
              <a:lnSpc>
                <a:spcPct val="100000"/>
              </a:lnSpc>
            </a:pPr>
            <a:r>
              <a:rPr lang="en-US" dirty="0"/>
              <a:t>Tracks changes to in-memory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Features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60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Works with any relational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an Entity Framework data provider</a:t>
            </a:r>
          </a:p>
          <a:p>
            <a:pPr>
              <a:lnSpc>
                <a:spcPct val="100000"/>
              </a:lnSpc>
            </a:pPr>
            <a:r>
              <a:rPr lang="en-US" dirty="0"/>
              <a:t>Work with a visual model, database or with your own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Has very good default behavior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flexible for more granular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Open source – independent release cycle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hlinkClick r:id="rId2"/>
              </a:rPr>
              <a:t>github.com/aspnet/EntityFramework</a:t>
            </a:r>
            <a:r>
              <a:rPr lang="en-US" noProof="1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Features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65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SQL query in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(use a DB Visual designer or code first)</a:t>
            </a:r>
          </a:p>
        </p:txBody>
      </p:sp>
    </p:spTree>
    <p:extLst>
      <p:ext uri="{BB962C8B-B14F-4D97-AF65-F5344CB8AC3E}">
        <p14:creationId xmlns:p14="http://schemas.microsoft.com/office/powerpoint/2010/main" val="22162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Basic Workflow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"Save Changes"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r>
              <a:rPr lang="en-US" sz="3200"/>
              <a:t/>
            </a:r>
            <a:br>
              <a:rPr lang="en-US" sz="3200"/>
            </a:br>
            <a:r>
              <a:rPr lang="en-US" sz="3200"/>
              <a:t>results </a:t>
            </a:r>
            <a:r>
              <a:rPr lang="en-US" sz="3200" dirty="0"/>
              <a:t>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+mj-lt"/>
              </a:rPr>
              <a:t>holds</a:t>
            </a:r>
            <a:r>
              <a:rPr lang="en-US" dirty="0"/>
              <a:t> the database connection and the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LINQ-based data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identity tracking, change tracking, and API for CRUD operations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dirty="0"/>
              <a:t>(objects with their attributes and relations)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database table is typically mapped to a single C# entity 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Components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Associations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(relationship mappings)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Concurrency control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Entity Framework</a:t>
            </a:r>
            <a:r>
              <a:rPr lang="en-US" dirty="0"/>
              <a:t>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control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locking by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concurrency conflict detection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student.Courses.Where(…);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Runtime Metadata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7812" y="1447800"/>
            <a:ext cx="63246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Conceptual Model Schema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17812" y="5410200"/>
            <a:ext cx="4953000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Structure Schema</a:t>
            </a:r>
          </a:p>
        </p:txBody>
      </p:sp>
      <p:sp>
        <p:nvSpPr>
          <p:cNvPr id="8" name="Down Arrow 7"/>
          <p:cNvSpPr/>
          <p:nvPr/>
        </p:nvSpPr>
        <p:spPr>
          <a:xfrm>
            <a:off x="5827712" y="2070848"/>
            <a:ext cx="304800" cy="4437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829953" y="4939553"/>
            <a:ext cx="304800" cy="457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8532812" y="5181600"/>
            <a:ext cx="838200" cy="10668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7788742" y="5555877"/>
            <a:ext cx="744071" cy="31824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827712" y="2070847"/>
            <a:ext cx="304800" cy="457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2817812" y="2514600"/>
            <a:ext cx="6324600" cy="2411506"/>
            <a:chOff x="1295400" y="2286000"/>
            <a:chExt cx="6324600" cy="2411506"/>
          </a:xfrm>
        </p:grpSpPr>
        <p:sp>
          <p:nvSpPr>
            <p:cNvPr id="6" name="Rounded Rectangle 5"/>
            <p:cNvSpPr/>
            <p:nvPr/>
          </p:nvSpPr>
          <p:spPr>
            <a:xfrm>
              <a:off x="1295400" y="2286000"/>
              <a:ext cx="6324600" cy="24115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Mappings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28800" y="2474260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28800" y="2830608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28800" y="3184712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28800" y="3538816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28800" y="3890674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477000" y="2474260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77000" y="2830608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77000" y="3184712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77000" y="3538816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77000" y="3890674"/>
              <a:ext cx="533400" cy="304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3" idx="3"/>
              <a:endCxn id="19" idx="1"/>
            </p:cNvCxnSpPr>
            <p:nvPr/>
          </p:nvCxnSpPr>
          <p:spPr>
            <a:xfrm>
              <a:off x="2362200" y="2626660"/>
              <a:ext cx="4114800" cy="35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8" idx="1"/>
            </p:cNvCxnSpPr>
            <p:nvPr/>
          </p:nvCxnSpPr>
          <p:spPr>
            <a:xfrm flipV="1">
              <a:off x="2362200" y="2626660"/>
              <a:ext cx="4114800" cy="35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5" idx="3"/>
              <a:endCxn id="18" idx="1"/>
            </p:cNvCxnSpPr>
            <p:nvPr/>
          </p:nvCxnSpPr>
          <p:spPr>
            <a:xfrm flipV="1">
              <a:off x="2362200" y="2626660"/>
              <a:ext cx="4114800" cy="71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1"/>
              <a:endCxn id="16" idx="3"/>
            </p:cNvCxnSpPr>
            <p:nvPr/>
          </p:nvCxnSpPr>
          <p:spPr>
            <a:xfrm flipH="1" flipV="1">
              <a:off x="2362200" y="3691216"/>
              <a:ext cx="4114800" cy="3518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1" idx="1"/>
              <a:endCxn id="14" idx="3"/>
            </p:cNvCxnSpPr>
            <p:nvPr/>
          </p:nvCxnSpPr>
          <p:spPr>
            <a:xfrm flipH="1" flipV="1">
              <a:off x="2362200" y="2983008"/>
              <a:ext cx="4114800" cy="708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2" idx="1"/>
              <a:endCxn id="17" idx="3"/>
            </p:cNvCxnSpPr>
            <p:nvPr/>
          </p:nvCxnSpPr>
          <p:spPr>
            <a:xfrm flipH="1">
              <a:off x="2362200" y="4043074"/>
              <a:ext cx="411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5" idx="3"/>
              <a:endCxn id="20" idx="1"/>
            </p:cNvCxnSpPr>
            <p:nvPr/>
          </p:nvCxnSpPr>
          <p:spPr>
            <a:xfrm>
              <a:off x="2362200" y="3337112"/>
              <a:ext cx="411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8976" y="4724400"/>
            <a:ext cx="8938472" cy="1568497"/>
          </a:xfrm>
        </p:spPr>
        <p:txBody>
          <a:bodyPr/>
          <a:lstStyle/>
          <a:p>
            <a:r>
              <a:rPr lang="en-US" dirty="0"/>
              <a:t>Reading Data with </a:t>
            </a:r>
            <a:br>
              <a:rPr lang="en-US" dirty="0"/>
            </a:br>
            <a:r>
              <a:rPr lang="en-US" dirty="0"/>
              <a:t>Entity Framework</a:t>
            </a:r>
            <a:endParaRPr lang="bg-BG" dirty="0"/>
          </a:p>
        </p:txBody>
      </p:sp>
      <p:pic>
        <p:nvPicPr>
          <p:cNvPr id="2" name="Picture 2" descr="http://2.bp.blogspot.com/-qJSguQ8SYLM/Tt0kiVO5HGI/AAAAAAAAA7w/5aD26F_TU48/s400/pentagon%2B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522278"/>
            <a:ext cx="3810000" cy="2857500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nfovilag.hu/data/images/2013-03/big-data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892767"/>
            <a:ext cx="2590800" cy="3659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sz="3600" dirty="0"/>
              <a:t> class is generated by the Visual Studio designer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Context</a:t>
            </a:r>
            <a:r>
              <a:rPr lang="en-US" sz="3600" dirty="0"/>
              <a:t> provides: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Methods for accessing entities (object sets) 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Methods for creating new entities (</a:t>
            </a:r>
            <a:r>
              <a:rPr lang="en-US" sz="37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Add()</a:t>
            </a:r>
            <a:r>
              <a:rPr lang="en-US" sz="37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dirty="0"/>
              <a:t>methods)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Ability to manipulate database data though entity classes</a:t>
            </a:r>
          </a:p>
          <a:p>
            <a:pPr lvl="2">
              <a:lnSpc>
                <a:spcPct val="100000"/>
              </a:lnSpc>
            </a:pPr>
            <a:r>
              <a:rPr lang="en-US" sz="3700" dirty="0"/>
              <a:t> </a:t>
            </a:r>
            <a:r>
              <a:rPr lang="en-US" sz="3500" dirty="0"/>
              <a:t>Read, modify, delete, insert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Easily navigate through the table relationships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Executing LINQ queries as native SQL queries</a:t>
            </a:r>
          </a:p>
          <a:p>
            <a:pPr lvl="1">
              <a:lnSpc>
                <a:spcPct val="100000"/>
              </a:lnSpc>
            </a:pPr>
            <a:r>
              <a:rPr lang="en-US" sz="3700" dirty="0"/>
              <a:t>Create the DB schema in the database server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15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ORM Technologies – Basic Concepts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Entity Framework –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Data with EF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CRUD operations using Entity Framework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Extending Entity Classes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Joining and Grouping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28" y="4572000"/>
            <a:ext cx="1807490" cy="1807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33" y="12954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create instance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the constructor you can pass a database connection string and mapping source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properties: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 entity classes (tables) are listed as properties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DbSet&lt;Employee&gt;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set;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_db = new MyDbContext();</a:t>
            </a:r>
          </a:p>
        </p:txBody>
      </p:sp>
    </p:spTree>
    <p:extLst>
      <p:ext uri="{BB962C8B-B14F-4D97-AF65-F5344CB8AC3E}">
        <p14:creationId xmlns:p14="http://schemas.microsoft.com/office/powerpoint/2010/main" val="10814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Executing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 query over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/>
              <a:t> entity: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7024" y="4419600"/>
            <a:ext cx="876458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200" noProof="1">
                <a:solidFill>
                  <a:srgbClr val="FBEEDC"/>
                </a:solidFill>
              </a:rPr>
              <a:t>public partial class MyDbContext : DbContext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public ObjectSet&lt;Employee&gt; Employees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public IDbSet&lt;Project&gt; Projects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public IDbSet&lt;Department&gt; Departments { get; set; }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598612" y="1872496"/>
            <a:ext cx="87645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MyDbContext())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e in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e.JobTitle == "Design Engineer"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e; 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09012" y="2369728"/>
            <a:ext cx="2672167" cy="1464052"/>
          </a:xfrm>
          <a:prstGeom prst="wedgeRoundRectCallout">
            <a:avLst>
              <a:gd name="adj1" fmla="val -73058"/>
              <a:gd name="adj2" fmla="val -311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be translated to an SQL query by EF</a:t>
            </a:r>
          </a:p>
        </p:txBody>
      </p:sp>
    </p:spTree>
    <p:extLst>
      <p:ext uri="{BB962C8B-B14F-4D97-AF65-F5344CB8AC3E}">
        <p14:creationId xmlns:p14="http://schemas.microsoft.com/office/powerpoint/2010/main" val="30927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4224" y="4960435"/>
            <a:ext cx="815498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828800"/>
            <a:ext cx="8153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76231" y="3318934"/>
            <a:ext cx="3718998" cy="535755"/>
          </a:xfrm>
          <a:prstGeom prst="wedgeRoundRectCallout">
            <a:avLst>
              <a:gd name="adj1" fmla="val -92229"/>
              <a:gd name="adj2" fmla="val -539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called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projection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70310" y="3673191"/>
            <a:ext cx="3201014" cy="1118120"/>
          </a:xfrm>
          <a:prstGeom prst="wedgeRoundRectCallout">
            <a:avLst>
              <a:gd name="adj1" fmla="val -69604"/>
              <a:gd name="adj2" fmla="val -452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executes the query</a:t>
            </a:r>
          </a:p>
        </p:txBody>
      </p:sp>
    </p:spTree>
    <p:extLst>
      <p:ext uri="{BB962C8B-B14F-4D97-AF65-F5344CB8AC3E}">
        <p14:creationId xmlns:p14="http://schemas.microsoft.com/office/powerpoint/2010/main" val="6672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Lambda Expression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3016" y="2470461"/>
            <a:ext cx="5638800" cy="15854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8118A0-9B2D-4D1B-8F36-4A711C7729C7}"/>
              </a:ext>
            </a:extLst>
          </p:cNvPr>
          <p:cNvGrpSpPr/>
          <p:nvPr/>
        </p:nvGrpSpPr>
        <p:grpSpPr>
          <a:xfrm>
            <a:off x="526911" y="4191000"/>
            <a:ext cx="10336874" cy="2302478"/>
            <a:chOff x="1217612" y="3955472"/>
            <a:chExt cx="10336874" cy="23024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612" y="3955472"/>
              <a:ext cx="10081260" cy="1600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408612" y="4495800"/>
              <a:ext cx="4724400" cy="457200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7999412" y="5792083"/>
              <a:ext cx="3555074" cy="465867"/>
            </a:xfrm>
            <a:prstGeom prst="wedgeRoundRectCallout">
              <a:avLst>
                <a:gd name="adj1" fmla="val -55545"/>
                <a:gd name="adj2" fmla="val -240036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 tIns="18000" bIns="1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PH" sz="2800" dirty="0"/>
                <a:t>Lambda Expression</a:t>
              </a:r>
              <a:endPara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DFE25E-AD68-4EE1-B1D8-1AE02EF95210}"/>
              </a:ext>
            </a:extLst>
          </p:cNvPr>
          <p:cNvSpPr txBox="1"/>
          <p:nvPr/>
        </p:nvSpPr>
        <p:spPr>
          <a:xfrm>
            <a:off x="303212" y="1285521"/>
            <a:ext cx="556980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lambda expressions use the lambda operator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which is read as "goes to"</a:t>
            </a:r>
          </a:p>
          <a:p>
            <a:pPr marL="95239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left side </a:t>
            </a:r>
            <a:r>
              <a:rPr lang="en-US" sz="2000" dirty="0"/>
              <a:t>of the lambda operator specifies the input parameters</a:t>
            </a:r>
          </a:p>
          <a:p>
            <a:pPr marL="95239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right side </a:t>
            </a:r>
            <a:r>
              <a:rPr lang="en-US" sz="2000" dirty="0"/>
              <a:t>holds the expression or statement  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7929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20C08C-0DA0-4A89-8435-D192B1F4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415580"/>
            <a:ext cx="11809597" cy="5305896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Searches by given condition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Find()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Get element by key/Id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First() / 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 /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Gets the last matched element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Select()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/>
              <a:t>Makes projection (conversion) to another type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OrderBy() / ThenBy() / OrderByDescending()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400" b="1" dirty="0" smtClean="0"/>
              <a:t>Sort </a:t>
            </a:r>
            <a:r>
              <a:rPr lang="en-US" sz="2400" b="1" dirty="0"/>
              <a:t>a collection</a:t>
            </a:r>
            <a:endParaRPr lang="en-US" sz="2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3A4BAB-D855-43DA-84DC-2F644D43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304800"/>
            <a:ext cx="10934797" cy="1110780"/>
          </a:xfrm>
        </p:spPr>
        <p:txBody>
          <a:bodyPr>
            <a:normAutofit/>
          </a:bodyPr>
          <a:lstStyle/>
          <a:p>
            <a:r>
              <a:rPr lang="en-US" dirty="0"/>
              <a:t>LINQ (Language Integrated Query)</a:t>
            </a:r>
            <a:br>
              <a:rPr lang="en-US" dirty="0"/>
            </a:br>
            <a:r>
              <a:rPr lang="en-US" sz="3100" dirty="0"/>
              <a:t>Extension Methods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93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6EE04-4250-4573-854A-B6726AC0D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3175-D3D7-45F8-80D7-AED84338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56753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Any() / Contains()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400" b="1" dirty="0"/>
              <a:t>Checks if any element matches a condition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ToArray() / ToList() /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AsEnumerable()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400" b="1" dirty="0"/>
              <a:t>Convert to collection type </a:t>
            </a:r>
            <a:br>
              <a:rPr lang="en-US" sz="2400" b="1" dirty="0"/>
            </a:br>
            <a:r>
              <a:rPr lang="en-US" sz="2400" b="1" dirty="0"/>
              <a:t>(Execute </a:t>
            </a:r>
            <a:r>
              <a:rPr lang="en-US" sz="2400" b="1" dirty="0" err="1"/>
              <a:t>IQueryable</a:t>
            </a:r>
            <a:r>
              <a:rPr lang="en-US" sz="2400" b="1" dirty="0"/>
              <a:t>)</a:t>
            </a:r>
          </a:p>
          <a:p>
            <a:pPr marL="223838" lvl="2" indent="-223838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Include()</a:t>
            </a:r>
          </a:p>
          <a:p>
            <a:pPr marL="398463" lvl="3" indent="-223838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200" b="1" dirty="0"/>
              <a:t>Includes another collection into the </a:t>
            </a:r>
            <a:r>
              <a:rPr lang="en-US" sz="2200" b="1" dirty="0" smtClean="0"/>
              <a:t>query</a:t>
            </a:r>
          </a:p>
          <a:p>
            <a:pPr marL="93716" lvl="2" indent="-223838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US" sz="2400" b="1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Skip() – </a:t>
            </a:r>
            <a:r>
              <a:rPr lang="en-US" sz="2400" b="1" dirty="0"/>
              <a:t>paged result</a:t>
            </a:r>
            <a:endParaRPr lang="en-US" sz="2400" b="1" dirty="0"/>
          </a:p>
          <a:p>
            <a:pPr marL="398463" lvl="3" indent="-223838">
              <a:spcBef>
                <a:spcPts val="1800"/>
              </a:spcBef>
            </a:pPr>
            <a:endParaRPr lang="en-US" sz="2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FE97DF-D364-4042-B1B8-8AAF41F3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Extension Methods</a:t>
            </a:r>
            <a:endParaRPr lang="en-P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78CCB-EA63-407B-8C0A-E092704B1319}"/>
              </a:ext>
            </a:extLst>
          </p:cNvPr>
          <p:cNvSpPr txBox="1">
            <a:spLocks/>
          </p:cNvSpPr>
          <p:nvPr/>
        </p:nvSpPr>
        <p:spPr>
          <a:xfrm>
            <a:off x="6323015" y="1185240"/>
            <a:ext cx="5105398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sz="2400" b="1" dirty="0"/>
              <a:t>Counts the elements in a collection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sz="2400" b="1" dirty="0"/>
              <a:t>Determines the maximum value in a collection</a:t>
            </a:r>
          </a:p>
          <a:p>
            <a:pPr marL="223838" lvl="1" indent="-223838">
              <a:spcBef>
                <a:spcPts val="18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442913" lvl="2" indent="-223838">
              <a:spcBef>
                <a:spcPts val="1800"/>
              </a:spcBef>
            </a:pPr>
            <a:r>
              <a:rPr lang="en-US" sz="2400" b="1" dirty="0"/>
              <a:t>Determines the total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6555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Lists in C# are defined through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is the type of the list,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 Car, Dog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List&lt;int&gt; numbers = new List&lt;int&gt;();</a:t>
            </a:r>
          </a:p>
          <a:p>
            <a:r>
              <a:rPr lang="en-US" dirty="0"/>
              <a:t>numbers.Add(5);</a:t>
            </a:r>
          </a:p>
          <a:p>
            <a:r>
              <a:rPr lang="en-US" dirty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2484" y="5008400"/>
            <a:ext cx="11025928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Retrieving Data with EF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 descr="http://www.scimonocesoftware.com/seefinance/SEE%20Finance%20Help/images/Edit_Transaction_128x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3703">
            <a:off x="2367717" y="1794905"/>
            <a:ext cx="2465190" cy="246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C:\Trash\table-r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185">
            <a:off x="6596572" y="1775951"/>
            <a:ext cx="2916394" cy="234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994">
            <a:off x="4163133" y="2205063"/>
            <a:ext cx="2890058" cy="223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26945">
            <a:off x="5073757" y="1437499"/>
            <a:ext cx="1413960" cy="124638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726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08503"/>
            <a:ext cx="8938472" cy="1568497"/>
          </a:xfrm>
        </p:spPr>
        <p:txBody>
          <a:bodyPr/>
          <a:lstStyle/>
          <a:p>
            <a:r>
              <a:rPr lang="en-US" dirty="0"/>
              <a:t>Create, Update and Delete Data in Entity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12" y="838200"/>
            <a:ext cx="2300728" cy="2028050"/>
          </a:xfrm>
          <a:prstGeom prst="roundRect">
            <a:avLst>
              <a:gd name="adj" fmla="val 14470"/>
            </a:avLst>
          </a:prstGeom>
          <a:effectLst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1566258"/>
            <a:ext cx="2857500" cy="2724150"/>
          </a:xfrm>
          <a:prstGeom prst="roundRect">
            <a:avLst>
              <a:gd name="adj" fmla="val 3620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270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2050" name="Picture 2" descr="http://www.veritysystems.com/assets/productphotos/degaussers/delete-da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4" y="1356073"/>
            <a:ext cx="3162458" cy="2948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340" y="3119584"/>
            <a:ext cx="1867472" cy="1528616"/>
          </a:xfrm>
          <a:prstGeom prst="roundRect">
            <a:avLst>
              <a:gd name="adj" fmla="val 7001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963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84" y="4876800"/>
            <a:ext cx="11025928" cy="820600"/>
          </a:xfrm>
        </p:spPr>
        <p:txBody>
          <a:bodyPr/>
          <a:lstStyle/>
          <a:p>
            <a:r>
              <a:rPr lang="en-US" dirty="0"/>
              <a:t>Introduction to ORM Technologies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0084" y="5754968"/>
            <a:ext cx="11635528" cy="692873"/>
          </a:xfrm>
        </p:spPr>
        <p:txBody>
          <a:bodyPr/>
          <a:lstStyle/>
          <a:p>
            <a:r>
              <a:rPr lang="en-US" dirty="0"/>
              <a:t>What is Object-Relational Mapping (ORM)?</a:t>
            </a:r>
            <a:endParaRPr lang="bg-BG" dirty="0"/>
          </a:p>
        </p:txBody>
      </p:sp>
      <p:pic>
        <p:nvPicPr>
          <p:cNvPr id="26626" name="Picture 2" descr="http://www.rbwm.gov.uk/travel/MapIcons/Zoom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61" y="2767954"/>
            <a:ext cx="2171700" cy="21717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TopUp"/>
            <a:lightRig rig="threePt" dir="t"/>
          </a:scene3d>
        </p:spPr>
      </p:pic>
      <p:pic>
        <p:nvPicPr>
          <p:cNvPr id="26628" name="Picture 4" descr="http://www.gloucestercathedral.org.uk/ma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048">
            <a:off x="5922247" y="946994"/>
            <a:ext cx="3756178" cy="217712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7650" name="Picture 2" descr="http://nettuts.s3.amazonaws.com/510_webFramework/images/orm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199">
            <a:off x="1916894" y="911438"/>
            <a:ext cx="3002514" cy="224824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Picture 6" descr="http://www.artistsvalley.com/images/icons/Database%20Application%20Icons/SQL%20Script%20Filter/256x256/SQL%20Script%20Filter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06" y="2805485"/>
            <a:ext cx="1752600" cy="175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373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collection: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 executes the SQL insert / update / delete commands in the database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286000"/>
            <a:ext cx="8689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6812" y="4937893"/>
            <a:ext cx="4938600" cy="535755"/>
          </a:xfrm>
          <a:prstGeom prst="wedgeRoundRectCallout">
            <a:avLst>
              <a:gd name="adj1" fmla="val -65200"/>
              <a:gd name="adj2" fmla="val -32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execute an SQL INSERT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12429" y="2060781"/>
            <a:ext cx="2841366" cy="838200"/>
          </a:xfrm>
          <a:prstGeom prst="wedgeRoundRectCallout">
            <a:avLst>
              <a:gd name="adj1" fmla="val -67664"/>
              <a:gd name="adj2" fmla="val -17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210699" y="4059736"/>
            <a:ext cx="4572000" cy="535755"/>
          </a:xfrm>
          <a:prstGeom prst="wedgeRoundRectCallout">
            <a:avLst>
              <a:gd name="adj1" fmla="val -60498"/>
              <a:gd name="adj2" fmla="val 495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object for inserting</a:t>
            </a:r>
          </a:p>
        </p:txBody>
      </p:sp>
    </p:spTree>
    <p:extLst>
      <p:ext uri="{BB962C8B-B14F-4D97-AF65-F5344CB8AC3E}">
        <p14:creationId xmlns:p14="http://schemas.microsoft.com/office/powerpoint/2010/main" val="24105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also add cascading entities to the database: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way we don't have to 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lang="en-US" dirty="0"/>
              <a:t> individually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will be added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/>
              <a:t> entity 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Inserts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993475"/>
            <a:ext cx="1051877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_db.Employees.Add(employee);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rgbClr val="FBEEDC"/>
                </a:solidFill>
              </a:rPr>
              <a:t>_db.SaveChanges();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500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load an entity, modify it and call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automatically tracks all changes made on its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60413" y="4346138"/>
            <a:ext cx="95775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book = _db.Books.Find(updatedBook.Id);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book.ISBN = updatedBook.ISBN;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 = updatedBook.Title;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_db.Entry(book).State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_db.SaveChanges();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42011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method performs the delete action in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1036637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book = _db.Books.Find(Id);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(book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_db.Books.Remove(book);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_db.SaveChanges();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5412" y="3555104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entity for deleting at the next save</a:t>
            </a:r>
          </a:p>
        </p:txBody>
      </p:sp>
    </p:spTree>
    <p:extLst>
      <p:ext uri="{BB962C8B-B14F-4D97-AF65-F5344CB8AC3E}">
        <p14:creationId xmlns:p14="http://schemas.microsoft.com/office/powerpoint/2010/main" val="33830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50284" y="4921534"/>
            <a:ext cx="8435128" cy="820600"/>
          </a:xfrm>
        </p:spPr>
        <p:txBody>
          <a:bodyPr/>
          <a:lstStyle/>
          <a:p>
            <a:r>
              <a:rPr lang="en-US" dirty="0"/>
              <a:t>CRUD Operations with EF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2910600" y="5864944"/>
            <a:ext cx="6314496" cy="688256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4100" name="Picture 4" descr="http://www.artistsvalley.com/images/icons/Database%20Application%20Icons/Grant%20Database%20Active/256x256/Grant%20Database%20Activ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6569">
            <a:off x="7469772" y="2046017"/>
            <a:ext cx="3202130" cy="2438400"/>
          </a:xfrm>
          <a:prstGeom prst="roundRect">
            <a:avLst>
              <a:gd name="adj" fmla="val 28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  <p:pic>
        <p:nvPicPr>
          <p:cNvPr id="8" name="Picture 2" descr="C:\Trash\LINQ-to-SQL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4092">
            <a:off x="1890123" y="1267768"/>
            <a:ext cx="2870995" cy="2405429"/>
          </a:xfrm>
          <a:prstGeom prst="roundRect">
            <a:avLst>
              <a:gd name="adj" fmla="val 3577"/>
            </a:avLst>
          </a:prstGeom>
          <a:noFill/>
          <a:scene3d>
            <a:camera prst="perspectiveRight" fov="7200000">
              <a:rot lat="290928" lon="20504047" rev="21599860"/>
            </a:camera>
            <a:lightRig rig="threePt" dir="t"/>
          </a:scene3d>
        </p:spPr>
      </p:pic>
      <p:pic>
        <p:nvPicPr>
          <p:cNvPr id="5121" name="Picture 1" descr="C:\Trash\table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65" y="3129494"/>
            <a:ext cx="1661296" cy="1186640"/>
          </a:xfrm>
          <a:prstGeom prst="rect">
            <a:avLst/>
          </a:prstGeom>
          <a:noFill/>
        </p:spPr>
      </p:pic>
      <p:pic>
        <p:nvPicPr>
          <p:cNvPr id="5124" name="Picture 4" descr="C:\Trash\transaction-she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50" y="2947815"/>
            <a:ext cx="1262608" cy="1295616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749" y="838200"/>
            <a:ext cx="2300728" cy="2028050"/>
          </a:xfrm>
          <a:prstGeom prst="roundRect">
            <a:avLst>
              <a:gd name="adj" fmla="val 14470"/>
            </a:avLst>
          </a:prstGeom>
          <a:effectLst>
            <a:softEdge rad="63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92076">
            <a:off x="7866422" y="1211489"/>
            <a:ext cx="1867472" cy="1528616"/>
          </a:xfrm>
          <a:prstGeom prst="roundRect">
            <a:avLst>
              <a:gd name="adj" fmla="val 700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5123" name="Picture 3" descr="http://www.jordangraves.com/wp-content/uploads/2009/03/icon_tool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441">
            <a:off x="4888939" y="2522340"/>
            <a:ext cx="1135046" cy="1009650"/>
          </a:xfrm>
          <a:prstGeom prst="rect">
            <a:avLst/>
          </a:prstGeom>
          <a:noFill/>
          <a:effectLst>
            <a:outerShdw blurRad="50800" dir="2700000" sx="109000" sy="109000" algn="tl" rotWithShape="0">
              <a:prstClr val="black">
                <a:alpha val="3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017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Joining and Grouping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62240"/>
            <a:ext cx="8938472" cy="719034"/>
          </a:xfrm>
        </p:spPr>
        <p:txBody>
          <a:bodyPr/>
          <a:lstStyle/>
          <a:p>
            <a:r>
              <a:rPr lang="en-US" dirty="0"/>
              <a:t>Join and Group Data Using LINQ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26" y="1107178"/>
            <a:ext cx="6929644" cy="34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84" y="497030"/>
            <a:ext cx="1729528" cy="152454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1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Join tables in EF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/ extension methods 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 in EF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4137" y="2438400"/>
            <a:ext cx="570027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department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 softUniEntities.Departments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employee.EmployeeID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equals department.DepartmentID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new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Employee = employee.FirstName,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 = employee.JobTitle,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Department = department.Name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98136" y="2439888"/>
            <a:ext cx="538433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softUniEntities.Departments,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 =&gt; e.DepartmentID),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(d =&gt; d.DepartmentID),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(e, d) =&gt; new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 = e.FirstName,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JobTitle = e.JobTitle,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Department =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280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ways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Tables in EF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7212" y="4648200"/>
            <a:ext cx="85344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6836" y="3236782"/>
            <a:ext cx="94519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groupedEmployees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 in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6836" y="5334000"/>
            <a:ext cx="94519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groupedCustomers = softUniEntities.Employees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.GroupBy(employee =&gt; employee.JobTitle);</a:t>
            </a:r>
          </a:p>
        </p:txBody>
      </p:sp>
    </p:spTree>
    <p:extLst>
      <p:ext uri="{BB962C8B-B14F-4D97-AF65-F5344CB8AC3E}">
        <p14:creationId xmlns:p14="http://schemas.microsoft.com/office/powerpoint/2010/main" val="31772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649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Joining and Grouping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524000"/>
            <a:ext cx="3200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1794782"/>
            <a:ext cx="4572000" cy="2796268"/>
          </a:xfrm>
          <a:prstGeom prst="roundRect">
            <a:avLst>
              <a:gd name="adj" fmla="val 936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12" y="1032508"/>
            <a:ext cx="1729528" cy="152454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7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Mapping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is a programming technique for automatic mapping data and schema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Between relational database tables and object-oriented classes and objects</a:t>
            </a:r>
          </a:p>
          <a:p>
            <a:pPr>
              <a:lnSpc>
                <a:spcPct val="110000"/>
              </a:lnSpc>
            </a:pPr>
            <a:r>
              <a:rPr lang="en-US" dirty="0"/>
              <a:t>ORM creates 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virtual object database</a:t>
            </a:r>
            <a:r>
              <a:rPr lang="en-US" dirty="0"/>
              <a:t>"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used from within the programming language (C# or Java…)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automate the ORM process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A.k.a.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Persistence Frameworks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Technologies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73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typically provide the following functionality:</a:t>
            </a:r>
          </a:p>
          <a:p>
            <a:pPr lvl="1"/>
            <a:r>
              <a:rPr lang="en-US" dirty="0"/>
              <a:t>Creating object model by database schema (DB first model)</a:t>
            </a:r>
          </a:p>
          <a:p>
            <a:pPr lvl="1"/>
            <a:r>
              <a:rPr lang="en-US" dirty="0"/>
              <a:t>Creating database schema by object model</a:t>
            </a:r>
            <a:r>
              <a:rPr lang="bg-BG" dirty="0"/>
              <a:t> (</a:t>
            </a:r>
            <a:r>
              <a:rPr lang="en-US" dirty="0"/>
              <a:t>code first model)</a:t>
            </a:r>
          </a:p>
          <a:p>
            <a:pPr lvl="1"/>
            <a:r>
              <a:rPr lang="en-US" dirty="0"/>
              <a:t>Querying data by object-oriented API (e.g. LINQ queries)</a:t>
            </a:r>
          </a:p>
          <a:p>
            <a:pPr lvl="1"/>
            <a:r>
              <a:rPr lang="en-US" dirty="0"/>
              <a:t>Data manipulation operations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– create, retrieve, update, delete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frameworks</a:t>
            </a:r>
            <a:r>
              <a:rPr lang="en-US" dirty="0"/>
              <a:t> automatically generate SQL to perform the requested data operations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and entity mapping diagrams for a subset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/>
              <a:t> database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Mapping – Example</a:t>
            </a:r>
            <a:endParaRPr lang="bg-BG" dirty="0"/>
          </a:p>
        </p:txBody>
      </p:sp>
      <p:pic>
        <p:nvPicPr>
          <p:cNvPr id="5" name="Picture 4" descr="Cc161164.LINQtoRelDataFig1(en-us,MSDN.10)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286001"/>
            <a:ext cx="4126244" cy="4313801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2" y="2286000"/>
            <a:ext cx="3658542" cy="4313801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027612" y="3409080"/>
            <a:ext cx="2362200" cy="1924920"/>
            <a:chOff x="3200400" y="3984579"/>
            <a:chExt cx="2362200" cy="1924920"/>
          </a:xfrm>
        </p:grpSpPr>
        <p:sp>
          <p:nvSpPr>
            <p:cNvPr id="9" name="Cloud 8"/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Framework</a:t>
              </a:r>
              <a:endPara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8815" y="3265406"/>
            <a:ext cx="1683473" cy="1341784"/>
          </a:xfrm>
          <a:prstGeom prst="wedgeRoundRectCallout">
            <a:avLst>
              <a:gd name="adj1" fmla="val 70987"/>
              <a:gd name="adj2" fmla="val 642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Relational database schema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0190454" y="3138421"/>
            <a:ext cx="1804780" cy="1341784"/>
          </a:xfrm>
          <a:prstGeom prst="wedgeRoundRectCallout">
            <a:avLst>
              <a:gd name="adj1" fmla="val -41043"/>
              <a:gd name="adj2" fmla="val 7410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Entities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classes)</a:t>
            </a:r>
          </a:p>
        </p:txBody>
      </p:sp>
    </p:spTree>
    <p:extLst>
      <p:ext uri="{BB962C8B-B14F-4D97-AF65-F5344CB8AC3E}">
        <p14:creationId xmlns:p14="http://schemas.microsoft.com/office/powerpoint/2010/main" val="16002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Object-relational mapping (ORM) advantages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 productivity: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Abstract from differences between object and relational world</a:t>
            </a:r>
          </a:p>
          <a:p>
            <a:pPr lvl="2">
              <a:lnSpc>
                <a:spcPct val="100000"/>
              </a:lnSpc>
            </a:pPr>
            <a:r>
              <a:rPr lang="da-DK" dirty="0"/>
              <a:t>Complexity hidden within the 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of the CRUD operations for complex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Reduced performance </a:t>
            </a:r>
            <a:r>
              <a:rPr lang="en-US" dirty="0"/>
              <a:t>(due to overhead or incorrect ORM use)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flexibility (some operations are hard for implementing)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Built-in ORM tools in .NET Framework and VS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Entity Framework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LINQ-to-SQL</a:t>
            </a:r>
            <a:r>
              <a:rPr lang="en-US" dirty="0"/>
              <a:t> (old fashioned, not used)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Both combine entity class mappings and code generation, SQL is generated at runtime</a:t>
            </a:r>
          </a:p>
          <a:p>
            <a:pPr>
              <a:lnSpc>
                <a:spcPct val="110000"/>
              </a:lnSpc>
            </a:pPr>
            <a:r>
              <a:rPr lang="en-US" dirty="0"/>
              <a:t>Third party ORM tools</a:t>
            </a:r>
          </a:p>
          <a:p>
            <a:pPr lvl="1">
              <a:lnSpc>
                <a:spcPct val="110000"/>
              </a:lnSpc>
            </a:pPr>
            <a:r>
              <a:rPr lang="en-US" noProof="1"/>
              <a:t>NHibernate</a:t>
            </a:r>
            <a:r>
              <a:rPr lang="en-US" dirty="0"/>
              <a:t> – the old daddy of 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Telerik OpenAccess 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98612" y="4876800"/>
            <a:ext cx="8938472" cy="820600"/>
          </a:xfrm>
        </p:spPr>
        <p:txBody>
          <a:bodyPr/>
          <a:lstStyle/>
          <a:p>
            <a:r>
              <a:rPr lang="en-US" dirty="0"/>
              <a:t>Entity Framework (EF)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330728" cy="719034"/>
          </a:xfrm>
        </p:spPr>
        <p:txBody>
          <a:bodyPr/>
          <a:lstStyle/>
          <a:p>
            <a:r>
              <a:rPr lang="en-US" dirty="0"/>
              <a:t>Object-Relation Persistence Framework for .NET</a:t>
            </a:r>
            <a:endParaRPr lang="bg-BG" dirty="0"/>
          </a:p>
        </p:txBody>
      </p:sp>
      <p:pic>
        <p:nvPicPr>
          <p:cNvPr id="21506" name="Picture 2" descr="http://www.awicons.com/stock-icons/3d-artistic-icons/preview/framewor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4" y="3087487"/>
            <a:ext cx="2895600" cy="1409700"/>
          </a:xfrm>
          <a:prstGeom prst="roundRect">
            <a:avLst>
              <a:gd name="adj" fmla="val 43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509" name="Picture 5" descr="E:\Movies\Job Projects\Current Job\2.9. LINQ to SQL\Untitled.png"/>
          <p:cNvPicPr>
            <a:picLocks noChangeAspect="1" noChangeArrowheads="1"/>
          </p:cNvPicPr>
          <p:nvPr/>
        </p:nvPicPr>
        <p:blipFill>
          <a:blip r:embed="rId3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7335" flipH="1" flipV="1">
            <a:off x="840106" y="652239"/>
            <a:ext cx="3847938" cy="1811814"/>
          </a:xfrm>
          <a:prstGeom prst="roundRect">
            <a:avLst>
              <a:gd name="adj" fmla="val 5574"/>
            </a:avLst>
          </a:prstGeom>
          <a:solidFill>
            <a:schemeClr val="accent6">
              <a:lumMod val="20000"/>
              <a:lumOff val="80000"/>
            </a:schemeClr>
          </a:solidFill>
          <a:effectLst/>
          <a:scene3d>
            <a:camera prst="perspectiveContrastingRightFacing"/>
            <a:lightRig rig="chilly" dir="t">
              <a:rot lat="0" lon="0" rev="16200000"/>
            </a:lightRig>
          </a:scene3d>
          <a:sp3d contourW="12700" prstMaterial="softEdge">
            <a:contourClr>
              <a:srgbClr val="42A5BC"/>
            </a:contourClr>
          </a:sp3d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060" flipH="1">
            <a:off x="2453164" y="3006128"/>
            <a:ext cx="1518837" cy="14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www.theserverside.net/tt/articles/content/IntroducingEntityFramework/figure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17" y="641980"/>
            <a:ext cx="1600200" cy="2102288"/>
          </a:xfrm>
          <a:prstGeom prst="roundRect">
            <a:avLst>
              <a:gd name="adj" fmla="val 28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748" y="1580530"/>
            <a:ext cx="2819400" cy="248525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304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1984</Words>
  <Application>Microsoft Office PowerPoint</Application>
  <PresentationFormat>Custom</PresentationFormat>
  <Paragraphs>393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ORM Technologies and Entity Framework (EF)</vt:lpstr>
      <vt:lpstr>Table of Contents</vt:lpstr>
      <vt:lpstr>Introduction to ORM Technologies</vt:lpstr>
      <vt:lpstr>ORM Technologies</vt:lpstr>
      <vt:lpstr>ORM Frameworks</vt:lpstr>
      <vt:lpstr>ORM Mapping – Example</vt:lpstr>
      <vt:lpstr>ORM Advantages and Disadvantages</vt:lpstr>
      <vt:lpstr>ORM Frameworks in .NET</vt:lpstr>
      <vt:lpstr>Entity Framework (EF)</vt:lpstr>
      <vt:lpstr>Overview of EF</vt:lpstr>
      <vt:lpstr>Entity Framework Features</vt:lpstr>
      <vt:lpstr>Entity Framework Features (2)</vt:lpstr>
      <vt:lpstr>EF: Basic Workflow</vt:lpstr>
      <vt:lpstr>EF: Basic Workflow (2)</vt:lpstr>
      <vt:lpstr>EF Components</vt:lpstr>
      <vt:lpstr>EF Components (2)</vt:lpstr>
      <vt:lpstr>EF Runtime Metadata</vt:lpstr>
      <vt:lpstr>Reading Data with  Entity Framework</vt:lpstr>
      <vt:lpstr>The DbContext Class</vt:lpstr>
      <vt:lpstr>Using DbContext Class</vt:lpstr>
      <vt:lpstr>Reading Data with LINQ Query</vt:lpstr>
      <vt:lpstr>Reading Data with LINQ Query</vt:lpstr>
      <vt:lpstr>Lambda Expression</vt:lpstr>
      <vt:lpstr>LINQ (Language Integrated Query) Extension Methods</vt:lpstr>
      <vt:lpstr>LINQ Extension Methods</vt:lpstr>
      <vt:lpstr>What are Arrays?</vt:lpstr>
      <vt:lpstr>Lists</vt:lpstr>
      <vt:lpstr>Retrieving Data with EF</vt:lpstr>
      <vt:lpstr>Create, Update and Delete Data in Entity Framework</vt:lpstr>
      <vt:lpstr>Creating New Data</vt:lpstr>
      <vt:lpstr>Cascading Inserts</vt:lpstr>
      <vt:lpstr>Updating Existing Data</vt:lpstr>
      <vt:lpstr>Deleting Existing Data</vt:lpstr>
      <vt:lpstr>CRUD Operations with EF</vt:lpstr>
      <vt:lpstr>Joining and Grouping Tables</vt:lpstr>
      <vt:lpstr>Joining Tables in EF</vt:lpstr>
      <vt:lpstr>Grouping Tables in EF</vt:lpstr>
      <vt:lpstr>Joining and Grouping Tables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- Course Introduction</dc:title>
  <dc:subject>Software Development Course</dc:subject>
  <dc:creator/>
  <cp:keywords>Databases, SQL, programming, SoftUni, Software University, programming, software development, software engineering, course,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2019-08-19T18:29:33Z</dcterms:modified>
  <cp:category>Databases, SQL, programming, SoftUni, Software University, programming, software development, software engineering, course,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