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428" r:id="rId4"/>
    <p:sldId id="470" r:id="rId5"/>
    <p:sldId id="438" r:id="rId6"/>
    <p:sldId id="469" r:id="rId7"/>
    <p:sldId id="440" r:id="rId8"/>
    <p:sldId id="441" r:id="rId9"/>
    <p:sldId id="437" r:id="rId10"/>
    <p:sldId id="442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43" r:id="rId20"/>
    <p:sldId id="444" r:id="rId21"/>
    <p:sldId id="471" r:id="rId22"/>
    <p:sldId id="445" r:id="rId23"/>
    <p:sldId id="446" r:id="rId24"/>
    <p:sldId id="447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2" r:id="rId38"/>
    <p:sldId id="468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3" d="100"/>
          <a:sy n="73" d="100"/>
        </p:scale>
        <p:origin x="40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angularjs.org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rubyonrails.org/" TargetMode="External"/><Relationship Id="rId12" Type="http://schemas.openxmlformats.org/officeDocument/2006/relationships/image" Target="../media/image20.gif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11" Type="http://schemas.openxmlformats.org/officeDocument/2006/relationships/hyperlink" Target="http://www.asp.net/mvc" TargetMode="External"/><Relationship Id="rId5" Type="http://schemas.openxmlformats.org/officeDocument/2006/relationships/hyperlink" Target="http://www.springsource.org/" TargetMode="External"/><Relationship Id="rId10" Type="http://schemas.openxmlformats.org/officeDocument/2006/relationships/hyperlink" Target="http://spinejs.com/" TargetMode="External"/><Relationship Id="rId4" Type="http://schemas.openxmlformats.org/officeDocument/2006/relationships/hyperlink" Target="http://laravel.com/" TargetMode="External"/><Relationship Id="rId9" Type="http://schemas.openxmlformats.org/officeDocument/2006/relationships/hyperlink" Target="http://javascriptmvc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144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MVC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79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ASP.NET, MVC, Models, Views, Controllers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98" y="3657600"/>
            <a:ext cx="3048000" cy="2679540"/>
          </a:xfrm>
          <a:prstGeom prst="rect">
            <a:avLst/>
          </a:prstGeom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1" y="3657600"/>
            <a:ext cx="2290811" cy="2365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596248"/>
            <a:ext cx="2225246" cy="24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odel-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iew-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ontroller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Trygve Reenskaug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 desktop</a:t>
            </a:r>
            <a:endParaRPr lang="en-US" dirty="0"/>
          </a:p>
          <a:p>
            <a:pPr lvl="1"/>
            <a:r>
              <a:rPr lang="en-US" dirty="0" smtClean="0"/>
              <a:t>Then adapted for internet applications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</a:t>
            </a:r>
            <a:r>
              <a:rPr lang="en-US" dirty="0" smtClean="0"/>
              <a:t>with</a:t>
            </a:r>
            <a:endParaRPr lang="en-US" dirty="0"/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 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</a:t>
            </a:r>
            <a:endParaRPr lang="en-US" dirty="0" smtClean="0"/>
          </a:p>
          <a:p>
            <a:pPr lvl="1"/>
            <a:r>
              <a:rPr lang="en-US" dirty="0" smtClean="0"/>
              <a:t>as well as code </a:t>
            </a:r>
            <a:r>
              <a:rPr lang="en-US" dirty="0"/>
              <a:t>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89924"/>
            <a:ext cx="2453536" cy="32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Defines </a:t>
            </a:r>
            <a:r>
              <a:rPr lang="en-US" sz="3200" dirty="0"/>
              <a:t>how the application’s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interface </a:t>
            </a:r>
            <a:r>
              <a:rPr lang="en-US" sz="3200" dirty="0"/>
              <a:t>(UI) will be </a:t>
            </a:r>
            <a:r>
              <a:rPr lang="en-US" sz="3200" dirty="0" smtClean="0"/>
              <a:t>displayed</a:t>
            </a:r>
          </a:p>
          <a:p>
            <a:r>
              <a:rPr lang="en-US" sz="3200" dirty="0" smtClean="0"/>
              <a:t>May </a:t>
            </a:r>
            <a:r>
              <a:rPr lang="en-US" sz="3200" dirty="0"/>
              <a:t>support master views (layouts) </a:t>
            </a:r>
            <a:endParaRPr lang="en-US" sz="3200" dirty="0" smtClean="0"/>
          </a:p>
          <a:p>
            <a:r>
              <a:rPr lang="en-US" sz="3200" dirty="0" smtClean="0"/>
              <a:t>May support sub-views </a:t>
            </a:r>
            <a:r>
              <a:rPr lang="en-US" sz="3200" dirty="0"/>
              <a:t>(partial views or controls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Web: Template </a:t>
            </a:r>
            <a:r>
              <a:rPr lang="en-US" sz="3200" dirty="0"/>
              <a:t>to dynamically generate </a:t>
            </a:r>
            <a:r>
              <a:rPr lang="en-US" sz="3200" dirty="0" smtClean="0"/>
              <a:t>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98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6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MVC component – holds the logic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958229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558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routed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sz="3000" dirty="0"/>
              <a:t>For web: HTTP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sz="3000" dirty="0"/>
              <a:t>Controller also selects appropriate result (view)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/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386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PHP: </a:t>
            </a:r>
            <a:r>
              <a:rPr lang="en-US" dirty="0" err="1" smtClean="0">
                <a:hlinkClick r:id="rId2"/>
              </a:rPr>
              <a:t>CakePHP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CodeIgniter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Laravel</a:t>
            </a:r>
            <a:endParaRPr lang="en-US" dirty="0" smtClean="0"/>
          </a:p>
          <a:p>
            <a:r>
              <a:rPr lang="en-US" dirty="0"/>
              <a:t>Java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Spring</a:t>
            </a:r>
            <a:endParaRPr lang="en-US" dirty="0" smtClean="0"/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6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7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9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ASP.NET </a:t>
            </a:r>
            <a:r>
              <a:rPr lang="en-US" dirty="0">
                <a:hlinkClick r:id="rId11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0574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 (Areas, Async)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6.0 (MVC Core) – Open source / Cross platform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NuGet </a:t>
            </a:r>
            <a:r>
              <a:rPr lang="en-US"/>
              <a:t>Package </a:t>
            </a:r>
            <a:r>
              <a:rPr lang="en-US" smtClean="0"/>
              <a:t>Management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Separation </a:t>
            </a:r>
            <a:r>
              <a:rPr lang="en-US" dirty="0"/>
              <a:t>of Concerns</a:t>
            </a:r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129" y="2844894"/>
            <a:ext cx="4730634" cy="378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5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</a:t>
            </a:r>
            <a:r>
              <a:rPr lang="en-US" dirty="0" smtClean="0"/>
              <a:t>Razor)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25246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 URLs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/products/update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blog/posts/2013/01/28/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-is-cool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product.aspx?catId=123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becomes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/products/chocolate/</a:t>
            </a:r>
          </a:p>
          <a:p>
            <a:r>
              <a:rPr lang="en-US" dirty="0" smtClean="0"/>
              <a:t>Friendlier </a:t>
            </a:r>
            <a:r>
              <a:rPr lang="en-US" dirty="0"/>
              <a:t>to web </a:t>
            </a:r>
            <a:r>
              <a:rPr lang="en-US" dirty="0" smtClean="0"/>
              <a:t>crawlers</a:t>
            </a:r>
          </a:p>
          <a:p>
            <a:pPr lvl="1"/>
            <a:r>
              <a:rPr lang="en-US" sz="3000" dirty="0"/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</p:spTree>
    <p:extLst>
      <p:ext uri="{BB962C8B-B14F-4D97-AF65-F5344CB8AC3E}">
        <p14:creationId xmlns:p14="http://schemas.microsoft.com/office/powerpoint/2010/main" val="40913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5813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1012" y="1062336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86782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6306367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2012" y="5105400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05581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581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2580055" y="3392298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8612" y="3817204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File, JSON, …)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1224" y="2296806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5212" y="4191001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1813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5893366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9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84" y="1143000"/>
            <a:ext cx="6453928" cy="387235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we need:</a:t>
            </a:r>
          </a:p>
          <a:p>
            <a:pPr lvl="1"/>
            <a:r>
              <a:rPr lang="en-US" dirty="0" smtClean="0"/>
              <a:t>IDE: Visual Studio 2013 (2012 is also OK)</a:t>
            </a:r>
          </a:p>
          <a:p>
            <a:pPr lvl="1"/>
            <a:r>
              <a:rPr lang="en-US" dirty="0" smtClean="0"/>
              <a:t>Framework: .NET Framework 4.5</a:t>
            </a:r>
          </a:p>
          <a:p>
            <a:pPr lvl="1"/>
            <a:r>
              <a:rPr lang="en-US" dirty="0" smtClean="0"/>
              <a:t>Web server: IIS 8.5 (Express)</a:t>
            </a:r>
          </a:p>
          <a:p>
            <a:pPr lvl="1"/>
            <a:r>
              <a:rPr lang="en-US" dirty="0" smtClean="0"/>
              <a:t>Data: Microsoft SQL Sever (Express or LocalDB)</a:t>
            </a:r>
          </a:p>
          <a:p>
            <a:r>
              <a:rPr lang="en-US" dirty="0" smtClean="0"/>
              <a:t>Visual Studio installer will install everything we need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www.microsoft.com/visualstudio/eng/2013-downloads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Server-side</a:t>
            </a:r>
          </a:p>
          <a:p>
            <a:pPr lvl="2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Object-oriented Programming)</a:t>
            </a:r>
          </a:p>
          <a:p>
            <a:pPr lvl="2"/>
            <a:r>
              <a:rPr lang="en-US" dirty="0" smtClean="0"/>
              <a:t>ASP.NET</a:t>
            </a:r>
          </a:p>
          <a:p>
            <a:pPr lvl="2"/>
            <a:r>
              <a:rPr lang="en-US" dirty="0"/>
              <a:t>Databases (Microsoft SQL Server, MS Access, MySQL)</a:t>
            </a:r>
          </a:p>
          <a:p>
            <a:pPr lvl="2"/>
            <a:r>
              <a:rPr lang="en-US" dirty="0"/>
              <a:t>ORM (Entity Framework and LINQ)</a:t>
            </a:r>
          </a:p>
          <a:p>
            <a:pPr lvl="2"/>
            <a:r>
              <a:rPr lang="en-US" dirty="0"/>
              <a:t>Web and HTTP</a:t>
            </a:r>
          </a:p>
          <a:p>
            <a:pPr lvl="1"/>
            <a:r>
              <a:rPr lang="en-US" dirty="0" smtClean="0"/>
              <a:t>Client-side</a:t>
            </a:r>
            <a:endParaRPr lang="en-US" dirty="0"/>
          </a:p>
          <a:p>
            <a:pPr lvl="2"/>
            <a:r>
              <a:rPr lang="en-US" dirty="0" smtClean="0"/>
              <a:t>HTML5, CSS3 &amp; Bootstrap 3</a:t>
            </a:r>
          </a:p>
          <a:p>
            <a:pPr lvl="2"/>
            <a:r>
              <a:rPr lang="en-US" dirty="0" smtClean="0"/>
              <a:t>JavaScript (jQuery)</a:t>
            </a:r>
          </a:p>
          <a:p>
            <a:pPr lvl="2"/>
            <a:r>
              <a:rPr lang="en-US" dirty="0" smtClean="0"/>
              <a:t>AJAX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2012: New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94149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08732"/>
            <a:ext cx="6439000" cy="37158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2608729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Layout for ASP.NET MVC Apps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 web development </a:t>
            </a:r>
            <a:r>
              <a:rPr lang="en-PH" dirty="0" smtClean="0"/>
              <a:t>platform</a:t>
            </a:r>
          </a:p>
          <a:p>
            <a:r>
              <a:rPr lang="en-PH" dirty="0"/>
              <a:t>W</a:t>
            </a:r>
            <a:r>
              <a:rPr lang="en-PH" dirty="0" smtClean="0"/>
              <a:t>orks </a:t>
            </a:r>
            <a:r>
              <a:rPr lang="en-PH" dirty="0"/>
              <a:t>on top of the HTTP protocol and uses the HTTP commands and policies to set a browser-to-server two-way communication and </a:t>
            </a:r>
            <a:r>
              <a:rPr lang="en-PH" dirty="0" smtClean="0"/>
              <a:t>cooperation</a:t>
            </a:r>
          </a:p>
          <a:p>
            <a:r>
              <a:rPr lang="en-PH" dirty="0" err="1"/>
              <a:t>ASP.Net</a:t>
            </a:r>
            <a:r>
              <a:rPr lang="en-PH" dirty="0"/>
              <a:t> applications are complied codes, written using the extensible and reusable components or objects present in </a:t>
            </a:r>
            <a:r>
              <a:rPr lang="en-PH" b="1" dirty="0" err="1"/>
              <a:t>.Net</a:t>
            </a:r>
            <a:r>
              <a:rPr lang="en-PH" b="1" dirty="0"/>
              <a:t> </a:t>
            </a:r>
            <a:r>
              <a:rPr lang="en-PH" b="1" dirty="0" smtClean="0"/>
              <a:t>Framework</a:t>
            </a:r>
          </a:p>
          <a:p>
            <a:r>
              <a:rPr lang="en-US" dirty="0"/>
              <a:t>The </a:t>
            </a:r>
            <a:r>
              <a:rPr lang="en-US" dirty="0" err="1"/>
              <a:t>ASP.Net</a:t>
            </a:r>
            <a:r>
              <a:rPr lang="en-US" dirty="0"/>
              <a:t> application codes could be written in either of the following languages:</a:t>
            </a:r>
          </a:p>
          <a:p>
            <a:pPr lvl="1"/>
            <a:r>
              <a:rPr lang="en-US" sz="5100" dirty="0"/>
              <a:t>C#</a:t>
            </a:r>
          </a:p>
          <a:p>
            <a:pPr lvl="1"/>
            <a:r>
              <a:rPr lang="en-US" sz="5100" dirty="0"/>
              <a:t>Visual </a:t>
            </a:r>
            <a:r>
              <a:rPr lang="en-US" sz="5100" dirty="0" err="1" smtClean="0"/>
              <a:t>Basic.Net</a:t>
            </a:r>
            <a:endParaRPr lang="en-US" sz="5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95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2013: New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3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3" y="1876986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80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61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2013: Default 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3" y="915155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61" y="1828801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12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87" y="875716"/>
            <a:ext cx="1868194" cy="560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3224831" y="2512243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3" y="175260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2813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controllers and actions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741613" y="6318932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9012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Web.config</a:t>
            </a:r>
            <a:r>
              <a:rPr lang="en-US" sz="1600" dirty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3104680" y="5896212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0458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>
                <a:solidFill>
                  <a:schemeClr val="bg1"/>
                </a:solidFill>
              </a:rPr>
              <a:t>() – The entry point of the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2831237" y="1557918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2508763" y="3554904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4212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JavaScript files (</a:t>
            </a:r>
            <a:r>
              <a:rPr lang="en-US" sz="1600" dirty="0" err="1">
                <a:solidFill>
                  <a:schemeClr val="bg1"/>
                </a:solidFill>
              </a:rPr>
              <a:t>jQuery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Modernizr</a:t>
            </a:r>
            <a:r>
              <a:rPr lang="en-US" sz="1600" dirty="0">
                <a:solidFill>
                  <a:schemeClr val="bg1"/>
                </a:solidFill>
              </a:rPr>
              <a:t>, knockout, etc.)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665413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3273333" y="427959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6612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View 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231498" y="4942858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7612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_</a:t>
            </a:r>
            <a:r>
              <a:rPr lang="en-US" sz="1600" dirty="0" err="1">
                <a:solidFill>
                  <a:schemeClr val="bg1"/>
                </a:solidFill>
              </a:rPr>
              <a:t>Layout.cshtml</a:t>
            </a:r>
            <a:r>
              <a:rPr lang="en-US" sz="1600" dirty="0">
                <a:solidFill>
                  <a:schemeClr val="bg1"/>
                </a:solidFill>
              </a:rPr>
              <a:t> – master page (main template)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2066809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4212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Static files (CSS, Images, etc.)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 smtClean="0"/>
              <a:t>Changes and 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9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62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7" y="4191001"/>
            <a:ext cx="2482917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1" y="4191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3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Install and Update Packages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40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04821" y="1310056"/>
            <a:ext cx="2345093" cy="1439607"/>
            <a:chOff x="6666900" y="1482970"/>
            <a:chExt cx="2345093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B050"/>
                </a:solidFill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817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42339" y="3633720"/>
            <a:ext cx="1806951" cy="2673266"/>
            <a:chOff x="6666900" y="3675185"/>
            <a:chExt cx="1806951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200425" y="4407424"/>
              <a:ext cx="1273426" cy="3057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13992" y="1310056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4710" y="1310056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60613" y="3614218"/>
            <a:ext cx="4865659" cy="2692767"/>
            <a:chOff x="1920240" y="2825224"/>
            <a:chExt cx="4373880" cy="298821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OWIN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Web API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Identity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338788" y="2825224"/>
              <a:ext cx="1536783" cy="717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heaps of third party controls and tools</a:t>
            </a:r>
          </a:p>
          <a:p>
            <a:r>
              <a:rPr lang="en-US" dirty="0"/>
              <a:t>Event driven </a:t>
            </a:r>
            <a:r>
              <a:rPr lang="en-US" dirty="0" smtClean="0"/>
              <a:t>Web </a:t>
            </a:r>
            <a:r>
              <a:rPr lang="en-US" dirty="0"/>
              <a:t>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development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5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512" y="30480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/>
              <a:t>2002 – </a:t>
            </a:r>
            <a:r>
              <a:rPr lang="en-US" dirty="0" smtClean="0"/>
              <a:t>ASP.NET 1.0 (Web Forms)</a:t>
            </a:r>
          </a:p>
          <a:p>
            <a:r>
              <a:rPr lang="en-US" dirty="0"/>
              <a:t>2008 </a:t>
            </a:r>
            <a:r>
              <a:rPr lang="en-US" dirty="0" smtClean="0"/>
              <a:t>– ASP.NET 3.5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/>
              <a:t>2010 </a:t>
            </a:r>
            <a:r>
              <a:rPr lang="en-US" dirty="0" smtClean="0"/>
              <a:t>– ASP.NET 4 (VS 2010, MVC 2.0, Razor)</a:t>
            </a:r>
          </a:p>
          <a:p>
            <a:r>
              <a:rPr lang="en-US" dirty="0"/>
              <a:t>2012 – ASP.NET </a:t>
            </a:r>
            <a:r>
              <a:rPr lang="en-US" dirty="0" smtClean="0"/>
              <a:t>4.5 (First version of Web API, VS 2012)</a:t>
            </a:r>
          </a:p>
          <a:p>
            <a:r>
              <a:rPr lang="en-US" dirty="0"/>
              <a:t>2013 </a:t>
            </a:r>
            <a:r>
              <a:rPr lang="en-US" dirty="0" smtClean="0"/>
              <a:t>– SignalR</a:t>
            </a:r>
          </a:p>
          <a:p>
            <a:r>
              <a:rPr lang="en-US" dirty="0" smtClean="0"/>
              <a:t>2013 – Visual Studio 2013, One ASP.NET, MVC 5</a:t>
            </a:r>
          </a:p>
          <a:p>
            <a:r>
              <a:rPr lang="en-US" dirty="0"/>
              <a:t>2014 </a:t>
            </a:r>
            <a:r>
              <a:rPr lang="en-US" dirty="0" smtClean="0"/>
              <a:t>– ASP.NET vNext, Roslyn, OWIN,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SignalR</a:t>
            </a:r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ASP.NET (Extensions)</a:t>
            </a:r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5865812" y="1263456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42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760800"/>
            <a:ext cx="7924800" cy="8206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27" y="119581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321945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440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 smtClean="0"/>
              <a:t>SEO-friendly </a:t>
            </a:r>
            <a:r>
              <a:rPr lang="en-US" sz="2800" dirty="0"/>
              <a:t>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505200"/>
            <a:ext cx="28765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483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1293</Words>
  <Application>Microsoft Office PowerPoint</Application>
  <PresentationFormat>Custom</PresentationFormat>
  <Paragraphs>284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Tahoma</vt:lpstr>
      <vt:lpstr>Trebuchet MS</vt:lpstr>
      <vt:lpstr>Wingdings</vt:lpstr>
      <vt:lpstr>SoftUni 16x9</vt:lpstr>
      <vt:lpstr>ASP.NET MVC Introduction</vt:lpstr>
      <vt:lpstr>Table of Contents</vt:lpstr>
      <vt:lpstr>What is ASP.Net?</vt:lpstr>
      <vt:lpstr>ASP.NET</vt:lpstr>
      <vt:lpstr>ASP.NET Web Forms</vt:lpstr>
      <vt:lpstr>ASP.NET History</vt:lpstr>
      <vt:lpstr>One ASP.NET (Extensions)</vt:lpstr>
      <vt:lpstr>ASP.NET MVC</vt:lpstr>
      <vt:lpstr>ASP.NET MVC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 (2)</vt:lpstr>
      <vt:lpstr>The ASP.NET MVC History</vt:lpstr>
      <vt:lpstr>PowerPoint Presentation</vt:lpstr>
      <vt:lpstr>ASP.NET MVC: Separation of Concerns</vt:lpstr>
      <vt:lpstr>Extensible</vt:lpstr>
      <vt:lpstr>Clean URLs</vt:lpstr>
      <vt:lpstr>MVC Pattern in ASP.NET MVC</vt:lpstr>
      <vt:lpstr>Creating ASP.NET MVC Project</vt:lpstr>
      <vt:lpstr>The Tools</vt:lpstr>
      <vt:lpstr>The Technologies</vt:lpstr>
      <vt:lpstr>Visual Studio 2012: New Project</vt:lpstr>
      <vt:lpstr>Default Layout for ASP.NET MVC Apps</vt:lpstr>
      <vt:lpstr>Visual Studio 2013: New Project</vt:lpstr>
      <vt:lpstr>VS 2013: Default Layout</vt:lpstr>
      <vt:lpstr>Internet App Project Files</vt:lpstr>
      <vt:lpstr>Demo: Web Application</vt:lpstr>
      <vt:lpstr>NuGet Package Management</vt:lpstr>
      <vt:lpstr>NuGet Package Management</vt:lpstr>
      <vt:lpstr>Demo: NuGet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2017-06-18T15:04:09Z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