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71FF82"/>
    <a:srgbClr val="2E75B6"/>
    <a:srgbClr val="579CDB"/>
    <a:srgbClr val="559BDB"/>
    <a:srgbClr val="1BFC10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77535" autoAdjust="0"/>
  </p:normalViewPr>
  <p:slideViewPr>
    <p:cSldViewPr snapToGrid="0" snapToObjects="1">
      <p:cViewPr varScale="1">
        <p:scale>
          <a:sx n="57" d="100"/>
          <a:sy n="57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6" d="100"/>
          <a:sy n="116" d="100"/>
        </p:scale>
        <p:origin x="3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337-EBE8-D145-92E7-E92FD3C2EF9C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01802-3C72-BB40-8660-FC313F7D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01802-3C72-BB40-8660-FC313F7D5F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7D262B-849B-4857-A96E-23CD6603AD07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B5A50-B30F-164E-9956-612B07F9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4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33D7-B394-3943-A4C9-4352D451D7D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129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" y="6159796"/>
            <a:ext cx="1649515" cy="606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90" y="6121744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4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594" y="1658391"/>
            <a:ext cx="9144000" cy="2387600"/>
          </a:xfrm>
        </p:spPr>
        <p:txBody>
          <a:bodyPr/>
          <a:lstStyle/>
          <a:p>
            <a:r>
              <a:rPr lang="en-US" dirty="0" smtClean="0"/>
              <a:t>User Interaction with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Request Object Collections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382000" cy="4191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err="1"/>
              <a:t>QueryString</a:t>
            </a:r>
            <a:endParaRPr lang="en-US" altLang="en-US" sz="3200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http://</a:t>
            </a:r>
            <a:r>
              <a:rPr lang="en-US" altLang="en-US" dirty="0">
                <a:solidFill>
                  <a:srgbClr val="FFFF00"/>
                </a:solidFill>
              </a:rPr>
              <a:t>my.com/Target?CustID=C1&amp;CustName=Chao</a:t>
            </a:r>
            <a:endParaRPr lang="en-US" alt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cid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Request.queryString</a:t>
            </a:r>
            <a:r>
              <a:rPr lang="en-US" altLang="en-US" sz="2000" dirty="0"/>
              <a:t>[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CustID</a:t>
            </a:r>
            <a:r>
              <a:rPr lang="en-US" altLang="en-US" sz="2000" dirty="0"/>
              <a:t>”]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cName</a:t>
            </a:r>
            <a:r>
              <a:rPr lang="en-US" altLang="en-US" sz="2000" dirty="0"/>
              <a:t>=</a:t>
            </a:r>
            <a:r>
              <a:rPr lang="en-US" altLang="en-US" sz="2000" dirty="0" err="1"/>
              <a:t>Request.queryString</a:t>
            </a:r>
            <a:r>
              <a:rPr lang="en-US" altLang="en-US" sz="2000" dirty="0"/>
              <a:t>[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CustName</a:t>
            </a:r>
            <a:r>
              <a:rPr lang="en-US" altLang="en-US" sz="2000" dirty="0"/>
              <a:t>”]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Form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form with two </a:t>
            </a:r>
            <a:r>
              <a:rPr lang="en-US" altLang="en-US" sz="2800" dirty="0"/>
              <a:t>input text: </a:t>
            </a:r>
            <a:r>
              <a:rPr lang="en-US" altLang="en-US" sz="2800" dirty="0" err="1"/>
              <a:t>CustID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CustName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cid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Request.Form</a:t>
            </a:r>
            <a:r>
              <a:rPr lang="en-US" altLang="en-US" sz="2000" dirty="0"/>
              <a:t>[“</a:t>
            </a:r>
            <a:r>
              <a:rPr lang="en-US" altLang="en-US" sz="2000" dirty="0" err="1"/>
              <a:t>CustID</a:t>
            </a:r>
            <a:r>
              <a:rPr lang="en-US" altLang="en-US" sz="2000" dirty="0"/>
              <a:t>”]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cName</a:t>
            </a:r>
            <a:r>
              <a:rPr lang="en-US" altLang="en-US" sz="2000" dirty="0"/>
              <a:t>=</a:t>
            </a:r>
            <a:r>
              <a:rPr lang="en-US" altLang="en-US" sz="2000" dirty="0" err="1"/>
              <a:t>Request.Form</a:t>
            </a:r>
            <a:r>
              <a:rPr lang="en-US" altLang="en-US" sz="2000" dirty="0"/>
              <a:t>[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CustName</a:t>
            </a:r>
            <a:r>
              <a:rPr lang="en-US" altLang="en-US" sz="2000" dirty="0"/>
              <a:t>”]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Cookies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68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Query String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7" y="1500187"/>
            <a:ext cx="8525934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Request.Form</a:t>
            </a:r>
            <a:r>
              <a:rPr lang="en-PH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Form collection retrieves the values of form elements posted to the HTTP request body, with a form using the POST </a:t>
            </a:r>
            <a:r>
              <a:rPr lang="en-PH" dirty="0" smtClean="0"/>
              <a:t>method</a:t>
            </a:r>
          </a:p>
          <a:p>
            <a:r>
              <a:rPr lang="en-PH" dirty="0" smtClean="0"/>
              <a:t>Syntax: </a:t>
            </a:r>
            <a:r>
              <a:rPr lang="en-PH" dirty="0" err="1" smtClean="0"/>
              <a:t>Request.Form</a:t>
            </a:r>
            <a:r>
              <a:rPr lang="en-PH" dirty="0" smtClean="0"/>
              <a:t>[“element”]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Request.QueryString</a:t>
            </a:r>
            <a:r>
              <a:rPr lang="en-PH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dirty="0" err="1"/>
              <a:t>QueryString</a:t>
            </a:r>
            <a:r>
              <a:rPr lang="en-PH" dirty="0"/>
              <a:t> collection retrieves the values of the variables in the HTTP query </a:t>
            </a:r>
            <a:r>
              <a:rPr lang="en-PH" dirty="0" smtClean="0"/>
              <a:t>string</a:t>
            </a:r>
          </a:p>
          <a:p>
            <a:r>
              <a:rPr lang="en-PH" dirty="0" smtClean="0"/>
              <a:t>The </a:t>
            </a:r>
            <a:r>
              <a:rPr lang="en-PH" dirty="0"/>
              <a:t>HTTP query string is specified by the values following the </a:t>
            </a:r>
            <a:r>
              <a:rPr lang="en-PH" dirty="0" smtClean="0"/>
              <a:t>question </a:t>
            </a:r>
            <a:r>
              <a:rPr lang="en-PH" dirty="0"/>
              <a:t>mark </a:t>
            </a:r>
            <a:r>
              <a:rPr lang="en-PH" dirty="0" smtClean="0"/>
              <a:t>(?)</a:t>
            </a:r>
          </a:p>
          <a:p>
            <a:r>
              <a:rPr lang="en-PH" dirty="0"/>
              <a:t>&lt;A HREF</a:t>
            </a:r>
            <a:r>
              <a:rPr lang="en-PH" dirty="0" smtClean="0"/>
              <a:t>=“</a:t>
            </a:r>
            <a:r>
              <a:rPr lang="en-PH" dirty="0" err="1" smtClean="0"/>
              <a:t>localhost?string</a:t>
            </a:r>
            <a:r>
              <a:rPr lang="en-PH" dirty="0" smtClean="0"/>
              <a:t>=this </a:t>
            </a:r>
            <a:r>
              <a:rPr lang="en-PH" dirty="0"/>
              <a:t>is a sample"&gt;string sample&lt;/A</a:t>
            </a:r>
            <a:r>
              <a:rPr lang="en-PH" dirty="0" smtClean="0"/>
              <a:t>&gt;</a:t>
            </a:r>
          </a:p>
          <a:p>
            <a:r>
              <a:rPr lang="en-PH" dirty="0" smtClean="0"/>
              <a:t>Syntax</a:t>
            </a:r>
            <a:r>
              <a:rPr lang="en-PH" dirty="0"/>
              <a:t>: </a:t>
            </a:r>
            <a:r>
              <a:rPr lang="en-PH" dirty="0" err="1" smtClean="0"/>
              <a:t>Request.QueryString</a:t>
            </a:r>
            <a:r>
              <a:rPr lang="en-PH" dirty="0" smtClean="0"/>
              <a:t>[“variable”]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4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HTML Forms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FORM element is used to create a data input form.</a:t>
            </a:r>
          </a:p>
          <a:p>
            <a:r>
              <a:rPr lang="en-PH" dirty="0"/>
              <a:t>A document can have several forms, but the forms should not be embedded.</a:t>
            </a:r>
          </a:p>
          <a:p>
            <a:r>
              <a:rPr lang="en-PH" dirty="0"/>
              <a:t>The FORM element has </a:t>
            </a:r>
            <a:r>
              <a:rPr lang="en-PH" dirty="0" smtClean="0"/>
              <a:t>attributes:</a:t>
            </a:r>
          </a:p>
          <a:p>
            <a:pPr lvl="1"/>
            <a:r>
              <a:rPr lang="en-PH" dirty="0" smtClean="0"/>
              <a:t>NAME</a:t>
            </a:r>
            <a:endParaRPr lang="en-PH" dirty="0"/>
          </a:p>
          <a:p>
            <a:pPr lvl="1"/>
            <a:r>
              <a:rPr lang="en-PH" dirty="0" smtClean="0"/>
              <a:t>ACTION</a:t>
            </a:r>
          </a:p>
          <a:p>
            <a:pPr lvl="1"/>
            <a:r>
              <a:rPr lang="en-PH" dirty="0" smtClean="0"/>
              <a:t>METHOD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1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&lt;Form&gt;&lt;/Form&gt;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Any standard HTML element (except another &lt;form&gt;) can be contained within &lt;form&gt;</a:t>
            </a:r>
          </a:p>
          <a:p>
            <a:pPr lvl="1" eaLnBrk="1" hangingPunct="1"/>
            <a:r>
              <a:rPr lang="en-US" altLang="en-US" sz="2800" dirty="0" smtClean="0"/>
              <a:t>Attributes: NAME = “name” and ACTION =“</a:t>
            </a:r>
            <a:r>
              <a:rPr lang="en-US" altLang="en-US" sz="2800" dirty="0" err="1" smtClean="0"/>
              <a:t>url</a:t>
            </a:r>
            <a:r>
              <a:rPr lang="en-US" altLang="en-US" sz="2800" dirty="0" smtClean="0"/>
              <a:t>”</a:t>
            </a:r>
          </a:p>
          <a:p>
            <a:pPr lvl="2" eaLnBrk="1" hangingPunct="1"/>
            <a:r>
              <a:rPr lang="en-US" altLang="en-US" sz="2400" dirty="0" smtClean="0"/>
              <a:t>NAME: Name the form (For tasks related to user input data processing )</a:t>
            </a:r>
          </a:p>
          <a:p>
            <a:pPr lvl="2" eaLnBrk="1" hangingPunct="1"/>
            <a:r>
              <a:rPr lang="en-US" altLang="en-US" sz="2400" dirty="0" smtClean="0"/>
              <a:t>ACTION: The URL of the program that will process the data when the form is submitted .</a:t>
            </a:r>
          </a:p>
          <a:p>
            <a:pPr lvl="2" eaLnBrk="1" hangingPunct="1"/>
            <a:r>
              <a:rPr lang="en-US" altLang="en-US" sz="2400" dirty="0" smtClean="0"/>
              <a:t>METHOD: GET or POST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 smtClean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192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Form Method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Specifies the way in which the data from the user are encoded</a:t>
            </a:r>
            <a:r>
              <a:rPr lang="en-PH" dirty="0" smtClean="0"/>
              <a:t>.</a:t>
            </a:r>
          </a:p>
          <a:p>
            <a:pPr lvl="1"/>
            <a:r>
              <a:rPr lang="en-PH" dirty="0" smtClean="0"/>
              <a:t>GET</a:t>
            </a:r>
          </a:p>
          <a:p>
            <a:pPr lvl="1"/>
            <a:r>
              <a:rPr lang="en-PH" dirty="0" smtClean="0"/>
              <a:t>POST</a:t>
            </a:r>
            <a:endParaRPr lang="en-PH" dirty="0"/>
          </a:p>
          <a:p>
            <a:r>
              <a:rPr lang="en-PH" dirty="0"/>
              <a:t>The default METHOD is GET, although the POST method is preferred.</a:t>
            </a:r>
          </a:p>
          <a:p>
            <a:r>
              <a:rPr lang="en-PH" dirty="0"/>
              <a:t>POST: </a:t>
            </a:r>
            <a:r>
              <a:rPr lang="en-PH" dirty="0" smtClean="0"/>
              <a:t>program </a:t>
            </a:r>
            <a:r>
              <a:rPr lang="en-PH" dirty="0"/>
              <a:t>receives the encoded form input in its standard input stream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45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Form Action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Specifies the destination URL to which the form should be submitted, once it has been completed by the user.</a:t>
            </a:r>
          </a:p>
          <a:p>
            <a:r>
              <a:rPr lang="en-PH" dirty="0"/>
              <a:t>If no URL is specified, the URL of the current document containing the form is used.</a:t>
            </a:r>
          </a:p>
        </p:txBody>
      </p:sp>
    </p:spTree>
    <p:extLst>
      <p:ext uri="{BB962C8B-B14F-4D97-AF65-F5344CB8AC3E}">
        <p14:creationId xmlns:p14="http://schemas.microsoft.com/office/powerpoint/2010/main" val="33179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Form Tag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346325" y="2428875"/>
            <a:ext cx="79550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&lt;Form Action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=“/controller/action” </a:t>
            </a:r>
            <a:r>
              <a:rPr lang="en-US" altLang="en-US" sz="2800" b="1" dirty="0">
                <a:solidFill>
                  <a:schemeClr val="bg1"/>
                </a:solidFill>
              </a:rPr>
              <a:t>Method=“post”&gt;</a:t>
            </a:r>
          </a:p>
          <a:p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en-US" sz="2800" b="1" dirty="0">
                <a:solidFill>
                  <a:schemeClr val="bg1"/>
                </a:solidFill>
              </a:rPr>
              <a:t>  (all form elements inside)</a:t>
            </a:r>
          </a:p>
          <a:p>
            <a:endParaRPr lang="en-US" altLang="en-US" sz="2800" b="1" dirty="0">
              <a:solidFill>
                <a:schemeClr val="bg1"/>
              </a:solidFill>
            </a:endParaRPr>
          </a:p>
          <a:p>
            <a:r>
              <a:rPr lang="en-US" altLang="en-US" sz="2800" b="1" dirty="0">
                <a:solidFill>
                  <a:schemeClr val="bg1"/>
                </a:solidFill>
              </a:rPr>
              <a:t>&lt;/Form&gt;</a:t>
            </a:r>
          </a:p>
          <a:p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HTML &lt;input</a:t>
            </a:r>
            <a:r>
              <a:rPr lang="en-PH" dirty="0" smtClean="0"/>
              <a:t>&gt; Type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text</a:t>
            </a:r>
          </a:p>
          <a:p>
            <a:r>
              <a:rPr lang="en-PH" dirty="0"/>
              <a:t>password</a:t>
            </a:r>
            <a:endParaRPr lang="en-PH" dirty="0" smtClean="0"/>
          </a:p>
          <a:p>
            <a:r>
              <a:rPr lang="en-PH" dirty="0" smtClean="0"/>
              <a:t>submit</a:t>
            </a:r>
          </a:p>
          <a:p>
            <a:r>
              <a:rPr lang="en-PH" dirty="0" smtClean="0"/>
              <a:t>reset</a:t>
            </a:r>
          </a:p>
          <a:p>
            <a:r>
              <a:rPr lang="en-PH" dirty="0"/>
              <a:t>checkbox</a:t>
            </a:r>
            <a:endParaRPr lang="en-PH" dirty="0" smtClean="0"/>
          </a:p>
          <a:p>
            <a:r>
              <a:rPr lang="en-PH" dirty="0"/>
              <a:t>radio</a:t>
            </a:r>
            <a:endParaRPr lang="en-PH" dirty="0" smtClean="0"/>
          </a:p>
          <a:p>
            <a:r>
              <a:rPr lang="en-PH" dirty="0" smtClean="0"/>
              <a:t>hidden</a:t>
            </a:r>
          </a:p>
          <a:p>
            <a:r>
              <a:rPr lang="en-PH" dirty="0" smtClean="0"/>
              <a:t>file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9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ASP.NET Object Model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362200" y="2057400"/>
            <a:ext cx="1143000" cy="4343400"/>
          </a:xfrm>
          <a:prstGeom prst="rect">
            <a:avLst/>
          </a:prstGeom>
          <a:solidFill>
            <a:srgbClr val="E85C0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382000" y="2133600"/>
            <a:ext cx="2362200" cy="4419600"/>
          </a:xfrm>
          <a:prstGeom prst="rect">
            <a:avLst/>
          </a:prstGeom>
          <a:solidFill>
            <a:srgbClr val="E85C0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Server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953000" y="2667000"/>
            <a:ext cx="2362200" cy="609600"/>
          </a:xfrm>
          <a:prstGeom prst="rect">
            <a:avLst/>
          </a:prstGeom>
          <a:solidFill>
            <a:srgbClr val="71FF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Request Object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029200" y="4038600"/>
            <a:ext cx="2362200" cy="609600"/>
          </a:xfrm>
          <a:prstGeom prst="rect">
            <a:avLst/>
          </a:prstGeom>
          <a:solidFill>
            <a:srgbClr val="71FF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Response Object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890000" y="2695264"/>
            <a:ext cx="1371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Server </a:t>
            </a:r>
          </a:p>
          <a:p>
            <a:pPr algn="ctr"/>
            <a:r>
              <a:rPr lang="en-US" altLang="en-US" dirty="0"/>
              <a:t>Object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610600" y="4495800"/>
            <a:ext cx="200660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877300" y="5446931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Session</a:t>
            </a:r>
          </a:p>
          <a:p>
            <a:pPr algn="ctr"/>
            <a:r>
              <a:rPr lang="en-US" altLang="en-US" dirty="0"/>
              <a:t>Object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686800" y="4648200"/>
            <a:ext cx="1752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ctr"/>
          </a:lstStyle>
          <a:p>
            <a:r>
              <a:rPr lang="en-US" altLang="en-US" dirty="0"/>
              <a:t>Application</a:t>
            </a:r>
          </a:p>
          <a:p>
            <a:r>
              <a:rPr lang="en-US" altLang="en-US" dirty="0"/>
              <a:t>Object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505200" y="2971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315200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5052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7391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ASP.NET Request Object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94932"/>
            <a:ext cx="7772400" cy="4377267"/>
          </a:xfrm>
        </p:spPr>
        <p:txBody>
          <a:bodyPr>
            <a:normAutofit/>
          </a:bodyPr>
          <a:lstStyle/>
          <a:p>
            <a:r>
              <a:rPr lang="en-US" altLang="en-US" dirty="0"/>
              <a:t>When a page is requested, much information is passed along with the request, such as the </a:t>
            </a:r>
            <a:r>
              <a:rPr lang="en-US" altLang="en-US" b="1" dirty="0"/>
              <a:t>URL, </a:t>
            </a:r>
            <a:r>
              <a:rPr lang="en-US" altLang="en-US" b="1" dirty="0" err="1"/>
              <a:t>queryString</a:t>
            </a:r>
            <a:r>
              <a:rPr lang="en-US" altLang="en-US" b="1" dirty="0"/>
              <a:t>, and data</a:t>
            </a:r>
            <a:r>
              <a:rPr lang="en-US" altLang="en-US" dirty="0"/>
              <a:t> from a </a:t>
            </a:r>
            <a:r>
              <a:rPr lang="en-US" altLang="en-US" dirty="0" smtClean="0"/>
              <a:t>form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request object allows you to get the information passed along with the </a:t>
            </a:r>
            <a:r>
              <a:rPr lang="en-US" altLang="en-US" dirty="0" smtClean="0"/>
              <a:t>request</a:t>
            </a:r>
            <a:endParaRPr lang="en-US" altLang="en-US" dirty="0"/>
          </a:p>
          <a:p>
            <a:r>
              <a:rPr lang="en-US" altLang="en-US" dirty="0"/>
              <a:t>It is created from the </a:t>
            </a:r>
            <a:r>
              <a:rPr lang="en-US" altLang="en-US" dirty="0" err="1"/>
              <a:t>System.Web.HttpRequest</a:t>
            </a:r>
            <a:r>
              <a:rPr lang="en-US" altLang="en-US" dirty="0"/>
              <a:t>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6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426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User Interaction with Forms</vt:lpstr>
      <vt:lpstr>HTML Forms</vt:lpstr>
      <vt:lpstr>&lt;Form&gt;&lt;/Form&gt; </vt:lpstr>
      <vt:lpstr>Form Method</vt:lpstr>
      <vt:lpstr>Form Action</vt:lpstr>
      <vt:lpstr>Form Tag</vt:lpstr>
      <vt:lpstr>HTML &lt;input&gt; Type</vt:lpstr>
      <vt:lpstr>ASP.NET Object Model</vt:lpstr>
      <vt:lpstr>ASP.NET Request Object</vt:lpstr>
      <vt:lpstr>Request Object Collections</vt:lpstr>
      <vt:lpstr>Query String</vt:lpstr>
      <vt:lpstr>Request.Form Collection</vt:lpstr>
      <vt:lpstr>Request.QueryString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Sammi Le</dc:creator>
  <cp:lastModifiedBy>Bernard S. Gabon</cp:lastModifiedBy>
  <cp:revision>191</cp:revision>
  <dcterms:created xsi:type="dcterms:W3CDTF">2015-11-15T02:00:08Z</dcterms:created>
  <dcterms:modified xsi:type="dcterms:W3CDTF">2017-06-19T18:24:20Z</dcterms:modified>
</cp:coreProperties>
</file>