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4" r:id="rId27"/>
    <p:sldId id="477" r:id="rId28"/>
    <p:sldId id="456" r:id="rId29"/>
    <p:sldId id="457" r:id="rId30"/>
    <p:sldId id="459" r:id="rId31"/>
    <p:sldId id="460" r:id="rId32"/>
    <p:sldId id="461" r:id="rId33"/>
    <p:sldId id="462" r:id="rId34"/>
    <p:sldId id="463" r:id="rId35"/>
    <p:sldId id="458" r:id="rId36"/>
    <p:sldId id="476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73" d="100"/>
          <a:sy n="73" d="100"/>
        </p:scale>
        <p:origin x="40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Essentials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Routing, Controllers,</a:t>
            </a:r>
            <a:br>
              <a:rPr lang="en-US" dirty="0" smtClean="0"/>
            </a:br>
            <a:r>
              <a:rPr lang="en-US" dirty="0" smtClean="0"/>
              <a:t>Actions, Views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85" y="4889499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76030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35573" y="401018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355378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5095793" y="3238134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9812" y="4233446"/>
            <a:ext cx="2743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</a:t>
            </a:r>
            <a:r>
              <a:rPr lang="en-US" sz="1600" b="1" dirty="0" smtClean="0">
                <a:solidFill>
                  <a:schemeClr val="bg1"/>
                </a:solidFill>
              </a:rPr>
              <a:t>localhost/Users/Nakov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DefaultValue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153374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5689424" y="3811744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2923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404 Not Found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69" y="1186430"/>
            <a:ext cx="5487110" cy="3599450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 rot="6593364">
            <a:off x="4146325" y="3221726"/>
            <a:ext cx="2093971" cy="18655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6200000">
            <a:off x="5945816" y="2940216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5412" y="3806669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79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</a:t>
            </a:r>
            <a:br>
              <a:rPr lang="en-US" dirty="0" smtClean="0"/>
            </a:br>
            <a:r>
              <a:rPr lang="en-US" dirty="0" smtClean="0"/>
              <a:t>with class Regex</a:t>
            </a:r>
          </a:p>
          <a:p>
            <a:r>
              <a:rPr lang="en-US" dirty="0" smtClean="0"/>
              <a:t>Defined as one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routes.MapRoute(…)</a:t>
            </a:r>
            <a:r>
              <a:rPr lang="en-US" dirty="0" smtClean="0"/>
              <a:t> parameters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958808"/>
            <a:ext cx="8534400" cy="2150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18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345870" y="1143000"/>
            <a:ext cx="947294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public class LocalhostConstraint : IRouteConstraint</a:t>
            </a:r>
          </a:p>
          <a:p>
            <a:r>
              <a:rPr lang="en-US" noProof="1">
                <a:solidFill>
                  <a:schemeClr val="tx2"/>
                </a:solidFill>
              </a:rPr>
              <a:t>{</a:t>
            </a:r>
          </a:p>
          <a:p>
            <a:r>
              <a:rPr lang="en-US" noProof="1">
                <a:solidFill>
                  <a:schemeClr val="tx2"/>
                </a:solidFill>
              </a:rPr>
              <a:t>    public bool Match(HttpContextBase httpContext,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 route,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string parameterName,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RouteValueDictionary values,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RouteDirection routeDirection)</a:t>
            </a:r>
          </a:p>
          <a:p>
            <a:r>
              <a:rPr lang="en-US" noProof="1">
                <a:solidFill>
                  <a:schemeClr val="tx2"/>
                </a:solidFill>
              </a:rPr>
              <a:t>    {</a:t>
            </a:r>
          </a:p>
          <a:p>
            <a:r>
              <a:rPr lang="en-US" noProof="1">
                <a:solidFill>
                  <a:schemeClr val="tx2"/>
                </a:solidFill>
              </a:rPr>
              <a:t>        return httpContext.Request.IsLocal;</a:t>
            </a:r>
          </a:p>
          <a:p>
            <a:r>
              <a:rPr lang="en-US" noProof="1">
                <a:solidFill>
                  <a:schemeClr val="tx2"/>
                </a:solidFill>
              </a:rPr>
              <a:t>    }</a:t>
            </a:r>
          </a:p>
          <a:p>
            <a:r>
              <a:rPr lang="en-US" noProof="1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345870" y="4847629"/>
            <a:ext cx="947294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routes.MapRoute("Admin",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"Admin/{action}",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{ controller="Admin" },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</a:t>
            </a:r>
            <a:r>
              <a:rPr lang="en-US" noProof="1" smtClean="0">
                <a:solidFill>
                  <a:schemeClr val="tx2"/>
                </a:solidFill>
              </a:rPr>
              <a:t>{ isLocal </a:t>
            </a:r>
            <a:r>
              <a:rPr lang="en-US" noProof="1">
                <a:solidFill>
                  <a:schemeClr val="tx2"/>
                </a:solidFill>
              </a:rPr>
              <a:t>= new LocalhostConstraint</a:t>
            </a:r>
            <a:r>
              <a:rPr lang="en-US" noProof="1" smtClean="0">
                <a:solidFill>
                  <a:schemeClr val="tx2"/>
                </a:solidFill>
              </a:rPr>
              <a:t>() }</a:t>
            </a:r>
            <a:endParaRPr lang="en-US" noProof="1">
              <a:solidFill>
                <a:schemeClr val="tx2"/>
              </a:solidFill>
            </a:endParaRPr>
          </a:p>
          <a:p>
            <a:r>
              <a:rPr lang="en-US" noProof="1">
                <a:solidFill>
                  <a:schemeClr val="tx2"/>
                </a:solidFill>
              </a:rPr>
              <a:t>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39808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RouteData.Values["controller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["id"]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 smtClean="0"/>
              <a:t>We can use NuGet package: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RouteDebugger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RouteDebugger</a:t>
            </a:r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 (in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appSettings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section</a:t>
            </a:r>
            <a:r>
              <a:rPr lang="en-US" dirty="0"/>
              <a:t>) : </a:t>
            </a:r>
            <a:endParaRPr lang="en-US" dirty="0" smtClean="0"/>
          </a:p>
          <a:p>
            <a:pPr lvl="3">
              <a:spcBef>
                <a:spcPts val="3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key="RouteDebugger:Enabled" value="true"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82" y="12954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65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48" y="990600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ameController"</a:t>
            </a:r>
            <a:endParaRPr lang="en-US" dirty="0" smtClean="0"/>
          </a:p>
          <a:p>
            <a:r>
              <a:rPr lang="en-US" dirty="0" smtClean="0"/>
              <a:t>Routers instantiate controllers in every request</a:t>
            </a:r>
          </a:p>
          <a:p>
            <a:r>
              <a:rPr lang="en-US" dirty="0" smtClean="0"/>
              <a:t>All </a:t>
            </a:r>
            <a:r>
              <a:rPr lang="en-US" dirty="0"/>
              <a:t>requests are mapped to a specific action</a:t>
            </a:r>
          </a:p>
          <a:p>
            <a:r>
              <a:rPr lang="en-US" dirty="0" smtClean="0"/>
              <a:t>Every controller should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inherit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Access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 smtClean="0"/>
              <a:t> (context)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6" y="4648200"/>
            <a:ext cx="6251576" cy="1749412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7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700" dirty="0"/>
              <a:t>ASP.NET MVC Routing</a:t>
            </a:r>
            <a:endParaRPr lang="bg-BG" sz="3700" dirty="0"/>
          </a:p>
          <a:p>
            <a:pPr lvl="1"/>
            <a:r>
              <a:rPr lang="en-US" sz="3400" dirty="0"/>
              <a:t>Route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Controllers and Actions</a:t>
            </a:r>
            <a:endParaRPr lang="bg-BG" sz="3700" dirty="0"/>
          </a:p>
          <a:p>
            <a:pPr lvl="1"/>
            <a:r>
              <a:rPr lang="en-US" sz="3400" dirty="0"/>
              <a:t>Action </a:t>
            </a:r>
            <a:r>
              <a:rPr lang="en-US" sz="3400" dirty="0" smtClean="0"/>
              <a:t>results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Razor </a:t>
            </a:r>
            <a:r>
              <a:rPr lang="en-US" sz="3700" dirty="0" smtClean="0"/>
              <a:t>Views</a:t>
            </a:r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7" y="1066801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ActionResult class</a:t>
            </a:r>
          </a:p>
          <a:p>
            <a:r>
              <a:rPr lang="en-US" dirty="0"/>
              <a:t>Different </a:t>
            </a:r>
            <a:r>
              <a:rPr lang="en-US" dirty="0" smtClean="0"/>
              <a:t>result types: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75191"/>
              </p:ext>
            </p:extLst>
          </p:nvPr>
        </p:nvGraphicFramePr>
        <p:xfrm>
          <a:off x="1141412" y="3581400"/>
          <a:ext cx="9905999" cy="2454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kern="1200" baseline="0" noProof="1" smtClean="0"/>
                        <a:t>Name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EmptyResult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FileStreamResult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8695"/>
              </p:ext>
            </p:extLst>
          </p:nvPr>
        </p:nvGraphicFramePr>
        <p:xfrm>
          <a:off x="546212" y="1600200"/>
          <a:ext cx="11020200" cy="411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kern="1200" baseline="0" noProof="1" smtClean="0"/>
                        <a:t>Name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HttpUnauthorizedResult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JavaScriptResult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JavaScript()</a:t>
                      </a:r>
                      <a:endParaRPr lang="en-US" sz="22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JsonResult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Redirect() / RedirectPermanent()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RedirectToRouteResult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 / RedirectToAction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ViewResult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PartialViewResult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PartialView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</a:t>
            </a:r>
            <a:r>
              <a:rPr lang="en-US" dirty="0" smtClean="0"/>
              <a:t>localhost/Users/Nakov</a:t>
            </a:r>
            <a:endParaRPr lang="en-US" dirty="0"/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</a:t>
            </a:r>
            <a:r>
              <a:rPr lang="en-US" noProof="1" smtClean="0"/>
              <a:t>Users/ByUsername?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noProof="1" smtClean="0"/>
              <a:t>=VGeorgiev</a:t>
            </a:r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89" y="3200400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r>
              <a:rPr lang="en-US" dirty="0" smtClean="0"/>
              <a:t>, </a:t>
            </a:r>
            <a:r>
              <a:rPr lang="en-US" dirty="0" err="1" smtClean="0"/>
              <a:t>HttpGet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HttpDelete</a:t>
            </a:r>
            <a:r>
              <a:rPr lang="en-US" dirty="0" smtClean="0"/>
              <a:t>, </a:t>
            </a:r>
            <a:r>
              <a:rPr lang="en-US" dirty="0" err="1" smtClean="0"/>
              <a:t>HttpOptions</a:t>
            </a: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+mj-lt"/>
                <a:cs typeface="Consolas" panose="020B0609020204030204" pitchFamily="49" charset="0"/>
              </a:rPr>
              <a:t>Prevents the action from being called directly</a:t>
            </a:r>
            <a:endParaRPr lang="en-US" dirty="0">
              <a:latin typeface="+mj-lt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accessed via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Html.Action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2372458"/>
            <a:ext cx="5070949" cy="2828029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629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5" y="13716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application</a:t>
            </a:r>
          </a:p>
          <a:p>
            <a:r>
              <a:rPr lang="en-US" dirty="0" smtClean="0"/>
              <a:t>A lot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We can pass data to views through: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dirty="0" smtClean="0"/>
              <a:t> (strongly-typed views)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</a:t>
            </a:r>
            <a:r>
              <a:rPr lang="en-US" dirty="0" smtClean="0"/>
              <a:t>text editor</a:t>
            </a:r>
          </a:p>
          <a:p>
            <a:r>
              <a:rPr lang="en-US" dirty="0"/>
              <a:t>Has great </a:t>
            </a:r>
            <a:r>
              <a:rPr lang="en-US" dirty="0" smtClean="0"/>
              <a:t>Intellisense</a:t>
            </a:r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</a:t>
            </a:r>
            <a:r>
              <a:rPr lang="en-US" dirty="0" smtClean="0"/>
              <a:t>a web-server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28012" y="1598082"/>
            <a:ext cx="2733091" cy="112021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8011" y="3390759"/>
            <a:ext cx="2733091" cy="9578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8010" y="5021116"/>
            <a:ext cx="2733091" cy="11160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9299444" y="237509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9299443" y="413029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47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23295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0328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78800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7101" y="259162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4134" y="2617192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67" y="1295401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3579813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ByUsername.cshtml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19758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UserModel.cs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7184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HTML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78" y="3886567"/>
            <a:ext cx="3977809" cy="2159047"/>
          </a:xfrm>
          <a:prstGeom prst="rect">
            <a:avLst/>
          </a:prstGeom>
        </p:spPr>
      </p:pic>
      <p:sp>
        <p:nvSpPr>
          <p:cNvPr id="24" name="Left Arrow 23"/>
          <p:cNvSpPr/>
          <p:nvPr/>
        </p:nvSpPr>
        <p:spPr>
          <a:xfrm rot="14450474">
            <a:off x="4367910" y="495159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4084614">
            <a:off x="3460831" y="3886683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302713">
            <a:off x="6552731" y="4594018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55" y="4942107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5914671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UsersController.cs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 rot="13831493">
            <a:off x="4589799" y="3099665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51" y="1404807"/>
            <a:ext cx="2508762" cy="9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88" y="14478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@{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en-US" dirty="0" smtClean="0"/>
              <a:t>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1752600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time is: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@DateTime.Now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@Html.Raw(someVar)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4219" y="3571787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var productName = "Energy drink";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Model.ProductName;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(ViewBag.ProductName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ViewBag.ProductName;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2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else, for, foreach,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3063878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@if (Model.Products.Count() == 0)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&lt;p&gt;Sorry, no products found!&lt;/p&gt;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foreach(var product in Model.Products)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&lt;b&gt;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@product.Name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&lt;/b&gt;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1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49524" y="1828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9524" y="5290004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is the sign that separates email names from domains: @@&lt;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8223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19812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rating(0-10):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10.0)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0.6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0793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type):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ViewBag.Message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@ViewBag.Message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smtClean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ViewData["message"]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@ViewData["message"]</a:t>
            </a:r>
          </a:p>
          <a:p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Strongly-typed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View(model);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ModelDataType;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Data to a View</a:t>
            </a:r>
          </a:p>
        </p:txBody>
      </p:sp>
    </p:spTree>
    <p:extLst>
      <p:ext uri="{BB962C8B-B14F-4D97-AF65-F5344CB8AC3E}">
        <p14:creationId xmlns:p14="http://schemas.microsoft.com/office/powerpoint/2010/main" val="18791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Routes </a:t>
            </a:r>
          </a:p>
          <a:p>
            <a:pPr lvl="1"/>
            <a:r>
              <a:rPr lang="en-US" dirty="0" smtClean="0"/>
              <a:t>Map URLs to controllers and actions</a:t>
            </a:r>
          </a:p>
          <a:p>
            <a:r>
              <a:rPr lang="en-US" dirty="0" smtClean="0"/>
              <a:t>Controllers </a:t>
            </a:r>
          </a:p>
          <a:p>
            <a:pPr lvl="1"/>
            <a:r>
              <a:rPr lang="en-US" dirty="0" smtClean="0"/>
              <a:t>The "brain" of our application</a:t>
            </a:r>
          </a:p>
          <a:p>
            <a:r>
              <a:rPr lang="en-US" dirty="0"/>
              <a:t>Actions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ultimate request destination</a:t>
            </a:r>
          </a:p>
          <a:p>
            <a:r>
              <a:rPr lang="en-US" dirty="0" smtClean="0"/>
              <a:t>Razor </a:t>
            </a:r>
          </a:p>
          <a:p>
            <a:pPr lvl="1"/>
            <a:r>
              <a:rPr lang="en-US" dirty="0" smtClean="0"/>
              <a:t>A powerful engine for combining models and templates</a:t>
            </a:r>
            <a:br>
              <a:rPr lang="en-US" dirty="0" smtClean="0"/>
            </a:br>
            <a:r>
              <a:rPr lang="en-US" dirty="0" smtClean="0"/>
              <a:t>into HTML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1337384"/>
            <a:ext cx="2819400" cy="20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System.Web.Routing.RouteTable.Routes</a:t>
            </a:r>
          </a:p>
          <a:p>
            <a:r>
              <a:rPr lang="en-US" dirty="0" smtClean="0"/>
              <a:t>Something similar to Apache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mod_rewrite</a:t>
            </a:r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match </a:t>
            </a:r>
            <a:r>
              <a:rPr lang="en-US" dirty="0" smtClean="0"/>
              <a:t>(from top to</a:t>
            </a:r>
            <a:br>
              <a:rPr lang="en-US" dirty="0" smtClean="0"/>
            </a:br>
            <a:r>
              <a:rPr lang="en-US" dirty="0" smtClean="0"/>
              <a:t>bottom) wins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24" y="4572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38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 smtClean="0"/>
              <a:t>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Application_Start()</a:t>
            </a:r>
            <a:r>
              <a:rPr lang="en-US" dirty="0" smtClean="0"/>
              <a:t> there is:</a:t>
            </a:r>
          </a:p>
          <a:p>
            <a:pPr lvl="1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RouteConfig.RegisterRoutes(RouteTable.Routes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RoutesConfig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is located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</a:t>
            </a:r>
            <a:r>
              <a:rPr lang="en-US" dirty="0"/>
              <a:t> in </a:t>
            </a:r>
            <a:r>
              <a:rPr lang="en-US" dirty="0" smtClean="0"/>
              <a:t>internet applications template by default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49" y="3617806"/>
            <a:ext cx="5391150" cy="304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>
            <a:off x="5756162" y="4704629"/>
            <a:ext cx="2967788" cy="16330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7882" y="4610569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7882" y="5073647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389812" y="5295073"/>
            <a:ext cx="914400" cy="800927"/>
          </a:xfrm>
          <a:prstGeom prst="rightBrace">
            <a:avLst>
              <a:gd name="adj1" fmla="val 11884"/>
              <a:gd name="adj2" fmla="val 50000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67882" y="5552403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8430762" y="4084441"/>
            <a:ext cx="293188" cy="15355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67882" y="3678657"/>
            <a:ext cx="205093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[*] means </a:t>
            </a:r>
            <a:r>
              <a:rPr lang="en-US" sz="1600" b="1" dirty="0" smtClean="0">
                <a:solidFill>
                  <a:schemeClr val="bg1"/>
                </a:solidFill>
              </a:rPr>
              <a:t>everything else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468221">
            <a:off x="7441265" y="5074564"/>
            <a:ext cx="1272895" cy="1347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1430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5104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6413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5589634" y="35709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3096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38101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7796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4391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Home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4612599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1116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1304</Words>
  <Application>Microsoft Office PowerPoint</Application>
  <PresentationFormat>Custom</PresentationFormat>
  <Paragraphs>374</Paragraphs>
  <Slides>35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Razor Views</vt:lpstr>
      <vt:lpstr>Views</vt:lpstr>
      <vt:lpstr>Razor</vt:lpstr>
      <vt:lpstr>Design Goals</vt:lpstr>
      <vt:lpstr>How Does It Work?</vt:lpstr>
      <vt:lpstr>Razor Syntax</vt:lpstr>
      <vt:lpstr>Razor Syntax (2)</vt:lpstr>
      <vt:lpstr>Razor Syntax (3)</vt:lpstr>
      <vt:lpstr>Razor Syntax (4)</vt:lpstr>
      <vt:lpstr>Passing Data to a View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2017-06-19T19:33:12Z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