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4"/>
  </p:sldMasterIdLst>
  <p:notesMasterIdLst>
    <p:notesMasterId r:id="rId33"/>
  </p:notesMasterIdLst>
  <p:sldIdLst>
    <p:sldId id="256" r:id="rId5"/>
    <p:sldId id="258" r:id="rId6"/>
    <p:sldId id="259" r:id="rId7"/>
    <p:sldId id="260" r:id="rId8"/>
    <p:sldId id="262" r:id="rId9"/>
    <p:sldId id="263" r:id="rId10"/>
    <p:sldId id="261" r:id="rId11"/>
    <p:sldId id="265" r:id="rId12"/>
    <p:sldId id="264" r:id="rId13"/>
    <p:sldId id="271" r:id="rId14"/>
    <p:sldId id="272" r:id="rId15"/>
    <p:sldId id="266" r:id="rId16"/>
    <p:sldId id="270" r:id="rId17"/>
    <p:sldId id="276" r:id="rId18"/>
    <p:sldId id="273" r:id="rId19"/>
    <p:sldId id="274" r:id="rId20"/>
    <p:sldId id="275" r:id="rId21"/>
    <p:sldId id="277" r:id="rId22"/>
    <p:sldId id="278" r:id="rId23"/>
    <p:sldId id="279" r:id="rId24"/>
    <p:sldId id="280" r:id="rId25"/>
    <p:sldId id="283" r:id="rId26"/>
    <p:sldId id="282" r:id="rId27"/>
    <p:sldId id="281" r:id="rId28"/>
    <p:sldId id="284" r:id="rId29"/>
    <p:sldId id="285" r:id="rId30"/>
    <p:sldId id="286" r:id="rId31"/>
    <p:sldId id="287" r:id="rId3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7111C8-93E4-4E57-9BC2-9E7643B68704}" v="5" dt="2021-05-16T22:56:01.659"/>
  </p1510:revLst>
</p1510:revInfo>
</file>

<file path=ppt/tableStyles.xml><?xml version="1.0" encoding="utf-8"?>
<a:tblStyleLst xmlns:a="http://schemas.openxmlformats.org/drawingml/2006/main" def="{5DC7D775-D85B-40C0-ACD5-9A98D17F5DE4}">
  <a:tblStyle styleId="{5DC7D775-D85B-40C0-ACD5-9A98D17F5DE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ADA3EEB-D5FE-48FB-AB21-EEF8E655923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lip Wright" userId="S::wrightpc@staff.cbhs.school.nz::e8ba30e9-9d66-422c-a664-be7e146894b6" providerId="AD" clId="Web-{6E7111C8-93E4-4E57-9BC2-9E7643B68704}"/>
    <pc:docChg chg="delSld modSld">
      <pc:chgData name="Phillip Wright" userId="S::wrightpc@staff.cbhs.school.nz::e8ba30e9-9d66-422c-a664-be7e146894b6" providerId="AD" clId="Web-{6E7111C8-93E4-4E57-9BC2-9E7643B68704}" dt="2021-05-16T22:56:01.330" v="3" actId="20577"/>
      <pc:docMkLst>
        <pc:docMk/>
      </pc:docMkLst>
      <pc:sldChg chg="modSp">
        <pc:chgData name="Phillip Wright" userId="S::wrightpc@staff.cbhs.school.nz::e8ba30e9-9d66-422c-a664-be7e146894b6" providerId="AD" clId="Web-{6E7111C8-93E4-4E57-9BC2-9E7643B68704}" dt="2021-05-16T22:56:01.330" v="3" actId="20577"/>
        <pc:sldMkLst>
          <pc:docMk/>
          <pc:sldMk cId="0" sldId="256"/>
        </pc:sldMkLst>
        <pc:spChg chg="mod">
          <ac:chgData name="Phillip Wright" userId="S::wrightpc@staff.cbhs.school.nz::e8ba30e9-9d66-422c-a664-be7e146894b6" providerId="AD" clId="Web-{6E7111C8-93E4-4E57-9BC2-9E7643B68704}" dt="2021-05-16T22:56:01.330" v="3" actId="20577"/>
          <ac:spMkLst>
            <pc:docMk/>
            <pc:sldMk cId="0" sldId="256"/>
            <ac:spMk id="55" creationId="{00000000-0000-0000-0000-000000000000}"/>
          </ac:spMkLst>
        </pc:spChg>
      </pc:sldChg>
      <pc:sldChg chg="del">
        <pc:chgData name="Phillip Wright" userId="S::wrightpc@staff.cbhs.school.nz::e8ba30e9-9d66-422c-a664-be7e146894b6" providerId="AD" clId="Web-{6E7111C8-93E4-4E57-9BC2-9E7643B68704}" dt="2021-05-16T22:53:51.515" v="0"/>
        <pc:sldMkLst>
          <pc:docMk/>
          <pc:sldMk cId="0" sldId="257"/>
        </pc:sldMkLst>
      </pc:sldChg>
      <pc:sldChg chg="del">
        <pc:chgData name="Phillip Wright" userId="S::wrightpc@staff.cbhs.school.nz::e8ba30e9-9d66-422c-a664-be7e146894b6" providerId="AD" clId="Web-{6E7111C8-93E4-4E57-9BC2-9E7643B68704}" dt="2021-05-16T22:55:43.377" v="1"/>
        <pc:sldMkLst>
          <pc:docMk/>
          <pc:sldMk cId="249405800" sldId="26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2e8d2e1f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2e8d2e1f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2e8d2e1f6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2e8d2e1f6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47377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2e8d2e1f6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2e8d2e1f6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98292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2e8d2e1f6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2e8d2e1f6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31977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2e8d2e1f6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2e8d2e1f6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46599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2e8d2e1f6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2e8d2e1f6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79134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2e8d2e1f6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2e8d2e1f6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57795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2e8d2e1f6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2e8d2e1f6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63684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2e8d2e1f6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2e8d2e1f6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61095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2e8d2e1f6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2e8d2e1f6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64521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2e8d2e1f6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2e8d2e1f6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1987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a2e8d2e1f6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a2e8d2e1f6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Paste screenshots of your initial Trello board / task decomposition on this slide.  If you have a long list, you might need to break it up into several columns.  Delete this instruction when you are done.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2e8d2e1f6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2e8d2e1f6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45918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2e8d2e1f6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2e8d2e1f6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49591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2e8d2e1f6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2e8d2e1f6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42494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2e8d2e1f6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2e8d2e1f6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156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2e8d2e1f6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2e8d2e1f6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86193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2e8d2e1f6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2e8d2e1f6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2e8d2e1f6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2e8d2e1f6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2e8d2e1f6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2e8d2e1f6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2e8d2e1f6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2e8d2e1f6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44092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2e8d2e1f6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2e8d2e1f6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12435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2e8d2e1f6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2e8d2e1f6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46170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2e8d2e1f6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2e8d2e1f6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5618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hannon-nz/pex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trello.com/invite/b/BgZrU1WW/b9c75da7ce5d0ced0523cfc8278e5f93/lucky-unicorn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052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Program Name goes here</a:t>
            </a:r>
            <a:endParaRPr b="1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750800"/>
          </a:xfrm>
          <a:prstGeom prst="rect">
            <a:avLst/>
          </a:prstGeom>
          <a:solidFill>
            <a:srgbClr val="D9EAD3"/>
          </a:solidFill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en" sz="2000" b="1" dirty="0">
                <a:solidFill>
                  <a:srgbClr val="274E13"/>
                </a:solidFill>
              </a:rPr>
              <a:t>Link to github Repository:</a:t>
            </a: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en-NZ" sz="1400" b="1" dirty="0">
                <a:solidFill>
                  <a:srgbClr val="274E13"/>
                </a:solidFill>
                <a:hlinkClick r:id="rId3"/>
              </a:rPr>
              <a:t>https://github.com/</a:t>
            </a:r>
            <a:r>
              <a:rPr lang="en-NZ" sz="1400" b="1">
                <a:solidFill>
                  <a:srgbClr val="274E13"/>
                </a:solidFill>
                <a:hlinkClick r:id="rId3"/>
              </a:rPr>
              <a:t>shannon-nz/pex</a:t>
            </a:r>
            <a:r>
              <a:rPr lang="en-NZ" sz="1400" b="1">
                <a:solidFill>
                  <a:srgbClr val="274E13"/>
                </a:solidFill>
              </a:rPr>
              <a:t> </a:t>
            </a:r>
            <a:endParaRPr lang="en-NZ" sz="1400" b="1" dirty="0">
              <a:solidFill>
                <a:srgbClr val="274E13"/>
              </a:solidFill>
            </a:endParaRP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endParaRPr lang="en" sz="1400" b="1" dirty="0">
              <a:solidFill>
                <a:srgbClr val="274E13"/>
              </a:solidFill>
            </a:endParaRP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en" sz="2000" b="1" dirty="0">
                <a:solidFill>
                  <a:srgbClr val="274E13"/>
                </a:solidFill>
              </a:rPr>
              <a:t>Links to trello board / project management tools:</a:t>
            </a:r>
            <a:br>
              <a:rPr lang="en" sz="2000" b="1" dirty="0">
                <a:solidFill>
                  <a:srgbClr val="274E13"/>
                </a:solidFill>
              </a:rPr>
            </a:br>
            <a:r>
              <a:rPr lang="en-NZ" sz="1400" b="1" dirty="0">
                <a:solidFill>
                  <a:srgbClr val="274E13"/>
                </a:solidFill>
                <a:hlinkClick r:id="rId4"/>
              </a:rPr>
              <a:t>https://trello.com/invite/b/BgZrU1WW/b9c75da7ce5d0ced0523cfc8278e5f93/lucky-unicorn</a:t>
            </a:r>
            <a:r>
              <a:rPr lang="en-NZ" sz="1400" b="1" dirty="0">
                <a:solidFill>
                  <a:srgbClr val="274E13"/>
                </a:solidFill>
              </a:rPr>
              <a:t> </a:t>
            </a:r>
            <a:r>
              <a:rPr lang="en" sz="1400" b="1" dirty="0">
                <a:solidFill>
                  <a:srgbClr val="274E13"/>
                </a:solidFill>
              </a:rPr>
              <a:t> </a:t>
            </a:r>
            <a:endParaRPr lang="en-US" sz="2000" dirty="0"/>
          </a:p>
        </p:txBody>
      </p:sp>
      <p:graphicFrame>
        <p:nvGraphicFramePr>
          <p:cNvPr id="56" name="Google Shape;56;p13"/>
          <p:cNvGraphicFramePr/>
          <p:nvPr/>
        </p:nvGraphicFramePr>
        <p:xfrm>
          <a:off x="311700" y="3077800"/>
          <a:ext cx="8520600" cy="1499299"/>
        </p:xfrm>
        <a:graphic>
          <a:graphicData uri="http://schemas.openxmlformats.org/drawingml/2006/table">
            <a:tbl>
              <a:tblPr>
                <a:noFill/>
                <a:tableStyleId>{5DC7D775-D85B-40C0-ACD5-9A98D17F5DE4}</a:tableStyleId>
              </a:tblPr>
              <a:tblGrid>
                <a:gridCol w="852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956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i="1" dirty="0">
                          <a:solidFill>
                            <a:srgbClr val="990000"/>
                          </a:solidFill>
                        </a:rPr>
                        <a:t>You MUST provide evidence showing how the problem has been decomposed, how the components have been developed and trialled, and of how they have been assembled and tested to create a final, working outcome.</a:t>
                      </a:r>
                      <a:endParaRPr sz="2000" b="1" i="1" dirty="0">
                        <a:solidFill>
                          <a:srgbClr val="990000"/>
                        </a:solidFill>
                      </a:endParaRPr>
                    </a:p>
                  </a:txBody>
                  <a:tcPr marL="63500" marR="63500" marT="63500" marB="63500">
                    <a:solidFill>
                      <a:srgbClr val="EA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D5B42-7055-4623-A2AE-E820E726C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Much? Test Plan</a:t>
            </a:r>
            <a:endParaRPr lang="en-NZ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820B51-514A-4565-AA04-ED4DC861F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451" y="1390577"/>
            <a:ext cx="8014216" cy="2803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491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D5B42-7055-4623-A2AE-E820E726C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Much? Checker Testing</a:t>
            </a:r>
            <a:endParaRPr lang="en-NZ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059BA5-314D-41AA-8A43-69AE490D6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2596" y="1358397"/>
            <a:ext cx="4022397" cy="203338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E7CF620-5828-4CCF-86EB-95B73E81A924}"/>
              </a:ext>
            </a:extLst>
          </p:cNvPr>
          <p:cNvSpPr/>
          <p:nvPr/>
        </p:nvSpPr>
        <p:spPr>
          <a:xfrm>
            <a:off x="395426" y="1250952"/>
            <a:ext cx="1943583" cy="224827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dirty="0"/>
              <a:t>All test passed. Program works correctly for unexpected, expected and boundary cases. </a:t>
            </a:r>
          </a:p>
        </p:txBody>
      </p:sp>
    </p:spTree>
    <p:extLst>
      <p:ext uri="{BB962C8B-B14F-4D97-AF65-F5344CB8AC3E}">
        <p14:creationId xmlns:p14="http://schemas.microsoft.com/office/powerpoint/2010/main" val="3623702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Token generator</a:t>
            </a:r>
            <a:endParaRPr b="1" dirty="0"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735770" y="1145849"/>
            <a:ext cx="3670578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i="1" dirty="0"/>
              <a:t>The payout schedule is…</a:t>
            </a:r>
          </a:p>
          <a:p>
            <a:pPr marL="285750" indent="-285750">
              <a:lnSpc>
                <a:spcPct val="100000"/>
              </a:lnSpc>
            </a:pPr>
            <a:r>
              <a:rPr lang="en" i="1" dirty="0"/>
              <a:t>Donkey: lose $1.00</a:t>
            </a:r>
          </a:p>
          <a:p>
            <a:pPr marL="285750" indent="-285750">
              <a:lnSpc>
                <a:spcPct val="100000"/>
              </a:lnSpc>
            </a:pPr>
            <a:r>
              <a:rPr lang="en-NZ" i="1" dirty="0"/>
              <a:t>H</a:t>
            </a:r>
            <a:r>
              <a:rPr lang="en" i="1" dirty="0"/>
              <a:t>orse / Zebra: lose $0.50</a:t>
            </a:r>
          </a:p>
          <a:p>
            <a:pPr marL="285750" indent="-285750">
              <a:lnSpc>
                <a:spcPct val="100000"/>
              </a:lnSpc>
            </a:pPr>
            <a:r>
              <a:rPr lang="en" i="1" dirty="0"/>
              <a:t>Unicorn: win $4.00 (i.e: </a:t>
            </a:r>
            <a:r>
              <a:rPr lang="en-NZ" i="1" dirty="0"/>
              <a:t>I</a:t>
            </a:r>
            <a:r>
              <a:rPr lang="en" i="1" dirty="0"/>
              <a:t>f user starts with $1 and gets a unicornm their balance will be $5.00)</a:t>
            </a:r>
          </a:p>
          <a:p>
            <a:pPr marL="285750" indent="-285750">
              <a:lnSpc>
                <a:spcPct val="100000"/>
              </a:lnSpc>
            </a:pPr>
            <a:endParaRPr lang="en" i="1" dirty="0"/>
          </a:p>
          <a:p>
            <a:pPr marL="0" indent="0">
              <a:lnSpc>
                <a:spcPct val="100000"/>
              </a:lnSpc>
              <a:buNone/>
            </a:pPr>
            <a:r>
              <a:rPr lang="en" i="1" dirty="0"/>
              <a:t>*In this component we need to check that over time the user loses money.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62DF743-CEB0-4506-97D6-F163396979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804041"/>
            <a:ext cx="4128224" cy="3758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722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2000" b="1" dirty="0"/>
              <a:t>Token Generator Test Plan (</a:t>
            </a:r>
            <a:r>
              <a:rPr lang="en-NZ" sz="2000" i="1" dirty="0"/>
              <a:t>Check tokens randomly generated)</a:t>
            </a:r>
            <a:endParaRPr sz="2000" b="1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E704545-0AC2-4497-B7A6-693E6FC8E6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5157035"/>
              </p:ext>
            </p:extLst>
          </p:nvPr>
        </p:nvGraphicFramePr>
        <p:xfrm>
          <a:off x="397566" y="1017725"/>
          <a:ext cx="6096000" cy="13157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5747226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1359407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Test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Expected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6437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Run the program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Program should output 20 tokens with at least one horse, donkey, zebra, and unicorn. Order of tokens should be random.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812765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B7892E28-D245-4AF2-8473-4FB35218F03B}"/>
              </a:ext>
            </a:extLst>
          </p:cNvPr>
          <p:cNvSpPr/>
          <p:nvPr/>
        </p:nvSpPr>
        <p:spPr>
          <a:xfrm>
            <a:off x="397566" y="2571750"/>
            <a:ext cx="2146852" cy="1315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Results for 100 rounds, 10% chance of a unicorn, 30% chance for each of donkey, zebra, and horse.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335360-9E48-4142-9C79-A090BCA59B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269" y="2620201"/>
            <a:ext cx="3722297" cy="4763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4F8EB4A-B5E1-4C4E-892E-CAFA6D7B34C3}"/>
              </a:ext>
            </a:extLst>
          </p:cNvPr>
          <p:cNvSpPr/>
          <p:nvPr/>
        </p:nvSpPr>
        <p:spPr>
          <a:xfrm>
            <a:off x="2716696" y="3286539"/>
            <a:ext cx="3776870" cy="476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Trial #2 (see trialling slide for details)</a:t>
            </a:r>
          </a:p>
        </p:txBody>
      </p:sp>
    </p:spTree>
    <p:extLst>
      <p:ext uri="{BB962C8B-B14F-4D97-AF65-F5344CB8AC3E}">
        <p14:creationId xmlns:p14="http://schemas.microsoft.com/office/powerpoint/2010/main" val="2243873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2000" b="1" dirty="0"/>
              <a:t>Token Generator Test Plan (</a:t>
            </a:r>
            <a:r>
              <a:rPr lang="en-NZ" sz="2000" i="1" dirty="0"/>
              <a:t>Check house has an advantage)</a:t>
            </a:r>
            <a:endParaRPr sz="2000" b="1" dirty="0"/>
          </a:p>
        </p:txBody>
      </p:sp>
      <p:sp>
        <p:nvSpPr>
          <p:cNvPr id="5" name="Google Shape;85;p18">
            <a:extLst>
              <a:ext uri="{FF2B5EF4-FFF2-40B4-BE49-F238E27FC236}">
                <a16:creationId xmlns:a16="http://schemas.microsoft.com/office/drawing/2014/main" id="{00360BBF-C380-441B-ACA8-CC2686690132}"/>
              </a:ext>
            </a:extLst>
          </p:cNvPr>
          <p:cNvSpPr txBox="1">
            <a:spLocks/>
          </p:cNvSpPr>
          <p:nvPr/>
        </p:nvSpPr>
        <p:spPr>
          <a:xfrm>
            <a:off x="311700" y="2571750"/>
            <a:ext cx="8520600" cy="1922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spcAft>
                <a:spcPts val="1600"/>
              </a:spcAft>
              <a:buFont typeface="Arial"/>
              <a:buNone/>
            </a:pPr>
            <a:endParaRPr lang="en-NZ" i="1" dirty="0"/>
          </a:p>
        </p:txBody>
      </p:sp>
      <p:graphicFrame>
        <p:nvGraphicFramePr>
          <p:cNvPr id="6" name="Table 2">
            <a:extLst>
              <a:ext uri="{FF2B5EF4-FFF2-40B4-BE49-F238E27FC236}">
                <a16:creationId xmlns:a16="http://schemas.microsoft.com/office/drawing/2014/main" id="{6D92C906-293A-473D-9172-A591923105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9788197"/>
              </p:ext>
            </p:extLst>
          </p:nvPr>
        </p:nvGraphicFramePr>
        <p:xfrm>
          <a:off x="397566" y="1138397"/>
          <a:ext cx="6096000" cy="889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5747226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1359407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Test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Expected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6437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User starts with $100.</a:t>
                      </a:r>
                    </a:p>
                    <a:p>
                      <a:r>
                        <a:rPr lang="en-NZ" dirty="0"/>
                        <a:t>Run program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User should lose money (final balance should be less than $100)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812765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964BF27B-C8C1-4EB3-BD1C-D5EE71394C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566" y="2296675"/>
            <a:ext cx="5068007" cy="857370"/>
          </a:xfrm>
          <a:prstGeom prst="rect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671656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Token Generator Testing</a:t>
            </a:r>
            <a:endParaRPr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77B3A7-0252-4A6D-A58B-021430BC5209}"/>
              </a:ext>
            </a:extLst>
          </p:cNvPr>
          <p:cNvSpPr/>
          <p:nvPr/>
        </p:nvSpPr>
        <p:spPr>
          <a:xfrm>
            <a:off x="450847" y="1161956"/>
            <a:ext cx="4180788" cy="1839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Testing on the right only shows 10 rounds where the chance of a unicorn is 5%, chance of a donkey is 30% and the chance of a horse / zebra is 65%. If we run the program for more than 100 rounds, the house advantage becomes more clear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4AA7E5-A299-4109-BB23-314DCFD1F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847" y="3218002"/>
            <a:ext cx="4180788" cy="4645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F2FFA88-74CF-45AF-A4B6-83F1301FE0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8033" y="1162784"/>
            <a:ext cx="2564745" cy="25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3280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Payout Trialling…</a:t>
            </a:r>
            <a:endParaRPr b="1" dirty="0"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i="1" dirty="0"/>
              <a:t>Trial #1 (05_token_generator_v2.py): This program chooses from a list of horses, unicorns, donkeys, and zebras. When run 100 times, it became clear that the house would lose money instead of making money =.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i="1" dirty="0"/>
              <a:t>Trial #2 (05_token_generator_v3): The list was edited so that it had 1 unicorn, 3 donkeys, 3 zebras and 3 horses. This lead to the house having an advantage.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i="1" dirty="0"/>
              <a:t>Trial #3 (05_token_generator_v4): Instead of choosing the items from a list, I chose a random integer between 1 and 100. The schedule was set up so that users have a 5% chance of getting a unicorn, a 30% chance of a donkey, and a 65% chance of getting a horse / zebra. </a:t>
            </a:r>
            <a:r>
              <a:rPr lang="en-NZ" sz="1600" i="1" dirty="0"/>
              <a:t>In my ‘else’ statement, to decide between a horse and zebra, I set it up so that if the number that was generated was even, the token was a horse, otherwise it was a zebra. </a:t>
            </a:r>
            <a:endParaRPr sz="1600" i="1" dirty="0"/>
          </a:p>
        </p:txBody>
      </p:sp>
    </p:spTree>
    <p:extLst>
      <p:ext uri="{BB962C8B-B14F-4D97-AF65-F5344CB8AC3E}">
        <p14:creationId xmlns:p14="http://schemas.microsoft.com/office/powerpoint/2010/main" val="31631519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Rounds Test Plan</a:t>
            </a:r>
            <a:endParaRPr b="1" dirty="0"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i="1" dirty="0"/>
              <a:t>For testing purposes, each round the user will lose $1.00 (i.e: they get a donkey each time)</a:t>
            </a:r>
            <a:endParaRPr i="1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410E1166-48A8-420D-8226-BDE17CA7F7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543516"/>
              </p:ext>
            </p:extLst>
          </p:nvPr>
        </p:nvGraphicFramePr>
        <p:xfrm>
          <a:off x="410817" y="2304415"/>
          <a:ext cx="6096000" cy="2473960"/>
        </p:xfrm>
        <a:graphic>
          <a:graphicData uri="http://schemas.openxmlformats.org/drawingml/2006/table">
            <a:tbl>
              <a:tblPr firstRow="1" bandRow="1">
                <a:tableStyleId>{5DC7D775-D85B-40C0-ACD5-9A98D17F5DE4}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89088103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6510660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Test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Expected Outcome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588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Starting amount: $5</a:t>
                      </a:r>
                    </a:p>
                    <a:p>
                      <a:r>
                        <a:rPr lang="en-NZ" dirty="0"/>
                        <a:t>Play until money runs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Game should go for five rounds. Each round should be correctly numbered. After 5 rounds, ‘Sorry you have run out of money; should display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1672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Starting amount: $5</a:t>
                      </a:r>
                    </a:p>
                    <a:p>
                      <a:r>
                        <a:rPr lang="en-NZ" dirty="0"/>
                        <a:t>Play 3 rounds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Game should go for three rounds. When user types ‘xxx’ (for round #4), game should end. Final balance should be $2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20386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92183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Rounds Testing</a:t>
            </a:r>
            <a:endParaRPr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3D6D107-2C1B-4F88-B698-6FCB30A45F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193" y="1351722"/>
            <a:ext cx="3412271" cy="1961158"/>
          </a:xfrm>
          <a:prstGeom prst="rect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D196667-2894-41A6-B713-E06D57C493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6885" y="1351722"/>
            <a:ext cx="4535415" cy="824621"/>
          </a:xfrm>
          <a:prstGeom prst="rect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EDDA7D2-5714-463F-87A2-DF583EEE9FAF}"/>
              </a:ext>
            </a:extLst>
          </p:cNvPr>
          <p:cNvSpPr/>
          <p:nvPr/>
        </p:nvSpPr>
        <p:spPr>
          <a:xfrm>
            <a:off x="454193" y="3491948"/>
            <a:ext cx="3412271" cy="1126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Ran out of money (game ended as expected)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B91268-3CFC-4ABD-80EF-E40C1C07C7F1}"/>
              </a:ext>
            </a:extLst>
          </p:cNvPr>
          <p:cNvSpPr/>
          <p:nvPr/>
        </p:nvSpPr>
        <p:spPr>
          <a:xfrm>
            <a:off x="4296885" y="2451652"/>
            <a:ext cx="4535415" cy="21667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Exit code works correctly. I need to add a ‘thanks for playing’ message at the end of the game. </a:t>
            </a:r>
          </a:p>
        </p:txBody>
      </p:sp>
    </p:spTree>
    <p:extLst>
      <p:ext uri="{BB962C8B-B14F-4D97-AF65-F5344CB8AC3E}">
        <p14:creationId xmlns:p14="http://schemas.microsoft.com/office/powerpoint/2010/main" val="38681827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Statement Decorater</a:t>
            </a:r>
            <a:endParaRPr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7C07843-29D5-4D2B-A53F-09D158671A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0981" y="1106557"/>
            <a:ext cx="3162004" cy="333457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991953D-73A4-4A39-92DD-31A27D06ECE0}"/>
              </a:ext>
            </a:extLst>
          </p:cNvPr>
          <p:cNvSpPr/>
          <p:nvPr/>
        </p:nvSpPr>
        <p:spPr>
          <a:xfrm>
            <a:off x="609600" y="1398104"/>
            <a:ext cx="3240157" cy="2875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I realised that we often need to make output stand out and creating a function to help do this makes sense. This component was added to the decomposition near the end of the game development process. </a:t>
            </a:r>
          </a:p>
        </p:txBody>
      </p:sp>
    </p:spTree>
    <p:extLst>
      <p:ext uri="{BB962C8B-B14F-4D97-AF65-F5344CB8AC3E}">
        <p14:creationId xmlns:p14="http://schemas.microsoft.com/office/powerpoint/2010/main" val="510691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Decomposition</a:t>
            </a:r>
            <a:endParaRPr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093CC5-407E-44B1-9B73-7F2D5456BF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419" y="1155175"/>
            <a:ext cx="2085975" cy="35433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Statement Decorator Test Plan</a:t>
            </a:r>
            <a:endParaRPr b="1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2316447-1E56-4EC3-98E9-2650496ADF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157639"/>
              </p:ext>
            </p:extLst>
          </p:nvPr>
        </p:nvGraphicFramePr>
        <p:xfrm>
          <a:off x="430694" y="1301750"/>
          <a:ext cx="8401606" cy="2008081"/>
        </p:xfrm>
        <a:graphic>
          <a:graphicData uri="http://schemas.openxmlformats.org/drawingml/2006/table">
            <a:tbl>
              <a:tblPr firstRow="1" bandRow="1">
                <a:tableStyleId>{5DC7D775-D85B-40C0-ACD5-9A98D17F5DE4}</a:tableStyleId>
              </a:tblPr>
              <a:tblGrid>
                <a:gridCol w="4200803">
                  <a:extLst>
                    <a:ext uri="{9D8B030D-6E8A-4147-A177-3AD203B41FA5}">
                      <a16:colId xmlns:a16="http://schemas.microsoft.com/office/drawing/2014/main" val="815249304"/>
                    </a:ext>
                  </a:extLst>
                </a:gridCol>
                <a:gridCol w="4200803">
                  <a:extLst>
                    <a:ext uri="{9D8B030D-6E8A-4147-A177-3AD203B41FA5}">
                      <a16:colId xmlns:a16="http://schemas.microsoft.com/office/drawing/2014/main" val="726265547"/>
                    </a:ext>
                  </a:extLst>
                </a:gridCol>
              </a:tblGrid>
              <a:tr h="331681">
                <a:tc>
                  <a:txBody>
                    <a:bodyPr/>
                    <a:lstStyle/>
                    <a:p>
                      <a:r>
                        <a:rPr lang="en-NZ" dirty="0"/>
                        <a:t>Test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Expected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8797496"/>
                  </a:ext>
                </a:extLst>
              </a:tr>
              <a:tr h="845106">
                <a:tc>
                  <a:txBody>
                    <a:bodyPr/>
                    <a:lstStyle/>
                    <a:p>
                      <a:r>
                        <a:rPr lang="en-NZ" dirty="0"/>
                        <a:t>Statement 1: Welcome to the Lucky Unicorn Game</a:t>
                      </a:r>
                    </a:p>
                    <a:p>
                      <a:r>
                        <a:rPr lang="en-NZ" dirty="0"/>
                        <a:t>Decoration “*”</a:t>
                      </a:r>
                    </a:p>
                    <a:p>
                      <a:r>
                        <a:rPr lang="en-NZ" dirty="0"/>
                        <a:t>Add some colour with </a:t>
                      </a:r>
                      <a:r>
                        <a:rPr lang="en-NZ" dirty="0" err="1"/>
                        <a:t>colorama</a:t>
                      </a:r>
                      <a:r>
                        <a:rPr lang="en-NZ" dirty="0"/>
                        <a:t>, only works when using the terminal.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/>
                        <a:t>********************************************************Welcome to the Lucky Unicorn Game ********************************************************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4420525"/>
                  </a:ext>
                </a:extLst>
              </a:tr>
              <a:tr h="463445">
                <a:tc>
                  <a:txBody>
                    <a:bodyPr/>
                    <a:lstStyle/>
                    <a:p>
                      <a:r>
                        <a:rPr lang="en-NZ" dirty="0"/>
                        <a:t>Statement 2: Congratulations you got a Unicorn Decoration ”!”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/>
                        <a:t>!!!!!!!!!!!!!!!!!!!!!!!!!!!!!!!!!!!!!!!!!!!!!!!!!!!!!!!!!!!!!!!!!!!!!!!!!!!!!!!!!Congratulations you got a Unicorn</a:t>
                      </a:r>
                    </a:p>
                    <a:p>
                      <a:pPr algn="ctr"/>
                      <a:r>
                        <a:rPr lang="en-NZ" dirty="0"/>
                        <a:t>!!!!!!!!!!!!!!!!!!!!!!!!!!!!!!!!!!!!!!!!!!!!!!!!!!!!!!!!!!!!!!!!!!!!!!!!!!!!!!!!!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2944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15974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Completed Game – Test Plan (part 1)</a:t>
            </a:r>
            <a:endParaRPr b="1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AB45219-9BD4-47AE-85D6-8DCF8779BA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8923454"/>
              </p:ext>
            </p:extLst>
          </p:nvPr>
        </p:nvGraphicFramePr>
        <p:xfrm>
          <a:off x="443948" y="1255367"/>
          <a:ext cx="6096000" cy="3235960"/>
        </p:xfrm>
        <a:graphic>
          <a:graphicData uri="http://schemas.openxmlformats.org/drawingml/2006/table">
            <a:tbl>
              <a:tblPr firstRow="1" bandRow="1">
                <a:tableStyleId>{5DC7D775-D85B-40C0-ACD5-9A98D17F5DE4}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49950486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8827336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Test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Expected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161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Run Program</a:t>
                      </a:r>
                    </a:p>
                    <a:p>
                      <a:r>
                        <a:rPr lang="en-NZ" dirty="0"/>
                        <a:t>Played Before? Maybe</a:t>
                      </a:r>
                    </a:p>
                    <a:p>
                      <a:r>
                        <a:rPr lang="en-NZ" dirty="0"/>
                        <a:t>Instructions? Yes</a:t>
                      </a:r>
                    </a:p>
                    <a:p>
                      <a:endParaRPr lang="en-NZ" dirty="0"/>
                    </a:p>
                    <a:p>
                      <a:r>
                        <a:rPr lang="en-NZ" dirty="0"/>
                        <a:t>Amount? </a:t>
                      </a:r>
                      <a:r>
                        <a:rPr lang="en-NZ" dirty="0" err="1"/>
                        <a:t>Xlii</a:t>
                      </a:r>
                      <a:r>
                        <a:rPr lang="en-NZ" dirty="0"/>
                        <a:t>, 0.5, 0, 11, 1</a:t>
                      </a:r>
                    </a:p>
                    <a:p>
                      <a:r>
                        <a:rPr lang="en-NZ" dirty="0"/>
                        <a:t>Try above amounts to confirm number checker called correctly</a:t>
                      </a:r>
                    </a:p>
                    <a:p>
                      <a:endParaRPr lang="en-NZ" dirty="0"/>
                    </a:p>
                    <a:p>
                      <a:r>
                        <a:rPr lang="en-NZ" dirty="0"/>
                        <a:t>Play until money runs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Welcome message displays</a:t>
                      </a:r>
                    </a:p>
                    <a:p>
                      <a:endParaRPr lang="en-NZ" dirty="0"/>
                    </a:p>
                    <a:p>
                      <a:r>
                        <a:rPr lang="en-NZ" dirty="0"/>
                        <a:t>Error – please type y/n</a:t>
                      </a:r>
                    </a:p>
                    <a:p>
                      <a:endParaRPr lang="en-NZ" dirty="0"/>
                    </a:p>
                    <a:p>
                      <a:r>
                        <a:rPr lang="en-NZ" dirty="0"/>
                        <a:t>Error for xlii, 0.5, 0, and 11</a:t>
                      </a:r>
                    </a:p>
                    <a:p>
                      <a:endParaRPr lang="en-NZ" dirty="0"/>
                    </a:p>
                    <a:p>
                      <a:r>
                        <a:rPr lang="en-NZ" dirty="0"/>
                        <a:t>Random Token generated and score updated (most likely outcome is a single round game unless we get a unicorn)</a:t>
                      </a:r>
                    </a:p>
                    <a:p>
                      <a:endParaRPr lang="en-NZ" dirty="0"/>
                    </a:p>
                    <a:p>
                      <a:r>
                        <a:rPr lang="en-NZ" dirty="0"/>
                        <a:t>Stats show starting amount of 1 and balance of either $0.50 or $0.00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63820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82983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Completed Game – Test Plan (part 2)</a:t>
            </a:r>
            <a:endParaRPr b="1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AB45219-9BD4-47AE-85D6-8DCF8779BA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4602450"/>
              </p:ext>
            </p:extLst>
          </p:nvPr>
        </p:nvGraphicFramePr>
        <p:xfrm>
          <a:off x="443947" y="1255367"/>
          <a:ext cx="8282608" cy="3022600"/>
        </p:xfrm>
        <a:graphic>
          <a:graphicData uri="http://schemas.openxmlformats.org/drawingml/2006/table">
            <a:tbl>
              <a:tblPr firstRow="1" bandRow="1">
                <a:tableStyleId>{5DC7D775-D85B-40C0-ACD5-9A98D17F5DE4}</a:tableStyleId>
              </a:tblPr>
              <a:tblGrid>
                <a:gridCol w="4141304">
                  <a:extLst>
                    <a:ext uri="{9D8B030D-6E8A-4147-A177-3AD203B41FA5}">
                      <a16:colId xmlns:a16="http://schemas.microsoft.com/office/drawing/2014/main" val="3499504866"/>
                    </a:ext>
                  </a:extLst>
                </a:gridCol>
                <a:gridCol w="4141304">
                  <a:extLst>
                    <a:ext uri="{9D8B030D-6E8A-4147-A177-3AD203B41FA5}">
                      <a16:colId xmlns:a16="http://schemas.microsoft.com/office/drawing/2014/main" val="38827336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Test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Expected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161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Run Program</a:t>
                      </a:r>
                    </a:p>
                    <a:p>
                      <a:r>
                        <a:rPr lang="en-NZ" dirty="0"/>
                        <a:t>Instructions? n</a:t>
                      </a:r>
                    </a:p>
                    <a:p>
                      <a:endParaRPr lang="en-NZ" dirty="0"/>
                    </a:p>
                    <a:p>
                      <a:r>
                        <a:rPr lang="en-NZ" dirty="0"/>
                        <a:t>Amount? 10</a:t>
                      </a:r>
                    </a:p>
                    <a:p>
                      <a:endParaRPr lang="en-NZ" dirty="0"/>
                    </a:p>
                    <a:p>
                      <a:r>
                        <a:rPr lang="en-NZ" dirty="0"/>
                        <a:t>Play </a:t>
                      </a:r>
                      <a:r>
                        <a:rPr lang="en-NZ" dirty="0" err="1"/>
                        <a:t>untilbalance</a:t>
                      </a:r>
                      <a:r>
                        <a:rPr lang="en-NZ" dirty="0"/>
                        <a:t> is $3.00 / $2.50, then press ‘xxx’ to quit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Welcome message displays</a:t>
                      </a:r>
                    </a:p>
                    <a:p>
                      <a:endParaRPr lang="en-NZ" dirty="0"/>
                    </a:p>
                    <a:p>
                      <a:r>
                        <a:rPr lang="en-NZ" dirty="0"/>
                        <a:t>Instructions are displayed</a:t>
                      </a:r>
                    </a:p>
                    <a:p>
                      <a:endParaRPr lang="en-NZ" dirty="0"/>
                    </a:p>
                    <a:p>
                      <a:r>
                        <a:rPr lang="en-NZ" dirty="0"/>
                        <a:t>Random Token generated each time user presses &lt;enter&gt; and balance is updated (lose $1 for donkeys, lose 50c for horse / zebra and gain $4.00 for unicorns).</a:t>
                      </a:r>
                    </a:p>
                    <a:p>
                      <a:r>
                        <a:rPr lang="en-NZ" dirty="0"/>
                        <a:t>Balance should decrease over time</a:t>
                      </a:r>
                    </a:p>
                    <a:p>
                      <a:endParaRPr lang="en-NZ" dirty="0"/>
                    </a:p>
                    <a:p>
                      <a:r>
                        <a:rPr lang="en-NZ" dirty="0"/>
                        <a:t>Stats show starting amount of $10 and final balance of either $2.50 or $3.00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63820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56659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Completed Game – Test Plan (part 1)</a:t>
            </a:r>
            <a:endParaRPr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D70526-7328-49EC-9F7A-6326E671A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681" y="1342721"/>
            <a:ext cx="4565404" cy="30114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CF615D4-6F30-4893-94E9-A092E1AD8F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0175" y="1342721"/>
            <a:ext cx="3962126" cy="3081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2897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Completed Game – Testing (worked as expected)</a:t>
            </a:r>
            <a:endParaRPr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DFA999B-66B3-4939-B5B0-F8BC84D14D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591" y="1166192"/>
            <a:ext cx="2986948" cy="36711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8142DBF-DB4A-439F-A776-37025704EE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4430" y="1166192"/>
            <a:ext cx="3986113" cy="3671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682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Version Control Evidence</a:t>
            </a:r>
            <a:endParaRPr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D7DD69-27D5-4267-9760-8F08E44C72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362" y="1229747"/>
            <a:ext cx="4830143" cy="10902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AD1F21-7D45-4F20-8BE8-E25CCEEB6F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362" y="2531981"/>
            <a:ext cx="3966828" cy="2008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9875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Addressing Relevant Implications</a:t>
            </a:r>
            <a:endParaRPr b="1" dirty="0"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NZ" i="1" dirty="0"/>
              <a:t>I’ve comprehensively tested my outcome to ensure that the functionality implication has been address (i.e., it works for expected, unexpected, and boundary values).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NZ" i="1" dirty="0"/>
              <a:t>The inclusion of optional instructions and clear error messages help to make the out come easy to use (i.e., addresses the Usability implication)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NZ" i="1" dirty="0"/>
              <a:t>I’ve also carefully spaced the program’s output and used a statement generator function to address the aesthetics implication. Whilst aesthetics is not the main focus of text based programs, ensuring the outcome looks good also helps address the usability implication.</a:t>
            </a:r>
          </a:p>
        </p:txBody>
      </p:sp>
    </p:spTree>
    <p:extLst>
      <p:ext uri="{BB962C8B-B14F-4D97-AF65-F5344CB8AC3E}">
        <p14:creationId xmlns:p14="http://schemas.microsoft.com/office/powerpoint/2010/main" val="2516125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Addressing Relevant Implications</a:t>
            </a:r>
            <a:endParaRPr b="1" dirty="0"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i="1" dirty="0"/>
              <a:t>Finally, my program has a limit on the amount users can spend. This addreses the social implicayion as we have a gambling game but want toensure that users do not spend an excessive amount of money. </a:t>
            </a:r>
            <a:endParaRPr i="1" dirty="0"/>
          </a:p>
        </p:txBody>
      </p:sp>
    </p:spTree>
    <p:extLst>
      <p:ext uri="{BB962C8B-B14F-4D97-AF65-F5344CB8AC3E}">
        <p14:creationId xmlns:p14="http://schemas.microsoft.com/office/powerpoint/2010/main" val="8240361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Trialling Slide</a:t>
            </a:r>
            <a:endParaRPr b="1" dirty="0"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i="1"/>
              <a:t>Copy this slide and edit the text to provide evidence of trialling components.  </a:t>
            </a:r>
            <a:endParaRPr i="1"/>
          </a:p>
        </p:txBody>
      </p:sp>
    </p:spTree>
    <p:extLst>
      <p:ext uri="{BB962C8B-B14F-4D97-AF65-F5344CB8AC3E}">
        <p14:creationId xmlns:p14="http://schemas.microsoft.com/office/powerpoint/2010/main" val="3494287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Component 1 (Trello screenshot)</a:t>
            </a:r>
            <a:endParaRPr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1826166-7BAB-400E-A79F-F4289F52D6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764" y="1088550"/>
            <a:ext cx="4323280" cy="389170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Component 1 - Test Plan (?and screenshot)</a:t>
            </a:r>
            <a:endParaRPr b="1"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743301387"/>
              </p:ext>
            </p:extLst>
          </p:nvPr>
        </p:nvGraphicFramePr>
        <p:xfrm>
          <a:off x="382475" y="1267724"/>
          <a:ext cx="8520600" cy="210651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15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Expected Values</a:t>
                      </a:r>
                      <a:endParaRPr sz="18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248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Have you played before? Maybe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Have you played before? Yes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&lt;error&gt; Please choose y / n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Game Starts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248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Have you played before? No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Show instructions, then start game.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405815366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D5B42-7055-4623-A2AE-E820E726C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Yes / No Checker Test Plan</a:t>
            </a:r>
            <a:endParaRPr lang="en-NZ" b="1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ECF475B-2FDA-4EEB-AD0A-336E46AC02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5237048"/>
              </p:ext>
            </p:extLst>
          </p:nvPr>
        </p:nvGraphicFramePr>
        <p:xfrm>
          <a:off x="433456" y="1546178"/>
          <a:ext cx="3958900" cy="2769036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979450">
                  <a:extLst>
                    <a:ext uri="{9D8B030D-6E8A-4147-A177-3AD203B41FA5}">
                      <a16:colId xmlns:a16="http://schemas.microsoft.com/office/drawing/2014/main" val="3990182086"/>
                    </a:ext>
                  </a:extLst>
                </a:gridCol>
                <a:gridCol w="1979450">
                  <a:extLst>
                    <a:ext uri="{9D8B030D-6E8A-4147-A177-3AD203B41FA5}">
                      <a16:colId xmlns:a16="http://schemas.microsoft.com/office/drawing/2014/main" val="3098142696"/>
                    </a:ext>
                  </a:extLst>
                </a:gridCol>
              </a:tblGrid>
              <a:tr h="375146">
                <a:tc>
                  <a:txBody>
                    <a:bodyPr/>
                    <a:lstStyle/>
                    <a:p>
                      <a:r>
                        <a:rPr lang="en-US" dirty="0"/>
                        <a:t>Test Data</a:t>
                      </a:r>
                      <a:endParaRPr lang="en-NZ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Expected</a:t>
                      </a:r>
                      <a:endParaRPr lang="en-NZ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7894506"/>
                  </a:ext>
                </a:extLst>
              </a:tr>
              <a:tr h="375146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Program continues</a:t>
                      </a:r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3515980"/>
                  </a:ext>
                </a:extLst>
              </a:tr>
              <a:tr h="375146"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Program continues</a:t>
                      </a:r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8855258"/>
                  </a:ext>
                </a:extLst>
              </a:tr>
              <a:tr h="375146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Program continues</a:t>
                      </a:r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721043"/>
                  </a:ext>
                </a:extLst>
              </a:tr>
              <a:tr h="375146"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Program continues</a:t>
                      </a:r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686322"/>
                  </a:ext>
                </a:extLst>
              </a:tr>
              <a:tr h="375146">
                <a:tc>
                  <a:txBody>
                    <a:bodyPr/>
                    <a:lstStyle/>
                    <a:p>
                      <a:r>
                        <a:rPr lang="en-US" dirty="0" err="1"/>
                        <a:t>YeS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Program continues</a:t>
                      </a:r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3460023"/>
                  </a:ext>
                </a:extLst>
              </a:tr>
              <a:tr h="375146">
                <a:tc>
                  <a:txBody>
                    <a:bodyPr/>
                    <a:lstStyle/>
                    <a:p>
                      <a:r>
                        <a:rPr lang="en-US" dirty="0"/>
                        <a:t>Maybe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Please enter either “Yes” or “No”</a:t>
                      </a:r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766486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EF9BDCB2-D62E-4280-B512-E2F3B3311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797969"/>
            <a:ext cx="3977721" cy="2310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05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D5B42-7055-4623-A2AE-E820E726C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Yes / No Checker Testing</a:t>
            </a:r>
            <a:endParaRPr lang="en-NZ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9BDCB2-D62E-4280-B512-E2F3B3311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8451" y="1474680"/>
            <a:ext cx="4055188" cy="235519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B07E0F8-BB7C-444A-BA05-88CEC5880AA6}"/>
              </a:ext>
            </a:extLst>
          </p:cNvPr>
          <p:cNvSpPr/>
          <p:nvPr/>
        </p:nvSpPr>
        <p:spPr>
          <a:xfrm>
            <a:off x="954156" y="1481759"/>
            <a:ext cx="1704548" cy="2179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/>
              <a:t>All cases worked as expected (code has been looped to make testing easier)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716461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96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b="1" dirty="0"/>
              <a:t>Yes / No trialling</a:t>
            </a:r>
            <a:endParaRPr b="1" dirty="0"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i="1" dirty="0"/>
              <a:t>Intial Trial: The code worked for yes / no but failed if UPPERCASE characters were used.</a:t>
            </a:r>
            <a:br>
              <a:rPr lang="en" i="1" dirty="0"/>
            </a:br>
            <a:r>
              <a:rPr lang="en" i="1" dirty="0"/>
              <a:t>Trial 1 (01_yes_no_v1.py): This piece of code worked for both UPPER and lower case characters but was ineffecient. It has five if / elif / else statements and quite a bit of repeated code. </a:t>
            </a:r>
            <a:br>
              <a:rPr lang="en" i="1" dirty="0"/>
            </a:br>
            <a:r>
              <a:rPr lang="en" i="1" dirty="0"/>
              <a:t>Trial 2 (01_yes_no_v2): I used the ‘or’ command</a:t>
            </a:r>
            <a:r>
              <a:rPr lang="en-NZ" i="1" dirty="0"/>
              <a:t> to combine my ‘yes’ / ‘y’ statements and this code is more efficient compared with trial #1. </a:t>
            </a:r>
            <a:br>
              <a:rPr lang="en-NZ" i="1" dirty="0"/>
            </a:br>
            <a:r>
              <a:rPr lang="en-NZ" i="1" dirty="0"/>
              <a:t>Trial 3 (02_yes_no_v1.py): I made the code from trial 3 into a function which makes it easy to ask more than one yes / no question in a program. I will use this function in my Lucky Unicorn outcome. </a:t>
            </a:r>
            <a:endParaRPr i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b="1" dirty="0"/>
              <a:t>Instructions (and yes / no checker) Testing</a:t>
            </a:r>
            <a:endParaRPr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725482-EDED-4ABD-BA1B-BA25E9B4B9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8642" y="1386419"/>
            <a:ext cx="3953427" cy="1428949"/>
          </a:xfrm>
          <a:prstGeom prst="rect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860F6E-0D0C-4DBD-88B9-D6BFA5D629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117" y="1386419"/>
            <a:ext cx="4163006" cy="1257475"/>
          </a:xfrm>
          <a:prstGeom prst="rect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50475AB-0F7B-48F4-AA5F-BA04FC8ADA53}"/>
              </a:ext>
            </a:extLst>
          </p:cNvPr>
          <p:cNvSpPr/>
          <p:nvPr/>
        </p:nvSpPr>
        <p:spPr>
          <a:xfrm>
            <a:off x="305116" y="2780102"/>
            <a:ext cx="4163006" cy="1023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dirty="0"/>
              <a:t>Test Case 1 (maybe then ‘yes’) – output is as expected.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BF4068-D161-4066-98CF-781C0E1103C1}"/>
              </a:ext>
            </a:extLst>
          </p:cNvPr>
          <p:cNvSpPr/>
          <p:nvPr/>
        </p:nvSpPr>
        <p:spPr>
          <a:xfrm>
            <a:off x="4768643" y="2959831"/>
            <a:ext cx="3953426" cy="84354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dirty="0"/>
              <a:t>Test Case 1 (maybe then ‘yes’) – output is as expected.</a:t>
            </a:r>
          </a:p>
        </p:txBody>
      </p:sp>
    </p:spTree>
    <p:extLst>
      <p:ext uri="{BB962C8B-B14F-4D97-AF65-F5344CB8AC3E}">
        <p14:creationId xmlns:p14="http://schemas.microsoft.com/office/powerpoint/2010/main" val="256831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How Much? (Ask for user input)</a:t>
            </a:r>
            <a:endParaRPr b="1" dirty="0"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3862735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i="1" dirty="0"/>
              <a:t>The plan is to develop a number checking function as part of this component. </a:t>
            </a:r>
            <a:endParaRPr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A01C25-380E-4BFC-B554-48EFA4E33A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222441"/>
            <a:ext cx="3717462" cy="34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0632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A5D8974BE78F944A108BF13F2B4CD6A" ma:contentTypeVersion="5" ma:contentTypeDescription="Create a new document." ma:contentTypeScope="" ma:versionID="1e3fc9c3ad9c16f936602fded155d02d">
  <xsd:schema xmlns:xsd="http://www.w3.org/2001/XMLSchema" xmlns:xs="http://www.w3.org/2001/XMLSchema" xmlns:p="http://schemas.microsoft.com/office/2006/metadata/properties" xmlns:ns2="4f936efd-07e9-48ba-b668-2cff2968e155" targetNamespace="http://schemas.microsoft.com/office/2006/metadata/properties" ma:root="true" ma:fieldsID="642a89d75a32cde1551b8a68a7f33533" ns2:_="">
    <xsd:import namespace="4f936efd-07e9-48ba-b668-2cff2968e15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936efd-07e9-48ba-b668-2cff2968e15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CB9EDA7-7083-49EA-8C49-43EBAAC54B3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f936efd-07e9-48ba-b668-2cff2968e15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16D10BD-0186-4A00-BD37-17D1BDE2257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55A4F12-1C67-45BB-AEF0-B8BD3F656B9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812</TotalTime>
  <Words>1540</Words>
  <Application>Microsoft Office PowerPoint</Application>
  <PresentationFormat>On-screen Show (16:9)</PresentationFormat>
  <Paragraphs>144</Paragraphs>
  <Slides>28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0" baseType="lpstr">
      <vt:lpstr>Arial</vt:lpstr>
      <vt:lpstr>Simple Light</vt:lpstr>
      <vt:lpstr>Program Name goes here</vt:lpstr>
      <vt:lpstr>Decomposition</vt:lpstr>
      <vt:lpstr>Component 1 (Trello screenshot)</vt:lpstr>
      <vt:lpstr>Component 1 - Test Plan (?and screenshot)</vt:lpstr>
      <vt:lpstr>Yes / No Checker Test Plan</vt:lpstr>
      <vt:lpstr>Yes / No Checker Testing</vt:lpstr>
      <vt:lpstr>Yes / No trialling</vt:lpstr>
      <vt:lpstr>Instructions (and yes / no checker) Testing</vt:lpstr>
      <vt:lpstr>How Much? (Ask for user input)</vt:lpstr>
      <vt:lpstr>How Much? Test Plan</vt:lpstr>
      <vt:lpstr>How Much? Checker Testing</vt:lpstr>
      <vt:lpstr>Token generator</vt:lpstr>
      <vt:lpstr>Token Generator Test Plan (Check tokens randomly generated)</vt:lpstr>
      <vt:lpstr>Token Generator Test Plan (Check house has an advantage)</vt:lpstr>
      <vt:lpstr>Token Generator Testing</vt:lpstr>
      <vt:lpstr>Payout Trialling…</vt:lpstr>
      <vt:lpstr>Rounds Test Plan</vt:lpstr>
      <vt:lpstr>Rounds Testing</vt:lpstr>
      <vt:lpstr>Statement Decorater</vt:lpstr>
      <vt:lpstr>Statement Decorator Test Plan</vt:lpstr>
      <vt:lpstr>Completed Game – Test Plan (part 1)</vt:lpstr>
      <vt:lpstr>Completed Game – Test Plan (part 2)</vt:lpstr>
      <vt:lpstr>Completed Game – Test Plan (part 1)</vt:lpstr>
      <vt:lpstr>Completed Game – Testing (worked as expected)</vt:lpstr>
      <vt:lpstr>Version Control Evidence</vt:lpstr>
      <vt:lpstr>Addressing Relevant Implications</vt:lpstr>
      <vt:lpstr>Addressing Relevant Implications</vt:lpstr>
      <vt:lpstr>Trialling Slide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Name goes here</dc:title>
  <cp:lastModifiedBy>Shannon Amano</cp:lastModifiedBy>
  <cp:revision>57</cp:revision>
  <dcterms:modified xsi:type="dcterms:W3CDTF">2021-06-22T19:07:14Z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0x010100CA5D8974BE78F944A108BF13F2B4CD6A</vt:lpwstr>
  </property>
</Properties>
</file>