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2" r:id="rId6"/>
    <p:sldId id="266" r:id="rId7"/>
    <p:sldId id="267" r:id="rId8"/>
    <p:sldId id="263" r:id="rId9"/>
    <p:sldId id="268"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41"/>
    <p:restoredTop sz="96197"/>
  </p:normalViewPr>
  <p:slideViewPr>
    <p:cSldViewPr snapToGrid="0">
      <p:cViewPr varScale="1">
        <p:scale>
          <a:sx n="114" d="100"/>
          <a:sy n="114" d="100"/>
        </p:scale>
        <p:origin x="18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644F3-DE9F-7448-81F3-AFFBA168B645}" type="doc">
      <dgm:prSet loTypeId="urn:microsoft.com/office/officeart/2005/8/layout/venn1" loCatId="" qsTypeId="urn:microsoft.com/office/officeart/2005/8/quickstyle/simple1" qsCatId="simple" csTypeId="urn:microsoft.com/office/officeart/2005/8/colors/accent1_2" csCatId="accent1" phldr="1"/>
      <dgm:spPr/>
    </dgm:pt>
    <dgm:pt modelId="{D1BF82AF-7677-034C-ABEC-A1FE05EBB34A}">
      <dgm:prSet phldrT="[Text]" custT="1"/>
      <dgm:spPr/>
      <dgm:t>
        <a:bodyPr/>
        <a:lstStyle/>
        <a:p>
          <a:endParaRPr lang="en-US" sz="2800" dirty="0"/>
        </a:p>
      </dgm:t>
    </dgm:pt>
    <dgm:pt modelId="{E381576B-B2ED-F546-84A7-C9C8D8E6E418}" type="parTrans" cxnId="{E445ADB6-3063-9B47-B5CB-73526C379D01}">
      <dgm:prSet/>
      <dgm:spPr/>
      <dgm:t>
        <a:bodyPr/>
        <a:lstStyle/>
        <a:p>
          <a:endParaRPr lang="en-US"/>
        </a:p>
      </dgm:t>
    </dgm:pt>
    <dgm:pt modelId="{AEAD93C0-91CD-9646-B7AE-F1D24B207538}" type="sibTrans" cxnId="{E445ADB6-3063-9B47-B5CB-73526C379D01}">
      <dgm:prSet/>
      <dgm:spPr/>
      <dgm:t>
        <a:bodyPr/>
        <a:lstStyle/>
        <a:p>
          <a:endParaRPr lang="en-US"/>
        </a:p>
      </dgm:t>
    </dgm:pt>
    <dgm:pt modelId="{5E4A369B-3556-7540-A078-9ECAE4167627}">
      <dgm:prSet phldrT="[Text]" custT="1"/>
      <dgm:spPr/>
      <dgm:t>
        <a:bodyPr/>
        <a:lstStyle/>
        <a:p>
          <a:endParaRPr lang="en-US" sz="2800" dirty="0"/>
        </a:p>
      </dgm:t>
    </dgm:pt>
    <dgm:pt modelId="{13A3A203-03E2-5449-B0C0-FD1A9B78A061}" type="parTrans" cxnId="{DA35AFF3-CB5E-0B43-98BE-0BDB708B68DA}">
      <dgm:prSet/>
      <dgm:spPr/>
      <dgm:t>
        <a:bodyPr/>
        <a:lstStyle/>
        <a:p>
          <a:endParaRPr lang="en-US"/>
        </a:p>
      </dgm:t>
    </dgm:pt>
    <dgm:pt modelId="{F119612E-5A0D-ED45-9323-A952CB385ADA}" type="sibTrans" cxnId="{DA35AFF3-CB5E-0B43-98BE-0BDB708B68DA}">
      <dgm:prSet/>
      <dgm:spPr/>
      <dgm:t>
        <a:bodyPr/>
        <a:lstStyle/>
        <a:p>
          <a:endParaRPr lang="en-US"/>
        </a:p>
      </dgm:t>
    </dgm:pt>
    <dgm:pt modelId="{69049FF1-738A-A444-8F34-B1B8FA0AC223}" type="pres">
      <dgm:prSet presAssocID="{1A8644F3-DE9F-7448-81F3-AFFBA168B645}" presName="compositeShape" presStyleCnt="0">
        <dgm:presLayoutVars>
          <dgm:chMax val="7"/>
          <dgm:dir/>
          <dgm:resizeHandles val="exact"/>
        </dgm:presLayoutVars>
      </dgm:prSet>
      <dgm:spPr/>
    </dgm:pt>
    <dgm:pt modelId="{0207584B-C8CD-C54F-842C-D1E0F52AF442}" type="pres">
      <dgm:prSet presAssocID="{D1BF82AF-7677-034C-ABEC-A1FE05EBB34A}" presName="circ1" presStyleLbl="vennNode1" presStyleIdx="0" presStyleCnt="2"/>
      <dgm:spPr/>
    </dgm:pt>
    <dgm:pt modelId="{774B5044-B0B2-554A-BB29-CB81BC2FF82F}" type="pres">
      <dgm:prSet presAssocID="{D1BF82AF-7677-034C-ABEC-A1FE05EBB34A}" presName="circ1Tx" presStyleLbl="revTx" presStyleIdx="0" presStyleCnt="0">
        <dgm:presLayoutVars>
          <dgm:chMax val="0"/>
          <dgm:chPref val="0"/>
          <dgm:bulletEnabled val="1"/>
        </dgm:presLayoutVars>
      </dgm:prSet>
      <dgm:spPr/>
    </dgm:pt>
    <dgm:pt modelId="{BFACB942-5F8E-D84C-B573-0A239BC3FDBA}" type="pres">
      <dgm:prSet presAssocID="{5E4A369B-3556-7540-A078-9ECAE4167627}" presName="circ2" presStyleLbl="vennNode1" presStyleIdx="1" presStyleCnt="2" custLinFactNeighborX="-24219" custLinFactNeighborY="-1199"/>
      <dgm:spPr/>
    </dgm:pt>
    <dgm:pt modelId="{A625166B-7978-9341-8539-41E3D52BA163}" type="pres">
      <dgm:prSet presAssocID="{5E4A369B-3556-7540-A078-9ECAE4167627}" presName="circ2Tx" presStyleLbl="revTx" presStyleIdx="0" presStyleCnt="0">
        <dgm:presLayoutVars>
          <dgm:chMax val="0"/>
          <dgm:chPref val="0"/>
          <dgm:bulletEnabled val="1"/>
        </dgm:presLayoutVars>
      </dgm:prSet>
      <dgm:spPr/>
    </dgm:pt>
  </dgm:ptLst>
  <dgm:cxnLst>
    <dgm:cxn modelId="{6E700440-7E41-BD47-A04C-76505A0FEE1D}" type="presOf" srcId="{D1BF82AF-7677-034C-ABEC-A1FE05EBB34A}" destId="{774B5044-B0B2-554A-BB29-CB81BC2FF82F}" srcOrd="1" destOrd="0" presId="urn:microsoft.com/office/officeart/2005/8/layout/venn1"/>
    <dgm:cxn modelId="{0E75126B-FAE2-C241-8D07-9C39D77DE5DA}" type="presOf" srcId="{D1BF82AF-7677-034C-ABEC-A1FE05EBB34A}" destId="{0207584B-C8CD-C54F-842C-D1E0F52AF442}" srcOrd="0" destOrd="0" presId="urn:microsoft.com/office/officeart/2005/8/layout/venn1"/>
    <dgm:cxn modelId="{E2AAF172-7BED-4C49-A760-2A4D45E37A20}" type="presOf" srcId="{1A8644F3-DE9F-7448-81F3-AFFBA168B645}" destId="{69049FF1-738A-A444-8F34-B1B8FA0AC223}" srcOrd="0" destOrd="0" presId="urn:microsoft.com/office/officeart/2005/8/layout/venn1"/>
    <dgm:cxn modelId="{E445ADB6-3063-9B47-B5CB-73526C379D01}" srcId="{1A8644F3-DE9F-7448-81F3-AFFBA168B645}" destId="{D1BF82AF-7677-034C-ABEC-A1FE05EBB34A}" srcOrd="0" destOrd="0" parTransId="{E381576B-B2ED-F546-84A7-C9C8D8E6E418}" sibTransId="{AEAD93C0-91CD-9646-B7AE-F1D24B207538}"/>
    <dgm:cxn modelId="{B73E32C7-FBA6-7B4D-B6A6-CCD579FE53AE}" type="presOf" srcId="{5E4A369B-3556-7540-A078-9ECAE4167627}" destId="{A625166B-7978-9341-8539-41E3D52BA163}" srcOrd="1" destOrd="0" presId="urn:microsoft.com/office/officeart/2005/8/layout/venn1"/>
    <dgm:cxn modelId="{DA35AFF3-CB5E-0B43-98BE-0BDB708B68DA}" srcId="{1A8644F3-DE9F-7448-81F3-AFFBA168B645}" destId="{5E4A369B-3556-7540-A078-9ECAE4167627}" srcOrd="1" destOrd="0" parTransId="{13A3A203-03E2-5449-B0C0-FD1A9B78A061}" sibTransId="{F119612E-5A0D-ED45-9323-A952CB385ADA}"/>
    <dgm:cxn modelId="{7BB303F5-C64B-2E45-BAD6-DC6011D2FD7E}" type="presOf" srcId="{5E4A369B-3556-7540-A078-9ECAE4167627}" destId="{BFACB942-5F8E-D84C-B573-0A239BC3FDBA}" srcOrd="0" destOrd="0" presId="urn:microsoft.com/office/officeart/2005/8/layout/venn1"/>
    <dgm:cxn modelId="{1945C8E5-5817-E249-A4B8-5B0C6ACBDE7F}" type="presParOf" srcId="{69049FF1-738A-A444-8F34-B1B8FA0AC223}" destId="{0207584B-C8CD-C54F-842C-D1E0F52AF442}" srcOrd="0" destOrd="0" presId="urn:microsoft.com/office/officeart/2005/8/layout/venn1"/>
    <dgm:cxn modelId="{AEE305EA-FE66-B644-AF1C-2FCDB0E3DFFC}" type="presParOf" srcId="{69049FF1-738A-A444-8F34-B1B8FA0AC223}" destId="{774B5044-B0B2-554A-BB29-CB81BC2FF82F}" srcOrd="1" destOrd="0" presId="urn:microsoft.com/office/officeart/2005/8/layout/venn1"/>
    <dgm:cxn modelId="{EAAB9C37-298B-304D-B949-1A58170B98E8}" type="presParOf" srcId="{69049FF1-738A-A444-8F34-B1B8FA0AC223}" destId="{BFACB942-5F8E-D84C-B573-0A239BC3FDBA}" srcOrd="2" destOrd="0" presId="urn:microsoft.com/office/officeart/2005/8/layout/venn1"/>
    <dgm:cxn modelId="{A1264FFE-AC5F-6440-A3F3-07476A4799EB}" type="presParOf" srcId="{69049FF1-738A-A444-8F34-B1B8FA0AC223}" destId="{A625166B-7978-9341-8539-41E3D52BA163}"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7584B-C8CD-C54F-842C-D1E0F52AF442}">
      <dsp:nvSpPr>
        <dsp:cNvPr id="0" name=""/>
        <dsp:cNvSpPr/>
      </dsp:nvSpPr>
      <dsp:spPr>
        <a:xfrm>
          <a:off x="163337" y="164954"/>
          <a:ext cx="4028991" cy="402899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725944" y="640058"/>
        <a:ext cx="2323022" cy="3078782"/>
      </dsp:txXfrm>
    </dsp:sp>
    <dsp:sp modelId="{BFACB942-5F8E-D84C-B573-0A239BC3FDBA}">
      <dsp:nvSpPr>
        <dsp:cNvPr id="0" name=""/>
        <dsp:cNvSpPr/>
      </dsp:nvSpPr>
      <dsp:spPr>
        <a:xfrm>
          <a:off x="2091333" y="116646"/>
          <a:ext cx="4028991" cy="402899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3234696" y="591751"/>
        <a:ext cx="2323022" cy="307878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6/28/23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6/28/23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6/28/23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6/28/23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49CB-EE27-5796-2E64-3B487E7CDD18}"/>
              </a:ext>
            </a:extLst>
          </p:cNvPr>
          <p:cNvSpPr>
            <a:spLocks noGrp="1"/>
          </p:cNvSpPr>
          <p:nvPr>
            <p:ph type="ctrTitle"/>
          </p:nvPr>
        </p:nvSpPr>
        <p:spPr>
          <a:xfrm>
            <a:off x="1600200" y="1265562"/>
            <a:ext cx="8991600" cy="2767102"/>
          </a:xfrm>
        </p:spPr>
        <p:txBody>
          <a:bodyPr>
            <a:normAutofit/>
          </a:bodyPr>
          <a:lstStyle/>
          <a:p>
            <a:r>
              <a:rPr lang="en-US" sz="3600" b="0" i="0" dirty="0">
                <a:solidFill>
                  <a:srgbClr val="333333"/>
                </a:solidFill>
                <a:effectLst/>
                <a:latin typeface="Helvetica Neue" panose="02000503000000020004" pitchFamily="2" charset="0"/>
              </a:rPr>
              <a:t>How Does a Bike-Share Navigate Speedy Success?</a:t>
            </a:r>
            <a:endParaRPr lang="en-US" sz="4400" dirty="0"/>
          </a:p>
        </p:txBody>
      </p:sp>
      <p:sp>
        <p:nvSpPr>
          <p:cNvPr id="3" name="Subtitle 2">
            <a:extLst>
              <a:ext uri="{FF2B5EF4-FFF2-40B4-BE49-F238E27FC236}">
                <a16:creationId xmlns:a16="http://schemas.microsoft.com/office/drawing/2014/main" id="{41982FB9-BF2B-4013-E64A-676FCF06B952}"/>
              </a:ext>
            </a:extLst>
          </p:cNvPr>
          <p:cNvSpPr>
            <a:spLocks noGrp="1"/>
          </p:cNvSpPr>
          <p:nvPr>
            <p:ph type="subTitle" idx="1"/>
          </p:nvPr>
        </p:nvSpPr>
        <p:spPr>
          <a:xfrm>
            <a:off x="2695194" y="4352544"/>
            <a:ext cx="6801612" cy="1921256"/>
          </a:xfrm>
        </p:spPr>
        <p:txBody>
          <a:bodyPr>
            <a:normAutofit fontScale="92500" lnSpcReduction="10000"/>
          </a:bodyPr>
          <a:lstStyle/>
          <a:p>
            <a:r>
              <a:rPr lang="en-US" b="0" i="0" dirty="0">
                <a:solidFill>
                  <a:srgbClr val="333333"/>
                </a:solidFill>
                <a:effectLst/>
                <a:latin typeface="Helvetica Neue" panose="02000503000000020004" pitchFamily="2" charset="0"/>
              </a:rPr>
              <a:t>Athena Pelfrey, Ph.D.</a:t>
            </a:r>
          </a:p>
          <a:p>
            <a:r>
              <a:rPr lang="en-US">
                <a:solidFill>
                  <a:srgbClr val="333333"/>
                </a:solidFill>
                <a:latin typeface="Helvetica Neue" panose="02000503000000020004" pitchFamily="2" charset="0"/>
              </a:rPr>
              <a:t>June 28, 2023</a:t>
            </a:r>
            <a:endParaRPr lang="en-US" dirty="0">
              <a:solidFill>
                <a:srgbClr val="333333"/>
              </a:solidFill>
              <a:latin typeface="Helvetica Neue" panose="02000503000000020004" pitchFamily="2" charset="0"/>
            </a:endParaRPr>
          </a:p>
          <a:p>
            <a:endParaRPr lang="en-US" dirty="0">
              <a:solidFill>
                <a:srgbClr val="333333"/>
              </a:solidFill>
              <a:latin typeface="Helvetica Neue" panose="02000503000000020004" pitchFamily="2" charset="0"/>
            </a:endParaRPr>
          </a:p>
          <a:p>
            <a:r>
              <a:rPr lang="en-US" b="0" i="0" dirty="0">
                <a:solidFill>
                  <a:srgbClr val="333333"/>
                </a:solidFill>
                <a:effectLst/>
                <a:latin typeface="Helvetica Neue" panose="02000503000000020004" pitchFamily="2" charset="0"/>
              </a:rPr>
              <a:t>Google Data Analytics Capstone: Complete a Case Study</a:t>
            </a:r>
          </a:p>
          <a:p>
            <a:r>
              <a:rPr lang="en-US" dirty="0">
                <a:solidFill>
                  <a:srgbClr val="333333"/>
                </a:solidFill>
                <a:latin typeface="Helvetica Neue" panose="02000503000000020004" pitchFamily="2" charset="0"/>
              </a:rPr>
              <a:t>From Coursera</a:t>
            </a:r>
            <a:endParaRPr lang="en-US" b="0" i="0" dirty="0">
              <a:solidFill>
                <a:srgbClr val="333333"/>
              </a:solidFill>
              <a:effectLst/>
              <a:latin typeface="Helvetica Neue" panose="02000503000000020004" pitchFamily="2" charset="0"/>
            </a:endParaRPr>
          </a:p>
          <a:p>
            <a:endParaRPr lang="en-US" b="0" i="0" dirty="0">
              <a:solidFill>
                <a:srgbClr val="333333"/>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143647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D790-2369-92B3-F4CD-ACD08E56A555}"/>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41A19007-5F9D-DAEE-739A-B570E7B4BE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925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C902-0AC9-C843-4CD2-1925A14E6B6D}"/>
              </a:ext>
            </a:extLst>
          </p:cNvPr>
          <p:cNvSpPr>
            <a:spLocks noGrp="1"/>
          </p:cNvSpPr>
          <p:nvPr>
            <p:ph type="title"/>
          </p:nvPr>
        </p:nvSpPr>
        <p:spPr>
          <a:xfrm>
            <a:off x="2231131" y="251938"/>
            <a:ext cx="7729728" cy="1188720"/>
          </a:xfrm>
        </p:spPr>
        <p:txBody>
          <a:bodyPr/>
          <a:lstStyle/>
          <a:p>
            <a:r>
              <a:rPr lang="en-US" dirty="0"/>
              <a:t>Filtering by Trip Duration</a:t>
            </a:r>
          </a:p>
        </p:txBody>
      </p:sp>
      <p:graphicFrame>
        <p:nvGraphicFramePr>
          <p:cNvPr id="5" name="Content Placeholder 4">
            <a:extLst>
              <a:ext uri="{FF2B5EF4-FFF2-40B4-BE49-F238E27FC236}">
                <a16:creationId xmlns:a16="http://schemas.microsoft.com/office/drawing/2014/main" id="{2646281B-05CA-D34E-078C-DBA37A5A60F3}"/>
              </a:ext>
            </a:extLst>
          </p:cNvPr>
          <p:cNvGraphicFramePr>
            <a:graphicFrameLocks noGrp="1"/>
          </p:cNvGraphicFramePr>
          <p:nvPr>
            <p:ph sz="half" idx="1"/>
            <p:extLst>
              <p:ext uri="{D42A27DB-BD31-4B8C-83A1-F6EECF244321}">
                <p14:modId xmlns:p14="http://schemas.microsoft.com/office/powerpoint/2010/main" val="259922384"/>
              </p:ext>
            </p:extLst>
          </p:nvPr>
        </p:nvGraphicFramePr>
        <p:xfrm>
          <a:off x="5342769" y="2083513"/>
          <a:ext cx="4271964" cy="1038198"/>
        </p:xfrm>
        <a:graphic>
          <a:graphicData uri="http://schemas.openxmlformats.org/drawingml/2006/table">
            <a:tbl>
              <a:tblPr/>
              <a:tblGrid>
                <a:gridCol w="1209098">
                  <a:extLst>
                    <a:ext uri="{9D8B030D-6E8A-4147-A177-3AD203B41FA5}">
                      <a16:colId xmlns:a16="http://schemas.microsoft.com/office/drawing/2014/main" val="3418390723"/>
                    </a:ext>
                  </a:extLst>
                </a:gridCol>
                <a:gridCol w="1638878">
                  <a:extLst>
                    <a:ext uri="{9D8B030D-6E8A-4147-A177-3AD203B41FA5}">
                      <a16:colId xmlns:a16="http://schemas.microsoft.com/office/drawing/2014/main" val="3027627986"/>
                    </a:ext>
                  </a:extLst>
                </a:gridCol>
                <a:gridCol w="1423988">
                  <a:extLst>
                    <a:ext uri="{9D8B030D-6E8A-4147-A177-3AD203B41FA5}">
                      <a16:colId xmlns:a16="http://schemas.microsoft.com/office/drawing/2014/main" val="1930816684"/>
                    </a:ext>
                  </a:extLst>
                </a:gridCol>
              </a:tblGrid>
              <a:tr h="471870">
                <a:tc>
                  <a:txBody>
                    <a:bodyPr/>
                    <a:lstStyle/>
                    <a:p>
                      <a:pPr algn="l" fontAlgn="b"/>
                      <a:r>
                        <a:rPr lang="en-US" sz="1400" b="1" dirty="0" err="1">
                          <a:effectLst/>
                        </a:rPr>
                        <a:t>Total.Trips</a:t>
                      </a:r>
                      <a:endParaRPr lang="en-US" sz="1400" b="1" dirty="0">
                        <a:effectLst/>
                      </a:endParaRPr>
                    </a:p>
                  </a:txBody>
                  <a:tcPr marL="34902" marR="34902" marT="34902" marB="34902"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400" b="1" dirty="0">
                          <a:effectLst/>
                        </a:rPr>
                        <a:t>Trips.less.24.hrs</a:t>
                      </a:r>
                    </a:p>
                  </a:txBody>
                  <a:tcPr marL="34902" marR="34902" marT="34902" marB="34902"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400" b="1" dirty="0">
                          <a:effectLst/>
                        </a:rPr>
                        <a:t>Percentage</a:t>
                      </a:r>
                    </a:p>
                  </a:txBody>
                  <a:tcPr marL="34902" marR="34902" marT="34902" marB="34902"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98833920"/>
                  </a:ext>
                </a:extLst>
              </a:tr>
              <a:tr h="270837">
                <a:tc>
                  <a:txBody>
                    <a:bodyPr/>
                    <a:lstStyle/>
                    <a:p>
                      <a:pPr algn="l" fontAlgn="t"/>
                      <a:r>
                        <a:rPr lang="en-US" sz="1400">
                          <a:effectLst/>
                        </a:rPr>
                        <a:t>2937367</a:t>
                      </a:r>
                    </a:p>
                  </a:txBody>
                  <a:tcPr marL="34902" marR="34902" marT="34902" marB="3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2936866</a:t>
                      </a:r>
                    </a:p>
                  </a:txBody>
                  <a:tcPr marL="34902" marR="34902" marT="34902" marB="3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0.9998294</a:t>
                      </a:r>
                    </a:p>
                  </a:txBody>
                  <a:tcPr marL="34902" marR="34902" marT="34902" marB="349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00717737"/>
                  </a:ext>
                </a:extLst>
              </a:tr>
              <a:tr h="270837">
                <a:tc>
                  <a:txBody>
                    <a:bodyPr/>
                    <a:lstStyle/>
                    <a:p>
                      <a:pPr algn="l" fontAlgn="t"/>
                      <a:r>
                        <a:rPr lang="en-US" sz="1400">
                          <a:effectLst/>
                        </a:rPr>
                        <a:t>880637</a:t>
                      </a:r>
                    </a:p>
                  </a:txBody>
                  <a:tcPr marL="34902" marR="34902" marT="34902" marB="34902">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rPr>
                        <a:t>879290</a:t>
                      </a:r>
                    </a:p>
                  </a:txBody>
                  <a:tcPr marL="34902" marR="34902" marT="34902" marB="34902">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rPr>
                        <a:t>0.9984704</a:t>
                      </a:r>
                    </a:p>
                  </a:txBody>
                  <a:tcPr marL="34902" marR="34902" marT="34902" marB="34902">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95135899"/>
                  </a:ext>
                </a:extLst>
              </a:tr>
            </a:tbl>
          </a:graphicData>
        </a:graphic>
      </p:graphicFrame>
      <p:sp>
        <p:nvSpPr>
          <p:cNvPr id="6" name="Rectangle 1">
            <a:extLst>
              <a:ext uri="{FF2B5EF4-FFF2-40B4-BE49-F238E27FC236}">
                <a16:creationId xmlns:a16="http://schemas.microsoft.com/office/drawing/2014/main" id="{5B99603C-3F26-F69D-3DFB-C795F250E8C4}"/>
              </a:ext>
            </a:extLst>
          </p:cNvPr>
          <p:cNvSpPr>
            <a:spLocks noChangeArrowheads="1"/>
          </p:cNvSpPr>
          <p:nvPr/>
        </p:nvSpPr>
        <p:spPr bwMode="auto">
          <a:xfrm>
            <a:off x="1503092" y="281320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33333"/>
                </a:solidFill>
                <a:effectLst/>
                <a:latin typeface="Helvetica Neue" panose="02000503000000020004"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E8C8BFC7-359D-8FE5-882C-0455602F41C6}"/>
              </a:ext>
            </a:extLst>
          </p:cNvPr>
          <p:cNvGraphicFramePr>
            <a:graphicFrameLocks noGrp="1"/>
          </p:cNvGraphicFramePr>
          <p:nvPr>
            <p:extLst>
              <p:ext uri="{D42A27DB-BD31-4B8C-83A1-F6EECF244321}">
                <p14:modId xmlns:p14="http://schemas.microsoft.com/office/powerpoint/2010/main" val="1262168920"/>
              </p:ext>
            </p:extLst>
          </p:nvPr>
        </p:nvGraphicFramePr>
        <p:xfrm>
          <a:off x="2027137" y="4644757"/>
          <a:ext cx="3865761" cy="1994496"/>
        </p:xfrm>
        <a:graphic>
          <a:graphicData uri="http://schemas.openxmlformats.org/drawingml/2006/table">
            <a:tbl>
              <a:tblPr/>
              <a:tblGrid>
                <a:gridCol w="1288587">
                  <a:extLst>
                    <a:ext uri="{9D8B030D-6E8A-4147-A177-3AD203B41FA5}">
                      <a16:colId xmlns:a16="http://schemas.microsoft.com/office/drawing/2014/main" val="2381955384"/>
                    </a:ext>
                  </a:extLst>
                </a:gridCol>
                <a:gridCol w="1288587">
                  <a:extLst>
                    <a:ext uri="{9D8B030D-6E8A-4147-A177-3AD203B41FA5}">
                      <a16:colId xmlns:a16="http://schemas.microsoft.com/office/drawing/2014/main" val="2519035543"/>
                    </a:ext>
                  </a:extLst>
                </a:gridCol>
                <a:gridCol w="1288587">
                  <a:extLst>
                    <a:ext uri="{9D8B030D-6E8A-4147-A177-3AD203B41FA5}">
                      <a16:colId xmlns:a16="http://schemas.microsoft.com/office/drawing/2014/main" val="1522243581"/>
                    </a:ext>
                  </a:extLst>
                </a:gridCol>
              </a:tblGrid>
              <a:tr h="398368">
                <a:tc>
                  <a:txBody>
                    <a:bodyPr/>
                    <a:lstStyle/>
                    <a:p>
                      <a:pPr algn="l" fontAlgn="b"/>
                      <a:r>
                        <a:rPr lang="en-US" sz="1400" dirty="0">
                          <a:effectLst/>
                        </a:rPr>
                        <a:t>Raw Data</a:t>
                      </a:r>
                    </a:p>
                  </a:txBody>
                  <a:tcPr marL="47625" marR="47625"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endParaRPr lang="en-US" sz="1400" b="0" dirty="0">
                        <a:solidFill>
                          <a:srgbClr val="999999"/>
                        </a:solidFill>
                        <a:effectLst/>
                      </a:endParaRPr>
                    </a:p>
                  </a:txBody>
                  <a:tcPr marL="47625" marR="47625"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endParaRPr lang="en-US" sz="1400" b="0" dirty="0">
                        <a:solidFill>
                          <a:srgbClr val="999999"/>
                        </a:solidFill>
                        <a:effectLst/>
                      </a:endParaRPr>
                    </a:p>
                  </a:txBody>
                  <a:tcPr marL="47625" marR="47625"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99071136"/>
                  </a:ext>
                </a:extLst>
              </a:tr>
              <a:tr h="422503">
                <a:tc>
                  <a:txBody>
                    <a:bodyPr/>
                    <a:lstStyle/>
                    <a:p>
                      <a:pPr algn="l" fontAlgn="t"/>
                      <a:r>
                        <a:rPr lang="en-US" sz="1400" b="1" dirty="0" err="1">
                          <a:effectLst/>
                        </a:rPr>
                        <a:t>user_type</a:t>
                      </a:r>
                      <a:endParaRPr lang="en-US" sz="1400" b="1" dirty="0">
                        <a:effectLst/>
                      </a:endParaRP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effectLst/>
                        </a:rPr>
                        <a:t>Casual</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effectLst/>
                        </a:rPr>
                        <a:t>Member</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97089537"/>
                  </a:ext>
                </a:extLst>
              </a:tr>
              <a:tr h="403896">
                <a:tc>
                  <a:txBody>
                    <a:bodyPr/>
                    <a:lstStyle/>
                    <a:p>
                      <a:pPr algn="l" fontAlgn="t"/>
                      <a:r>
                        <a:rPr lang="en-US" sz="1400" b="1">
                          <a:effectLst/>
                        </a:rPr>
                        <a:t>count</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880637</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2937367</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37460336"/>
                  </a:ext>
                </a:extLst>
              </a:tr>
              <a:tr h="403897">
                <a:tc>
                  <a:txBody>
                    <a:bodyPr/>
                    <a:lstStyle/>
                    <a:p>
                      <a:pPr algn="l" fontAlgn="t"/>
                      <a:r>
                        <a:rPr lang="en-US" sz="1400" b="1">
                          <a:effectLst/>
                        </a:rPr>
                        <a:t>mean</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00:57:00.885729</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00:14:19.383275</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5315381"/>
                  </a:ext>
                </a:extLst>
              </a:tr>
              <a:tr h="365832">
                <a:tc>
                  <a:txBody>
                    <a:bodyPr/>
                    <a:lstStyle/>
                    <a:p>
                      <a:pPr algn="l" fontAlgn="t"/>
                      <a:r>
                        <a:rPr lang="en-US" sz="1400" b="1" dirty="0">
                          <a:effectLst/>
                        </a:rPr>
                        <a:t>max</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rPr>
                        <a:t>2952:20:00</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rPr>
                        <a:t>2515:43:53</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63273799"/>
                  </a:ext>
                </a:extLst>
              </a:tr>
            </a:tbl>
          </a:graphicData>
        </a:graphic>
      </p:graphicFrame>
      <p:graphicFrame>
        <p:nvGraphicFramePr>
          <p:cNvPr id="9" name="Table 8">
            <a:extLst>
              <a:ext uri="{FF2B5EF4-FFF2-40B4-BE49-F238E27FC236}">
                <a16:creationId xmlns:a16="http://schemas.microsoft.com/office/drawing/2014/main" id="{755C5892-1CE8-8AC4-09A9-4F51D98B20F6}"/>
              </a:ext>
            </a:extLst>
          </p:cNvPr>
          <p:cNvGraphicFramePr>
            <a:graphicFrameLocks noGrp="1"/>
          </p:cNvGraphicFramePr>
          <p:nvPr>
            <p:extLst>
              <p:ext uri="{D42A27DB-BD31-4B8C-83A1-F6EECF244321}">
                <p14:modId xmlns:p14="http://schemas.microsoft.com/office/powerpoint/2010/main" val="3038846327"/>
              </p:ext>
            </p:extLst>
          </p:nvPr>
        </p:nvGraphicFramePr>
        <p:xfrm>
          <a:off x="6299097" y="4613859"/>
          <a:ext cx="3865763" cy="1994497"/>
        </p:xfrm>
        <a:graphic>
          <a:graphicData uri="http://schemas.openxmlformats.org/drawingml/2006/table">
            <a:tbl>
              <a:tblPr/>
              <a:tblGrid>
                <a:gridCol w="1132057">
                  <a:extLst>
                    <a:ext uri="{9D8B030D-6E8A-4147-A177-3AD203B41FA5}">
                      <a16:colId xmlns:a16="http://schemas.microsoft.com/office/drawing/2014/main" val="634908919"/>
                    </a:ext>
                  </a:extLst>
                </a:gridCol>
                <a:gridCol w="1366853">
                  <a:extLst>
                    <a:ext uri="{9D8B030D-6E8A-4147-A177-3AD203B41FA5}">
                      <a16:colId xmlns:a16="http://schemas.microsoft.com/office/drawing/2014/main" val="1684256432"/>
                    </a:ext>
                  </a:extLst>
                </a:gridCol>
                <a:gridCol w="1366853">
                  <a:extLst>
                    <a:ext uri="{9D8B030D-6E8A-4147-A177-3AD203B41FA5}">
                      <a16:colId xmlns:a16="http://schemas.microsoft.com/office/drawing/2014/main" val="814398838"/>
                    </a:ext>
                  </a:extLst>
                </a:gridCol>
              </a:tblGrid>
              <a:tr h="390344">
                <a:tc gridSpan="2">
                  <a:txBody>
                    <a:bodyPr/>
                    <a:lstStyle/>
                    <a:p>
                      <a:pPr algn="l" fontAlgn="b"/>
                      <a:r>
                        <a:rPr lang="en-US" sz="1400" b="0" dirty="0">
                          <a:solidFill>
                            <a:schemeClr val="tx1"/>
                          </a:solidFill>
                          <a:effectLst/>
                        </a:rPr>
                        <a:t>After Filtering</a:t>
                      </a:r>
                    </a:p>
                  </a:txBody>
                  <a:tcPr marL="47625" marR="47625"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hMerge="1">
                  <a:txBody>
                    <a:bodyPr/>
                    <a:lstStyle/>
                    <a:p>
                      <a:pPr algn="l" fontAlgn="b"/>
                      <a:endParaRPr lang="en-US" b="0" dirty="0">
                        <a:solidFill>
                          <a:schemeClr val="tx1"/>
                        </a:solidFill>
                        <a:effectLst/>
                      </a:endParaRPr>
                    </a:p>
                  </a:txBody>
                  <a:tcPr marL="47625" marR="47625"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endParaRPr lang="en-US" sz="1400" b="1" dirty="0">
                        <a:solidFill>
                          <a:srgbClr val="999999"/>
                        </a:solidFill>
                        <a:effectLst/>
                      </a:endParaRPr>
                    </a:p>
                  </a:txBody>
                  <a:tcPr marL="47625" marR="47625" marT="47625" marB="47625"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01049023"/>
                  </a:ext>
                </a:extLst>
              </a:tr>
              <a:tr h="429656">
                <a:tc>
                  <a:txBody>
                    <a:bodyPr/>
                    <a:lstStyle/>
                    <a:p>
                      <a:pPr algn="l" fontAlgn="t"/>
                      <a:r>
                        <a:rPr lang="en-US" sz="1400" b="1">
                          <a:effectLst/>
                        </a:rPr>
                        <a:t>user_type</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effectLst/>
                        </a:rPr>
                        <a:t>Casual</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effectLst/>
                        </a:rPr>
                        <a:t>Member</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65308540"/>
                  </a:ext>
                </a:extLst>
              </a:tr>
              <a:tr h="391499">
                <a:tc>
                  <a:txBody>
                    <a:bodyPr/>
                    <a:lstStyle/>
                    <a:p>
                      <a:pPr algn="l" fontAlgn="t"/>
                      <a:r>
                        <a:rPr lang="en-US" sz="1400" b="1">
                          <a:effectLst/>
                        </a:rPr>
                        <a:t>count</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879290</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2936866</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87887421"/>
                  </a:ext>
                </a:extLst>
              </a:tr>
              <a:tr h="391499">
                <a:tc>
                  <a:txBody>
                    <a:bodyPr/>
                    <a:lstStyle/>
                    <a:p>
                      <a:pPr algn="l" fontAlgn="t"/>
                      <a:r>
                        <a:rPr lang="en-US" sz="1400" b="1">
                          <a:effectLst/>
                        </a:rPr>
                        <a:t>mean</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00:39:25.535000</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00:12:55.632406</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17582"/>
                  </a:ext>
                </a:extLst>
              </a:tr>
              <a:tr h="391499">
                <a:tc>
                  <a:txBody>
                    <a:bodyPr/>
                    <a:lstStyle/>
                    <a:p>
                      <a:pPr algn="l" fontAlgn="t"/>
                      <a:r>
                        <a:rPr lang="en-US" sz="1400" b="1" dirty="0">
                          <a:effectLst/>
                        </a:rPr>
                        <a:t>max</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a:effectLst/>
                        </a:rPr>
                        <a:t>24:00:00</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rPr>
                        <a:t>23:59:45</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196957878"/>
                  </a:ext>
                </a:extLst>
              </a:tr>
            </a:tbl>
          </a:graphicData>
        </a:graphic>
      </p:graphicFrame>
      <p:sp>
        <p:nvSpPr>
          <p:cNvPr id="11" name="TextBox 10">
            <a:extLst>
              <a:ext uri="{FF2B5EF4-FFF2-40B4-BE49-F238E27FC236}">
                <a16:creationId xmlns:a16="http://schemas.microsoft.com/office/drawing/2014/main" id="{282E08D5-8CC1-F8A4-73BC-E35A61F0B394}"/>
              </a:ext>
            </a:extLst>
          </p:cNvPr>
          <p:cNvSpPr txBox="1"/>
          <p:nvPr/>
        </p:nvSpPr>
        <p:spPr>
          <a:xfrm>
            <a:off x="4380041" y="4205510"/>
            <a:ext cx="2829621" cy="369332"/>
          </a:xfrm>
          <a:prstGeom prst="rect">
            <a:avLst/>
          </a:prstGeom>
          <a:noFill/>
        </p:spPr>
        <p:txBody>
          <a:bodyPr wrap="none" rtlCol="0">
            <a:spAutoFit/>
          </a:bodyPr>
          <a:lstStyle/>
          <a:p>
            <a:r>
              <a:rPr lang="en-US" dirty="0"/>
              <a:t>Summaries of  Trip Duration</a:t>
            </a:r>
          </a:p>
        </p:txBody>
      </p:sp>
      <p:sp>
        <p:nvSpPr>
          <p:cNvPr id="12" name="Left Arrow Callout 11">
            <a:extLst>
              <a:ext uri="{FF2B5EF4-FFF2-40B4-BE49-F238E27FC236}">
                <a16:creationId xmlns:a16="http://schemas.microsoft.com/office/drawing/2014/main" id="{3FF4AA12-C4AD-C32F-1CD2-69780369912C}"/>
              </a:ext>
            </a:extLst>
          </p:cNvPr>
          <p:cNvSpPr/>
          <p:nvPr/>
        </p:nvSpPr>
        <p:spPr>
          <a:xfrm>
            <a:off x="9813073" y="2145412"/>
            <a:ext cx="2141034" cy="914400"/>
          </a:xfrm>
          <a:prstGeom prst="leftArrowCallout">
            <a:avLst>
              <a:gd name="adj1" fmla="val 25000"/>
              <a:gd name="adj2" fmla="val 25000"/>
              <a:gd name="adj3" fmla="val 25000"/>
              <a:gd name="adj4" fmla="val 77998"/>
            </a:avLst>
          </a:prstGeom>
          <a:solidFill>
            <a:schemeClr val="accent1">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Kept 99.95% of all data</a:t>
            </a:r>
          </a:p>
        </p:txBody>
      </p:sp>
      <p:sp>
        <p:nvSpPr>
          <p:cNvPr id="14" name="Rounded Rectangle 13">
            <a:extLst>
              <a:ext uri="{FF2B5EF4-FFF2-40B4-BE49-F238E27FC236}">
                <a16:creationId xmlns:a16="http://schemas.microsoft.com/office/drawing/2014/main" id="{9B82EBF9-4C11-2047-A4C8-FBEA6B1A4250}"/>
              </a:ext>
            </a:extLst>
          </p:cNvPr>
          <p:cNvSpPr/>
          <p:nvPr/>
        </p:nvSpPr>
        <p:spPr>
          <a:xfrm>
            <a:off x="2027134" y="5867057"/>
            <a:ext cx="8137723" cy="369328"/>
          </a:xfrm>
          <a:prstGeom prst="roundRect">
            <a:avLst/>
          </a:prstGeom>
          <a:solidFill>
            <a:schemeClr val="accent1">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5129FA4F-9684-D7DF-3FAD-9476168A2593}"/>
              </a:ext>
            </a:extLst>
          </p:cNvPr>
          <p:cNvPicPr>
            <a:picLocks noChangeAspect="1"/>
          </p:cNvPicPr>
          <p:nvPr/>
        </p:nvPicPr>
        <p:blipFill rotWithShape="1">
          <a:blip r:embed="rId2"/>
          <a:srcRect t="6242"/>
          <a:stretch/>
        </p:blipFill>
        <p:spPr>
          <a:xfrm>
            <a:off x="2054243" y="1742461"/>
            <a:ext cx="3095082" cy="2428092"/>
          </a:xfrm>
          <a:prstGeom prst="rect">
            <a:avLst/>
          </a:prstGeom>
        </p:spPr>
      </p:pic>
      <p:sp>
        <p:nvSpPr>
          <p:cNvPr id="16" name="Frame 15">
            <a:extLst>
              <a:ext uri="{FF2B5EF4-FFF2-40B4-BE49-F238E27FC236}">
                <a16:creationId xmlns:a16="http://schemas.microsoft.com/office/drawing/2014/main" id="{419DBF19-B072-AB2D-E333-DECC624C3382}"/>
              </a:ext>
            </a:extLst>
          </p:cNvPr>
          <p:cNvSpPr/>
          <p:nvPr/>
        </p:nvSpPr>
        <p:spPr>
          <a:xfrm>
            <a:off x="2454603" y="1661769"/>
            <a:ext cx="245327" cy="1881685"/>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129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6A77-A52F-66E3-427E-7716D5A439A1}"/>
              </a:ext>
            </a:extLst>
          </p:cNvPr>
          <p:cNvSpPr>
            <a:spLocks noGrp="1"/>
          </p:cNvSpPr>
          <p:nvPr>
            <p:ph type="title"/>
          </p:nvPr>
        </p:nvSpPr>
        <p:spPr>
          <a:xfrm>
            <a:off x="2231136" y="964692"/>
            <a:ext cx="7729728" cy="1188720"/>
          </a:xfrm>
        </p:spPr>
        <p:txBody>
          <a:bodyPr>
            <a:normAutofit/>
          </a:bodyPr>
          <a:lstStyle/>
          <a:p>
            <a:r>
              <a:rPr lang="en-US" dirty="0"/>
              <a:t>Task</a:t>
            </a:r>
          </a:p>
        </p:txBody>
      </p:sp>
      <p:pic>
        <p:nvPicPr>
          <p:cNvPr id="5" name="Graphic 4" descr="Tricycle with solid fill">
            <a:extLst>
              <a:ext uri="{FF2B5EF4-FFF2-40B4-BE49-F238E27FC236}">
                <a16:creationId xmlns:a16="http://schemas.microsoft.com/office/drawing/2014/main" id="{4D7A7F98-3352-549C-3CF1-A1867770B4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53607" y="3563800"/>
            <a:ext cx="1814513" cy="1814513"/>
          </a:xfrm>
          <a:prstGeom prst="rect">
            <a:avLst/>
          </a:prstGeom>
          <a:ln w="31750" cap="sq">
            <a:solidFill>
              <a:srgbClr val="FFFFFF"/>
            </a:solidFill>
            <a:miter lim="800000"/>
          </a:ln>
        </p:spPr>
      </p:pic>
      <p:sp>
        <p:nvSpPr>
          <p:cNvPr id="3" name="Content Placeholder 2">
            <a:extLst>
              <a:ext uri="{FF2B5EF4-FFF2-40B4-BE49-F238E27FC236}">
                <a16:creationId xmlns:a16="http://schemas.microsoft.com/office/drawing/2014/main" id="{4B687922-8263-AC24-3287-69EA4A2BC1A8}"/>
              </a:ext>
            </a:extLst>
          </p:cNvPr>
          <p:cNvSpPr>
            <a:spLocks noGrp="1"/>
          </p:cNvSpPr>
          <p:nvPr>
            <p:ph idx="1"/>
          </p:nvPr>
        </p:nvSpPr>
        <p:spPr>
          <a:xfrm>
            <a:off x="847898" y="2553960"/>
            <a:ext cx="7980218" cy="3834194"/>
          </a:xfrm>
        </p:spPr>
        <p:txBody>
          <a:bodyPr>
            <a:normAutofit/>
          </a:bodyPr>
          <a:lstStyle/>
          <a:p>
            <a:pPr marL="0" indent="0">
              <a:lnSpc>
                <a:spcPct val="90000"/>
              </a:lnSpc>
              <a:buNone/>
            </a:pPr>
            <a:r>
              <a:rPr lang="en-US" b="1" i="0" dirty="0">
                <a:effectLst/>
              </a:rPr>
              <a:t>Company Goal:</a:t>
            </a:r>
            <a:r>
              <a:rPr lang="en-US" b="0" i="0" dirty="0">
                <a:effectLst/>
              </a:rPr>
              <a:t> Design marketing strategies aimed at converting casual riders into annual members.</a:t>
            </a:r>
          </a:p>
          <a:p>
            <a:pPr marL="0" indent="0">
              <a:lnSpc>
                <a:spcPct val="90000"/>
              </a:lnSpc>
              <a:buNone/>
            </a:pPr>
            <a:endParaRPr lang="en-US" b="0" i="0" dirty="0">
              <a:effectLst/>
            </a:endParaRPr>
          </a:p>
          <a:p>
            <a:pPr marL="0" indent="0">
              <a:lnSpc>
                <a:spcPct val="90000"/>
              </a:lnSpc>
              <a:buNone/>
            </a:pPr>
            <a:r>
              <a:rPr lang="en-US" b="1" i="0" dirty="0">
                <a:effectLst/>
              </a:rPr>
              <a:t>Questions:</a:t>
            </a:r>
            <a:r>
              <a:rPr lang="en-US" b="0" i="0" dirty="0">
                <a:effectLst/>
              </a:rPr>
              <a:t> Three questions will guide the future marketing program:</a:t>
            </a:r>
          </a:p>
          <a:p>
            <a:pPr lvl="1">
              <a:lnSpc>
                <a:spcPct val="90000"/>
              </a:lnSpc>
              <a:buFont typeface="+mj-lt"/>
              <a:buAutoNum type="arabicPeriod"/>
            </a:pPr>
            <a:r>
              <a:rPr lang="en-US" sz="1800" b="0" i="0" dirty="0">
                <a:effectLst/>
              </a:rPr>
              <a:t>How do annual members and casual riders use </a:t>
            </a:r>
            <a:r>
              <a:rPr lang="en-US" sz="1800" b="0" i="0" dirty="0" err="1">
                <a:effectLst/>
              </a:rPr>
              <a:t>Cyclistic</a:t>
            </a:r>
            <a:r>
              <a:rPr lang="en-US" sz="1800" b="0" i="0" dirty="0">
                <a:effectLst/>
              </a:rPr>
              <a:t> bikes differently?</a:t>
            </a:r>
          </a:p>
          <a:p>
            <a:pPr lvl="1">
              <a:lnSpc>
                <a:spcPct val="90000"/>
              </a:lnSpc>
              <a:buFont typeface="+mj-lt"/>
              <a:buAutoNum type="arabicPeriod"/>
            </a:pPr>
            <a:r>
              <a:rPr lang="en-US" sz="1800" b="0" i="0" dirty="0">
                <a:effectLst/>
              </a:rPr>
              <a:t>Why would casual riders buy </a:t>
            </a:r>
            <a:r>
              <a:rPr lang="en-US" sz="1800" b="0" i="0" dirty="0" err="1">
                <a:effectLst/>
              </a:rPr>
              <a:t>Cyclistic</a:t>
            </a:r>
            <a:r>
              <a:rPr lang="en-US" sz="1800" b="0" i="0" dirty="0">
                <a:effectLst/>
              </a:rPr>
              <a:t> annual memberships?</a:t>
            </a:r>
          </a:p>
          <a:p>
            <a:pPr lvl="1">
              <a:lnSpc>
                <a:spcPct val="90000"/>
              </a:lnSpc>
              <a:buFont typeface="+mj-lt"/>
              <a:buAutoNum type="arabicPeriod"/>
            </a:pPr>
            <a:r>
              <a:rPr lang="en-US" sz="1800" b="0" i="0" dirty="0">
                <a:effectLst/>
              </a:rPr>
              <a:t>How can </a:t>
            </a:r>
            <a:r>
              <a:rPr lang="en-US" sz="1800" b="0" i="0" dirty="0" err="1">
                <a:effectLst/>
              </a:rPr>
              <a:t>Cyclistic</a:t>
            </a:r>
            <a:r>
              <a:rPr lang="en-US" sz="1800" b="0" i="0" dirty="0">
                <a:effectLst/>
              </a:rPr>
              <a:t> use digital media to influence casual riders to become members?</a:t>
            </a:r>
          </a:p>
          <a:p>
            <a:pPr marL="228600" lvl="1" indent="0">
              <a:lnSpc>
                <a:spcPct val="90000"/>
              </a:lnSpc>
              <a:buNone/>
            </a:pPr>
            <a:endParaRPr lang="en-US" sz="1800" b="0" i="0" dirty="0">
              <a:effectLst/>
            </a:endParaRPr>
          </a:p>
          <a:p>
            <a:pPr marL="0" indent="0">
              <a:lnSpc>
                <a:spcPct val="90000"/>
              </a:lnSpc>
              <a:buNone/>
            </a:pPr>
            <a:r>
              <a:rPr lang="en-US" b="1" dirty="0"/>
              <a:t>Today’s Goal: </a:t>
            </a:r>
            <a:r>
              <a:rPr lang="en-US" dirty="0"/>
              <a:t>Determine trends in how annual members and casual riders use bikes. </a:t>
            </a:r>
          </a:p>
        </p:txBody>
      </p:sp>
    </p:spTree>
    <p:extLst>
      <p:ext uri="{BB962C8B-B14F-4D97-AF65-F5344CB8AC3E}">
        <p14:creationId xmlns:p14="http://schemas.microsoft.com/office/powerpoint/2010/main" val="348434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82A-E462-5248-A0F9-DC3A3A207D81}"/>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EF83B3EF-1250-6C29-18A5-9C422E6C1031}"/>
              </a:ext>
            </a:extLst>
          </p:cNvPr>
          <p:cNvSpPr>
            <a:spLocks noGrp="1"/>
          </p:cNvSpPr>
          <p:nvPr>
            <p:ph sz="half" idx="1"/>
          </p:nvPr>
        </p:nvSpPr>
        <p:spPr/>
        <p:txBody>
          <a:bodyPr>
            <a:normAutofit/>
          </a:bodyPr>
          <a:lstStyle/>
          <a:p>
            <a:pPr marL="0" indent="0">
              <a:buNone/>
            </a:pPr>
            <a:r>
              <a:rPr lang="en-US" dirty="0"/>
              <a:t>Overview:</a:t>
            </a:r>
          </a:p>
          <a:p>
            <a:r>
              <a:rPr lang="en-US" dirty="0"/>
              <a:t>User data from 2019 (collected quarterly). </a:t>
            </a:r>
          </a:p>
          <a:p>
            <a:r>
              <a:rPr lang="en-US" dirty="0"/>
              <a:t>Includes information regarding staring/ending time of trips, trip duration, type of membership, and staring/ending station information.</a:t>
            </a:r>
          </a:p>
        </p:txBody>
      </p:sp>
      <p:sp>
        <p:nvSpPr>
          <p:cNvPr id="4" name="Content Placeholder 3">
            <a:extLst>
              <a:ext uri="{FF2B5EF4-FFF2-40B4-BE49-F238E27FC236}">
                <a16:creationId xmlns:a16="http://schemas.microsoft.com/office/drawing/2014/main" id="{14F75BEA-6A42-4B1F-D975-E6450A867339}"/>
              </a:ext>
            </a:extLst>
          </p:cNvPr>
          <p:cNvSpPr>
            <a:spLocks noGrp="1"/>
          </p:cNvSpPr>
          <p:nvPr>
            <p:ph sz="half" idx="2"/>
          </p:nvPr>
        </p:nvSpPr>
        <p:spPr/>
        <p:txBody>
          <a:bodyPr/>
          <a:lstStyle/>
          <a:p>
            <a:pPr marL="0" indent="0">
              <a:buNone/>
            </a:pPr>
            <a:r>
              <a:rPr lang="en-US" dirty="0"/>
              <a:t>Files:</a:t>
            </a:r>
          </a:p>
          <a:p>
            <a:r>
              <a:rPr lang="en-US" dirty="0"/>
              <a:t>Divvy_Trips_2019_Q1.csv</a:t>
            </a:r>
          </a:p>
          <a:p>
            <a:r>
              <a:rPr lang="en-US" dirty="0"/>
              <a:t>Divvy_Trips_2019_Q2.csv</a:t>
            </a:r>
          </a:p>
          <a:p>
            <a:r>
              <a:rPr lang="en-US" dirty="0"/>
              <a:t>Divvy_Trips_2019_Q3.csv</a:t>
            </a:r>
          </a:p>
          <a:p>
            <a:r>
              <a:rPr lang="en-US" dirty="0"/>
              <a:t>Divvy_Trips_2019_Q4.csv</a:t>
            </a:r>
          </a:p>
          <a:p>
            <a:endParaRPr lang="en-US" dirty="0"/>
          </a:p>
        </p:txBody>
      </p:sp>
    </p:spTree>
    <p:extLst>
      <p:ext uri="{BB962C8B-B14F-4D97-AF65-F5344CB8AC3E}">
        <p14:creationId xmlns:p14="http://schemas.microsoft.com/office/powerpoint/2010/main" val="301703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C7F5-6FA8-98D2-3C51-C7695F4DC41C}"/>
              </a:ext>
            </a:extLst>
          </p:cNvPr>
          <p:cNvSpPr>
            <a:spLocks noGrp="1"/>
          </p:cNvSpPr>
          <p:nvPr>
            <p:ph type="title"/>
          </p:nvPr>
        </p:nvSpPr>
        <p:spPr>
          <a:xfrm>
            <a:off x="804672" y="964692"/>
            <a:ext cx="4476806" cy="1188720"/>
          </a:xfrm>
        </p:spPr>
        <p:txBody>
          <a:bodyPr vert="horz" lIns="182880" tIns="182880" rIns="182880" bIns="182880" rtlCol="0" anchor="ctr">
            <a:normAutofit/>
          </a:bodyPr>
          <a:lstStyle/>
          <a:p>
            <a:r>
              <a:rPr lang="en-US" dirty="0"/>
              <a:t>Data Cleaning &amp; Manipulation</a:t>
            </a:r>
          </a:p>
        </p:txBody>
      </p:sp>
      <p:sp>
        <p:nvSpPr>
          <p:cNvPr id="8" name="Content Placeholder 7">
            <a:extLst>
              <a:ext uri="{FF2B5EF4-FFF2-40B4-BE49-F238E27FC236}">
                <a16:creationId xmlns:a16="http://schemas.microsoft.com/office/drawing/2014/main" id="{1262FACF-C790-B349-0808-10E632B994DA}"/>
              </a:ext>
            </a:extLst>
          </p:cNvPr>
          <p:cNvSpPr>
            <a:spLocks noGrp="1"/>
          </p:cNvSpPr>
          <p:nvPr>
            <p:ph sz="half" idx="1"/>
          </p:nvPr>
        </p:nvSpPr>
        <p:spPr>
          <a:xfrm>
            <a:off x="803244" y="2638044"/>
            <a:ext cx="4492932" cy="3263206"/>
          </a:xfrm>
        </p:spPr>
        <p:txBody>
          <a:bodyPr vert="horz" lIns="91440" tIns="45720" rIns="91440" bIns="45720" rtlCol="0">
            <a:normAutofit fontScale="92500" lnSpcReduction="10000"/>
          </a:bodyPr>
          <a:lstStyle/>
          <a:p>
            <a:r>
              <a:rPr lang="en-US" dirty="0"/>
              <a:t>Renamed columns and changed data types as necessary to join tables</a:t>
            </a:r>
          </a:p>
          <a:p>
            <a:r>
              <a:rPr lang="en-US" dirty="0"/>
              <a:t>Changed the user types:</a:t>
            </a:r>
          </a:p>
          <a:p>
            <a:pPr marL="228600" lvl="1" indent="0">
              <a:buNone/>
            </a:pPr>
            <a:r>
              <a:rPr lang="en-US" dirty="0"/>
              <a:t>“Subscriber” </a:t>
            </a:r>
            <a:r>
              <a:rPr lang="en-US" dirty="0">
                <a:sym typeface="Wingdings" pitchFamily="2" charset="2"/>
              </a:rPr>
              <a:t> </a:t>
            </a:r>
            <a:r>
              <a:rPr lang="en-US" dirty="0"/>
              <a:t> “member” </a:t>
            </a:r>
          </a:p>
          <a:p>
            <a:pPr marL="228600" lvl="1" indent="0">
              <a:buNone/>
            </a:pPr>
            <a:r>
              <a:rPr lang="en-US" dirty="0"/>
              <a:t>“Customer” </a:t>
            </a:r>
            <a:r>
              <a:rPr lang="en-US" dirty="0">
                <a:sym typeface="Wingdings" pitchFamily="2" charset="2"/>
              </a:rPr>
              <a:t> </a:t>
            </a:r>
            <a:r>
              <a:rPr lang="en-US" dirty="0"/>
              <a:t> “casual”</a:t>
            </a:r>
          </a:p>
          <a:p>
            <a:r>
              <a:rPr lang="en-US" dirty="0"/>
              <a:t>Removed irrelevant columns (see right)</a:t>
            </a:r>
          </a:p>
          <a:p>
            <a:r>
              <a:rPr lang="en-US" dirty="0"/>
              <a:t>Created new columns: month, hour, </a:t>
            </a:r>
            <a:r>
              <a:rPr lang="en-US" dirty="0" err="1"/>
              <a:t>day_of_week</a:t>
            </a:r>
            <a:endParaRPr lang="en-US" dirty="0"/>
          </a:p>
          <a:p>
            <a:r>
              <a:rPr lang="en-US" dirty="0"/>
              <a:t>Filtered out trips that lasted more than 24 hours (see appendix)</a:t>
            </a:r>
          </a:p>
        </p:txBody>
      </p:sp>
      <p:sp>
        <p:nvSpPr>
          <p:cNvPr id="15" name="Rectangle 14">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4">
            <a:extLst>
              <a:ext uri="{FF2B5EF4-FFF2-40B4-BE49-F238E27FC236}">
                <a16:creationId xmlns:a16="http://schemas.microsoft.com/office/drawing/2014/main" id="{443D1553-14B4-A5E7-3E24-62F649F125B9}"/>
              </a:ext>
            </a:extLst>
          </p:cNvPr>
          <p:cNvGraphicFramePr>
            <a:graphicFrameLocks noGrp="1"/>
          </p:cNvGraphicFramePr>
          <p:nvPr>
            <p:ph sz="half" idx="2"/>
            <p:extLst>
              <p:ext uri="{D42A27DB-BD31-4B8C-83A1-F6EECF244321}">
                <p14:modId xmlns:p14="http://schemas.microsoft.com/office/powerpoint/2010/main" val="1315021071"/>
              </p:ext>
            </p:extLst>
          </p:nvPr>
        </p:nvGraphicFramePr>
        <p:xfrm>
          <a:off x="6272789" y="1345325"/>
          <a:ext cx="4782313" cy="4225154"/>
        </p:xfrm>
        <a:graphic>
          <a:graphicData uri="http://schemas.openxmlformats.org/drawingml/2006/table">
            <a:tbl>
              <a:tblPr firstRow="1" bandRow="1">
                <a:noFill/>
                <a:tableStyleId>{5C22544A-7EE6-4342-B048-85BDC9FD1C3A}</a:tableStyleId>
              </a:tblPr>
              <a:tblGrid>
                <a:gridCol w="1483845">
                  <a:extLst>
                    <a:ext uri="{9D8B030D-6E8A-4147-A177-3AD203B41FA5}">
                      <a16:colId xmlns:a16="http://schemas.microsoft.com/office/drawing/2014/main" val="4289603449"/>
                    </a:ext>
                  </a:extLst>
                </a:gridCol>
                <a:gridCol w="1114097">
                  <a:extLst>
                    <a:ext uri="{9D8B030D-6E8A-4147-A177-3AD203B41FA5}">
                      <a16:colId xmlns:a16="http://schemas.microsoft.com/office/drawing/2014/main" val="3481118829"/>
                    </a:ext>
                  </a:extLst>
                </a:gridCol>
                <a:gridCol w="2184371">
                  <a:extLst>
                    <a:ext uri="{9D8B030D-6E8A-4147-A177-3AD203B41FA5}">
                      <a16:colId xmlns:a16="http://schemas.microsoft.com/office/drawing/2014/main" val="3122199672"/>
                    </a:ext>
                  </a:extLst>
                </a:gridCol>
              </a:tblGrid>
              <a:tr h="509013">
                <a:tc>
                  <a:txBody>
                    <a:bodyPr/>
                    <a:lstStyle/>
                    <a:p>
                      <a:r>
                        <a:rPr lang="en-US" sz="1500" b="1" cap="none" spc="0">
                          <a:solidFill>
                            <a:schemeClr val="tx1"/>
                          </a:solidFill>
                        </a:rPr>
                        <a:t>Column Name</a:t>
                      </a:r>
                    </a:p>
                  </a:txBody>
                  <a:tcPr marL="61879" marR="75867" marT="17680" marB="132597" anchor="b">
                    <a:lnL w="12700" cmpd="sng">
                      <a:noFill/>
                    </a:lnL>
                    <a:lnR w="12700" cmpd="sng">
                      <a:noFill/>
                    </a:lnR>
                    <a:lnT w="9525" cap="flat" cmpd="sng" algn="ctr">
                      <a:noFill/>
                      <a:prstDash val="solid"/>
                    </a:lnT>
                    <a:lnB w="38100" cmpd="sng">
                      <a:noFill/>
                    </a:lnB>
                    <a:noFill/>
                  </a:tcPr>
                </a:tc>
                <a:tc>
                  <a:txBody>
                    <a:bodyPr/>
                    <a:lstStyle/>
                    <a:p>
                      <a:r>
                        <a:rPr lang="en-US" sz="1500" b="1" cap="none" spc="0">
                          <a:solidFill>
                            <a:schemeClr val="tx1"/>
                          </a:solidFill>
                        </a:rPr>
                        <a:t>Type</a:t>
                      </a:r>
                    </a:p>
                  </a:txBody>
                  <a:tcPr marL="61879" marR="75867" marT="17680" marB="132597" anchor="b">
                    <a:lnL w="12700" cmpd="sng">
                      <a:noFill/>
                    </a:lnL>
                    <a:lnR w="12700" cmpd="sng">
                      <a:noFill/>
                    </a:lnR>
                    <a:lnT w="9525" cap="flat" cmpd="sng" algn="ctr">
                      <a:noFill/>
                      <a:prstDash val="solid"/>
                    </a:lnT>
                    <a:lnB w="38100" cmpd="sng">
                      <a:noFill/>
                    </a:lnB>
                    <a:noFill/>
                  </a:tcPr>
                </a:tc>
                <a:tc>
                  <a:txBody>
                    <a:bodyPr/>
                    <a:lstStyle/>
                    <a:p>
                      <a:r>
                        <a:rPr lang="en-US" sz="1500" b="1" cap="none" spc="0" dirty="0">
                          <a:solidFill>
                            <a:schemeClr val="tx1"/>
                          </a:solidFill>
                        </a:rPr>
                        <a:t>Description</a:t>
                      </a:r>
                    </a:p>
                  </a:txBody>
                  <a:tcPr marL="61879" marR="75867" marT="17680" marB="132597"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542495812"/>
                  </a:ext>
                </a:extLst>
              </a:tr>
              <a:tr h="437821">
                <a:tc>
                  <a:txBody>
                    <a:bodyPr/>
                    <a:lstStyle/>
                    <a:p>
                      <a:r>
                        <a:rPr lang="en-US" sz="1200" cap="none" spc="0" err="1">
                          <a:solidFill>
                            <a:schemeClr val="tx1"/>
                          </a:solidFill>
                        </a:rPr>
                        <a:t>trip_id</a:t>
                      </a:r>
                      <a:endParaRPr lang="en-US" sz="1200" cap="none" spc="0">
                        <a:solidFill>
                          <a:schemeClr val="tx1"/>
                        </a:solidFill>
                      </a:endParaRPr>
                    </a:p>
                  </a:txBody>
                  <a:tcPr marL="61879" marR="75867" marT="17680" marB="132597">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n-US" sz="1200" cap="none" spc="0" dirty="0">
                          <a:solidFill>
                            <a:schemeClr val="tx1"/>
                          </a:solidFill>
                        </a:rPr>
                        <a:t>Integer</a:t>
                      </a:r>
                    </a:p>
                  </a:txBody>
                  <a:tcPr marL="61879" marR="75867" marT="17680" marB="132597">
                    <a:lnL w="12700" cmpd="sng">
                      <a:noFill/>
                      <a:prstDash val="solid"/>
                    </a:lnL>
                    <a:lnR w="12700" cmpd="sng">
                      <a:noFill/>
                      <a:prstDash val="solid"/>
                    </a:lnR>
                    <a:lnT w="38100" cmpd="sng">
                      <a:noFill/>
                    </a:lnT>
                    <a:lnB w="9525" cap="flat" cmpd="sng" algn="ctr">
                      <a:noFill/>
                      <a:prstDash val="solid"/>
                    </a:lnB>
                    <a:noFill/>
                  </a:tcPr>
                </a:tc>
                <a:tc>
                  <a:txBody>
                    <a:bodyPr/>
                    <a:lstStyle/>
                    <a:p>
                      <a:r>
                        <a:rPr lang="en-US" sz="1200" cap="none" spc="0">
                          <a:solidFill>
                            <a:schemeClr val="tx1"/>
                          </a:solidFill>
                        </a:rPr>
                        <a:t>Unique id per ride</a:t>
                      </a:r>
                    </a:p>
                  </a:txBody>
                  <a:tcPr marL="61879" marR="75867" marT="17680" marB="132597">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073150208"/>
                  </a:ext>
                </a:extLst>
              </a:tr>
              <a:tr h="437821">
                <a:tc>
                  <a:txBody>
                    <a:bodyPr/>
                    <a:lstStyle/>
                    <a:p>
                      <a:r>
                        <a:rPr lang="en-US" sz="1200" cap="none" spc="0" err="1">
                          <a:solidFill>
                            <a:schemeClr val="tx1"/>
                          </a:solidFill>
                        </a:rPr>
                        <a:t>start_time</a:t>
                      </a:r>
                      <a:endParaRPr lang="en-US" sz="1200" cap="none" spc="0">
                        <a:solidFill>
                          <a:schemeClr val="tx1"/>
                        </a:solidFill>
                      </a:endParaRPr>
                    </a:p>
                  </a:txBody>
                  <a:tcPr marL="61879" marR="75867" marT="17680" marB="13259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200" cap="none" spc="0">
                          <a:solidFill>
                            <a:schemeClr val="tx1"/>
                          </a:solidFill>
                        </a:rPr>
                        <a:t>Datetime</a:t>
                      </a:r>
                    </a:p>
                  </a:txBody>
                  <a:tcPr marL="61879" marR="75867" marT="17680" marB="1325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200" cap="none" spc="0">
                          <a:solidFill>
                            <a:schemeClr val="tx1"/>
                          </a:solidFill>
                        </a:rPr>
                        <a:t>Starting time of ride</a:t>
                      </a:r>
                    </a:p>
                  </a:txBody>
                  <a:tcPr marL="61879" marR="75867" marT="17680" marB="1325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51170946"/>
                  </a:ext>
                </a:extLst>
              </a:tr>
              <a:tr h="437821">
                <a:tc>
                  <a:txBody>
                    <a:bodyPr/>
                    <a:lstStyle/>
                    <a:p>
                      <a:r>
                        <a:rPr lang="en-US" sz="1200" cap="none" spc="0" err="1">
                          <a:solidFill>
                            <a:schemeClr val="tx1"/>
                          </a:solidFill>
                        </a:rPr>
                        <a:t>end_time</a:t>
                      </a:r>
                      <a:endParaRPr lang="en-US" sz="1200" cap="none" spc="0">
                        <a:solidFill>
                          <a:schemeClr val="tx1"/>
                        </a:solidFill>
                      </a:endParaRPr>
                    </a:p>
                  </a:txBody>
                  <a:tcPr marL="61879" marR="75867" marT="17680" marB="132597">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200" cap="none" spc="0">
                          <a:solidFill>
                            <a:schemeClr val="tx1"/>
                          </a:solidFill>
                        </a:rPr>
                        <a:t>Datetime</a:t>
                      </a:r>
                    </a:p>
                  </a:txBody>
                  <a:tcPr marL="61879" marR="75867" marT="17680" marB="132597">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US" sz="1200" cap="none" spc="0">
                          <a:solidFill>
                            <a:schemeClr val="tx1"/>
                          </a:solidFill>
                        </a:rPr>
                        <a:t>Ending time of ride</a:t>
                      </a:r>
                    </a:p>
                  </a:txBody>
                  <a:tcPr marL="61879" marR="75867" marT="17680" marB="132597">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532713931"/>
                  </a:ext>
                </a:extLst>
              </a:tr>
              <a:tr h="437821">
                <a:tc>
                  <a:txBody>
                    <a:bodyPr/>
                    <a:lstStyle/>
                    <a:p>
                      <a:r>
                        <a:rPr lang="en-US" sz="1200" cap="none" spc="0" err="1">
                          <a:solidFill>
                            <a:schemeClr val="tx1"/>
                          </a:solidFill>
                        </a:rPr>
                        <a:t>trip_duration</a:t>
                      </a:r>
                      <a:endParaRPr lang="en-US" sz="1200" cap="none" spc="0">
                        <a:solidFill>
                          <a:schemeClr val="tx1"/>
                        </a:solidFill>
                      </a:endParaRPr>
                    </a:p>
                  </a:txBody>
                  <a:tcPr marL="61879" marR="75867" marT="17680" marB="13259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200" cap="none" spc="0">
                          <a:solidFill>
                            <a:schemeClr val="tx1"/>
                          </a:solidFill>
                        </a:rPr>
                        <a:t>Float</a:t>
                      </a:r>
                    </a:p>
                  </a:txBody>
                  <a:tcPr marL="61879" marR="75867" marT="17680" marB="1325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200" cap="none" spc="0">
                          <a:solidFill>
                            <a:schemeClr val="tx1"/>
                          </a:solidFill>
                        </a:rPr>
                        <a:t>Duration of ride in seconds</a:t>
                      </a:r>
                    </a:p>
                  </a:txBody>
                  <a:tcPr marL="61879" marR="75867" marT="17680" marB="1325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51900219"/>
                  </a:ext>
                </a:extLst>
              </a:tr>
              <a:tr h="651394">
                <a:tc>
                  <a:txBody>
                    <a:bodyPr/>
                    <a:lstStyle/>
                    <a:p>
                      <a:r>
                        <a:rPr lang="en-US" sz="1200" cap="none" spc="0" dirty="0" err="1">
                          <a:solidFill>
                            <a:schemeClr val="tx1"/>
                          </a:solidFill>
                        </a:rPr>
                        <a:t>user_type</a:t>
                      </a:r>
                      <a:endParaRPr lang="en-US" sz="1200" cap="none" spc="0" dirty="0">
                        <a:solidFill>
                          <a:schemeClr val="tx1"/>
                        </a:solidFill>
                      </a:endParaRPr>
                    </a:p>
                  </a:txBody>
                  <a:tcPr marL="61879" marR="75867" marT="17680" marB="132597">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200" cap="none" spc="0" dirty="0">
                          <a:solidFill>
                            <a:schemeClr val="tx1"/>
                          </a:solidFill>
                        </a:rPr>
                        <a:t>Categorical</a:t>
                      </a:r>
                    </a:p>
                  </a:txBody>
                  <a:tcPr marL="61879" marR="75867" marT="17680" marB="132597">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US" sz="1200" cap="none" spc="0" dirty="0">
                          <a:solidFill>
                            <a:schemeClr val="tx1"/>
                          </a:solidFill>
                        </a:rPr>
                        <a:t>User type:  “member” or “casual”</a:t>
                      </a:r>
                    </a:p>
                  </a:txBody>
                  <a:tcPr marL="61879" marR="75867" marT="17680" marB="132597">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161839538"/>
                  </a:ext>
                </a:extLst>
              </a:tr>
              <a:tr h="437821">
                <a:tc>
                  <a:txBody>
                    <a:bodyPr/>
                    <a:lstStyle/>
                    <a:p>
                      <a:r>
                        <a:rPr lang="en-US" sz="1200" cap="none" spc="0">
                          <a:solidFill>
                            <a:schemeClr val="tx1"/>
                          </a:solidFill>
                        </a:rPr>
                        <a:t>month</a:t>
                      </a:r>
                    </a:p>
                  </a:txBody>
                  <a:tcPr marL="61879" marR="75867" marT="17680" marB="13259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200" cap="none" spc="0">
                          <a:solidFill>
                            <a:schemeClr val="tx1"/>
                          </a:solidFill>
                        </a:rPr>
                        <a:t>Integer</a:t>
                      </a:r>
                    </a:p>
                  </a:txBody>
                  <a:tcPr marL="61879" marR="75867" marT="17680" marB="1325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200" cap="none" spc="0">
                          <a:solidFill>
                            <a:schemeClr val="tx1"/>
                          </a:solidFill>
                        </a:rPr>
                        <a:t>Month of year [1,12]</a:t>
                      </a:r>
                    </a:p>
                  </a:txBody>
                  <a:tcPr marL="61879" marR="75867" marT="17680" marB="1325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48125967"/>
                  </a:ext>
                </a:extLst>
              </a:tr>
              <a:tr h="437821">
                <a:tc>
                  <a:txBody>
                    <a:bodyPr/>
                    <a:lstStyle/>
                    <a:p>
                      <a:r>
                        <a:rPr lang="en-US" sz="1200" cap="none" spc="0">
                          <a:solidFill>
                            <a:schemeClr val="tx1"/>
                          </a:solidFill>
                        </a:rPr>
                        <a:t>hour</a:t>
                      </a:r>
                    </a:p>
                  </a:txBody>
                  <a:tcPr marL="61879" marR="75867" marT="17680" marB="132597">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200" cap="none" spc="0" dirty="0">
                          <a:solidFill>
                            <a:schemeClr val="tx1"/>
                          </a:solidFill>
                        </a:rPr>
                        <a:t>Categorical</a:t>
                      </a:r>
                    </a:p>
                  </a:txBody>
                  <a:tcPr marL="61879" marR="75867" marT="17680" marB="132597">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US" sz="1200" cap="none" spc="0">
                          <a:solidFill>
                            <a:schemeClr val="tx1"/>
                          </a:solidFill>
                        </a:rPr>
                        <a:t>Hour of day [0,23]</a:t>
                      </a:r>
                    </a:p>
                  </a:txBody>
                  <a:tcPr marL="61879" marR="75867" marT="17680" marB="132597">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380954170"/>
                  </a:ext>
                </a:extLst>
              </a:tr>
              <a:tr h="437821">
                <a:tc>
                  <a:txBody>
                    <a:bodyPr/>
                    <a:lstStyle/>
                    <a:p>
                      <a:r>
                        <a:rPr lang="en-US" sz="1200" cap="none" spc="0" dirty="0" err="1">
                          <a:solidFill>
                            <a:schemeClr val="tx1"/>
                          </a:solidFill>
                        </a:rPr>
                        <a:t>day_of_week</a:t>
                      </a:r>
                      <a:endParaRPr lang="en-US" sz="1200" cap="none" spc="0" dirty="0">
                        <a:solidFill>
                          <a:schemeClr val="tx1"/>
                        </a:solidFill>
                      </a:endParaRPr>
                    </a:p>
                  </a:txBody>
                  <a:tcPr marL="61879" marR="75867" marT="17680" marB="13259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200" cap="none" spc="0">
                          <a:solidFill>
                            <a:schemeClr val="tx1"/>
                          </a:solidFill>
                        </a:rPr>
                        <a:t>Categorical</a:t>
                      </a:r>
                    </a:p>
                  </a:txBody>
                  <a:tcPr marL="61879" marR="75867" marT="17680" marB="1325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200" cap="none" spc="0" dirty="0">
                          <a:solidFill>
                            <a:schemeClr val="tx1"/>
                          </a:solidFill>
                        </a:rPr>
                        <a:t>Day of  Week</a:t>
                      </a:r>
                    </a:p>
                  </a:txBody>
                  <a:tcPr marL="61879" marR="75867" marT="17680" marB="1325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88902758"/>
                  </a:ext>
                </a:extLst>
              </a:tr>
            </a:tbl>
          </a:graphicData>
        </a:graphic>
      </p:graphicFrame>
    </p:spTree>
    <p:extLst>
      <p:ext uri="{BB962C8B-B14F-4D97-AF65-F5344CB8AC3E}">
        <p14:creationId xmlns:p14="http://schemas.microsoft.com/office/powerpoint/2010/main" val="382726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9528D8-6EEA-27E3-F7F2-4706673E8874}"/>
              </a:ext>
            </a:extLst>
          </p:cNvPr>
          <p:cNvSpPr>
            <a:spLocks noGrp="1"/>
          </p:cNvSpPr>
          <p:nvPr>
            <p:ph type="body" idx="1"/>
          </p:nvPr>
        </p:nvSpPr>
        <p:spPr>
          <a:xfrm>
            <a:off x="1264418" y="1432884"/>
            <a:ext cx="4270248" cy="704087"/>
          </a:xfrm>
        </p:spPr>
        <p:txBody>
          <a:bodyPr/>
          <a:lstStyle/>
          <a:p>
            <a:r>
              <a:rPr lang="en-US" dirty="0"/>
              <a:t>Number of Rides</a:t>
            </a:r>
          </a:p>
        </p:txBody>
      </p:sp>
      <p:sp>
        <p:nvSpPr>
          <p:cNvPr id="9" name="Text Placeholder 8">
            <a:extLst>
              <a:ext uri="{FF2B5EF4-FFF2-40B4-BE49-F238E27FC236}">
                <a16:creationId xmlns:a16="http://schemas.microsoft.com/office/drawing/2014/main" id="{F696AB98-8EF2-C829-427B-FB0C63616204}"/>
              </a:ext>
            </a:extLst>
          </p:cNvPr>
          <p:cNvSpPr>
            <a:spLocks noGrp="1"/>
          </p:cNvSpPr>
          <p:nvPr>
            <p:ph type="body" sz="quarter" idx="13"/>
          </p:nvPr>
        </p:nvSpPr>
        <p:spPr>
          <a:xfrm>
            <a:off x="6542869" y="1432883"/>
            <a:ext cx="4270248" cy="704087"/>
          </a:xfrm>
        </p:spPr>
        <p:txBody>
          <a:bodyPr/>
          <a:lstStyle/>
          <a:p>
            <a:r>
              <a:rPr lang="en-US" dirty="0"/>
              <a:t>average Trip Duration</a:t>
            </a:r>
          </a:p>
        </p:txBody>
      </p:sp>
      <p:sp>
        <p:nvSpPr>
          <p:cNvPr id="2" name="Title 1">
            <a:extLst>
              <a:ext uri="{FF2B5EF4-FFF2-40B4-BE49-F238E27FC236}">
                <a16:creationId xmlns:a16="http://schemas.microsoft.com/office/drawing/2014/main" id="{79C8646B-1C14-3909-D400-3B715644DF13}"/>
              </a:ext>
            </a:extLst>
          </p:cNvPr>
          <p:cNvSpPr>
            <a:spLocks noGrp="1"/>
          </p:cNvSpPr>
          <p:nvPr>
            <p:ph type="title"/>
          </p:nvPr>
        </p:nvSpPr>
        <p:spPr>
          <a:xfrm>
            <a:off x="2231136" y="244164"/>
            <a:ext cx="7729728" cy="1188720"/>
          </a:xfrm>
        </p:spPr>
        <p:txBody>
          <a:bodyPr>
            <a:normAutofit/>
          </a:bodyPr>
          <a:lstStyle/>
          <a:p>
            <a:r>
              <a:rPr lang="en-US" dirty="0"/>
              <a:t>Data Analysis: Month of Year</a:t>
            </a:r>
          </a:p>
        </p:txBody>
      </p:sp>
      <p:pic>
        <p:nvPicPr>
          <p:cNvPr id="19" name="Picture 18">
            <a:extLst>
              <a:ext uri="{FF2B5EF4-FFF2-40B4-BE49-F238E27FC236}">
                <a16:creationId xmlns:a16="http://schemas.microsoft.com/office/drawing/2014/main" id="{26F63235-A078-4427-4BBB-7F00BE0F10D3}"/>
              </a:ext>
            </a:extLst>
          </p:cNvPr>
          <p:cNvPicPr>
            <a:picLocks noChangeAspect="1"/>
          </p:cNvPicPr>
          <p:nvPr/>
        </p:nvPicPr>
        <p:blipFill>
          <a:blip r:embed="rId2"/>
          <a:stretch>
            <a:fillRect/>
          </a:stretch>
        </p:blipFill>
        <p:spPr>
          <a:xfrm>
            <a:off x="929359" y="2380272"/>
            <a:ext cx="4940367" cy="3044844"/>
          </a:xfrm>
          <a:prstGeom prst="rect">
            <a:avLst/>
          </a:prstGeom>
        </p:spPr>
      </p:pic>
      <p:pic>
        <p:nvPicPr>
          <p:cNvPr id="20" name="Picture 19">
            <a:extLst>
              <a:ext uri="{FF2B5EF4-FFF2-40B4-BE49-F238E27FC236}">
                <a16:creationId xmlns:a16="http://schemas.microsoft.com/office/drawing/2014/main" id="{F50E474C-6BE2-B39C-1492-5A9AADB46202}"/>
              </a:ext>
            </a:extLst>
          </p:cNvPr>
          <p:cNvPicPr>
            <a:picLocks noChangeAspect="1"/>
          </p:cNvPicPr>
          <p:nvPr/>
        </p:nvPicPr>
        <p:blipFill>
          <a:blip r:embed="rId3"/>
          <a:stretch>
            <a:fillRect/>
          </a:stretch>
        </p:blipFill>
        <p:spPr>
          <a:xfrm>
            <a:off x="6207809" y="2355057"/>
            <a:ext cx="4940368" cy="3044845"/>
          </a:xfrm>
          <a:prstGeom prst="rect">
            <a:avLst/>
          </a:prstGeom>
        </p:spPr>
      </p:pic>
      <p:sp>
        <p:nvSpPr>
          <p:cNvPr id="21" name="TextBox 20">
            <a:extLst>
              <a:ext uri="{FF2B5EF4-FFF2-40B4-BE49-F238E27FC236}">
                <a16:creationId xmlns:a16="http://schemas.microsoft.com/office/drawing/2014/main" id="{1D368954-B144-3F2C-7D93-C74FDE91A9BB}"/>
              </a:ext>
            </a:extLst>
          </p:cNvPr>
          <p:cNvSpPr txBox="1"/>
          <p:nvPr/>
        </p:nvSpPr>
        <p:spPr>
          <a:xfrm>
            <a:off x="1194946" y="5791200"/>
            <a:ext cx="10272749" cy="369332"/>
          </a:xfrm>
          <a:prstGeom prst="rect">
            <a:avLst/>
          </a:prstGeom>
          <a:noFill/>
        </p:spPr>
        <p:txBody>
          <a:bodyPr wrap="none" rtlCol="0">
            <a:spAutoFit/>
          </a:bodyPr>
          <a:lstStyle/>
          <a:p>
            <a:r>
              <a:rPr lang="en-US" dirty="0"/>
              <a:t>Number of trips and average trip duration </a:t>
            </a:r>
            <a:r>
              <a:rPr lang="en-US" b="1" dirty="0"/>
              <a:t>peak during the summer </a:t>
            </a:r>
            <a:r>
              <a:rPr lang="en-US" dirty="0"/>
              <a:t>for both members and casual users. </a:t>
            </a:r>
          </a:p>
        </p:txBody>
      </p:sp>
    </p:spTree>
    <p:extLst>
      <p:ext uri="{BB962C8B-B14F-4D97-AF65-F5344CB8AC3E}">
        <p14:creationId xmlns:p14="http://schemas.microsoft.com/office/powerpoint/2010/main" val="86435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9528D8-6EEA-27E3-F7F2-4706673E8874}"/>
              </a:ext>
            </a:extLst>
          </p:cNvPr>
          <p:cNvSpPr>
            <a:spLocks noGrp="1"/>
          </p:cNvSpPr>
          <p:nvPr>
            <p:ph type="body" idx="1"/>
          </p:nvPr>
        </p:nvSpPr>
        <p:spPr>
          <a:xfrm>
            <a:off x="1449445" y="1432884"/>
            <a:ext cx="4270248" cy="704087"/>
          </a:xfrm>
        </p:spPr>
        <p:txBody>
          <a:bodyPr/>
          <a:lstStyle/>
          <a:p>
            <a:r>
              <a:rPr lang="en-US" dirty="0"/>
              <a:t>Number of Rides</a:t>
            </a:r>
          </a:p>
        </p:txBody>
      </p:sp>
      <p:sp>
        <p:nvSpPr>
          <p:cNvPr id="9" name="Text Placeholder 8">
            <a:extLst>
              <a:ext uri="{FF2B5EF4-FFF2-40B4-BE49-F238E27FC236}">
                <a16:creationId xmlns:a16="http://schemas.microsoft.com/office/drawing/2014/main" id="{F696AB98-8EF2-C829-427B-FB0C63616204}"/>
              </a:ext>
            </a:extLst>
          </p:cNvPr>
          <p:cNvSpPr>
            <a:spLocks noGrp="1"/>
          </p:cNvSpPr>
          <p:nvPr>
            <p:ph type="body" sz="quarter" idx="13"/>
          </p:nvPr>
        </p:nvSpPr>
        <p:spPr>
          <a:xfrm>
            <a:off x="6504391" y="1432884"/>
            <a:ext cx="4270248" cy="704087"/>
          </a:xfrm>
        </p:spPr>
        <p:txBody>
          <a:bodyPr/>
          <a:lstStyle/>
          <a:p>
            <a:r>
              <a:rPr lang="en-US" dirty="0"/>
              <a:t>average Trip Duration</a:t>
            </a:r>
          </a:p>
        </p:txBody>
      </p:sp>
      <p:sp>
        <p:nvSpPr>
          <p:cNvPr id="2" name="Title 1">
            <a:extLst>
              <a:ext uri="{FF2B5EF4-FFF2-40B4-BE49-F238E27FC236}">
                <a16:creationId xmlns:a16="http://schemas.microsoft.com/office/drawing/2014/main" id="{79C8646B-1C14-3909-D400-3B715644DF13}"/>
              </a:ext>
            </a:extLst>
          </p:cNvPr>
          <p:cNvSpPr>
            <a:spLocks noGrp="1"/>
          </p:cNvSpPr>
          <p:nvPr>
            <p:ph type="title"/>
          </p:nvPr>
        </p:nvSpPr>
        <p:spPr>
          <a:xfrm>
            <a:off x="2231136" y="244164"/>
            <a:ext cx="7729728" cy="1188720"/>
          </a:xfrm>
        </p:spPr>
        <p:txBody>
          <a:bodyPr>
            <a:normAutofit/>
          </a:bodyPr>
          <a:lstStyle/>
          <a:p>
            <a:r>
              <a:rPr lang="en-US"/>
              <a:t>Data Analysis: Day of Week</a:t>
            </a:r>
            <a:endParaRPr lang="en-US" dirty="0"/>
          </a:p>
        </p:txBody>
      </p:sp>
      <p:pic>
        <p:nvPicPr>
          <p:cNvPr id="11" name="Picture 10">
            <a:extLst>
              <a:ext uri="{FF2B5EF4-FFF2-40B4-BE49-F238E27FC236}">
                <a16:creationId xmlns:a16="http://schemas.microsoft.com/office/drawing/2014/main" id="{80A2803A-1B1B-0A4F-8781-1C01DA114872}"/>
              </a:ext>
            </a:extLst>
          </p:cNvPr>
          <p:cNvPicPr>
            <a:picLocks noChangeAspect="1"/>
          </p:cNvPicPr>
          <p:nvPr/>
        </p:nvPicPr>
        <p:blipFill>
          <a:blip r:embed="rId2"/>
          <a:stretch>
            <a:fillRect/>
          </a:stretch>
        </p:blipFill>
        <p:spPr>
          <a:xfrm>
            <a:off x="1299412" y="2265308"/>
            <a:ext cx="4570314" cy="3044844"/>
          </a:xfrm>
          <a:prstGeom prst="rect">
            <a:avLst/>
          </a:prstGeom>
        </p:spPr>
      </p:pic>
      <p:pic>
        <p:nvPicPr>
          <p:cNvPr id="13" name="Picture 12">
            <a:extLst>
              <a:ext uri="{FF2B5EF4-FFF2-40B4-BE49-F238E27FC236}">
                <a16:creationId xmlns:a16="http://schemas.microsoft.com/office/drawing/2014/main" id="{57C33AAE-6E95-9AD3-3B54-AA479699B718}"/>
              </a:ext>
            </a:extLst>
          </p:cNvPr>
          <p:cNvPicPr>
            <a:picLocks noChangeAspect="1"/>
          </p:cNvPicPr>
          <p:nvPr/>
        </p:nvPicPr>
        <p:blipFill>
          <a:blip r:embed="rId3"/>
          <a:stretch>
            <a:fillRect/>
          </a:stretch>
        </p:blipFill>
        <p:spPr>
          <a:xfrm>
            <a:off x="6354358" y="2265308"/>
            <a:ext cx="4570314" cy="3044844"/>
          </a:xfrm>
          <a:prstGeom prst="rect">
            <a:avLst/>
          </a:prstGeom>
        </p:spPr>
      </p:pic>
      <p:sp>
        <p:nvSpPr>
          <p:cNvPr id="3" name="TextBox 2">
            <a:extLst>
              <a:ext uri="{FF2B5EF4-FFF2-40B4-BE49-F238E27FC236}">
                <a16:creationId xmlns:a16="http://schemas.microsoft.com/office/drawing/2014/main" id="{D2734B0D-40B0-0479-047D-95B62311EF98}"/>
              </a:ext>
            </a:extLst>
          </p:cNvPr>
          <p:cNvSpPr txBox="1"/>
          <p:nvPr/>
        </p:nvSpPr>
        <p:spPr>
          <a:xfrm>
            <a:off x="1194946" y="5791200"/>
            <a:ext cx="9729726" cy="646331"/>
          </a:xfrm>
          <a:prstGeom prst="rect">
            <a:avLst/>
          </a:prstGeom>
          <a:noFill/>
        </p:spPr>
        <p:txBody>
          <a:bodyPr wrap="square" rtlCol="0">
            <a:spAutoFit/>
          </a:bodyPr>
          <a:lstStyle/>
          <a:p>
            <a:r>
              <a:rPr lang="en-US" dirty="0"/>
              <a:t>Members use the bikes more frequently during the weekdays whereas casual users use the bikes more often on the weekend. There is no significant different in trip durations throughout the week. </a:t>
            </a:r>
          </a:p>
        </p:txBody>
      </p:sp>
    </p:spTree>
    <p:extLst>
      <p:ext uri="{BB962C8B-B14F-4D97-AF65-F5344CB8AC3E}">
        <p14:creationId xmlns:p14="http://schemas.microsoft.com/office/powerpoint/2010/main" val="79146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9528D8-6EEA-27E3-F7F2-4706673E8874}"/>
              </a:ext>
            </a:extLst>
          </p:cNvPr>
          <p:cNvSpPr>
            <a:spLocks noGrp="1"/>
          </p:cNvSpPr>
          <p:nvPr>
            <p:ph type="body" idx="1"/>
          </p:nvPr>
        </p:nvSpPr>
        <p:spPr>
          <a:xfrm>
            <a:off x="1232335" y="1432884"/>
            <a:ext cx="4270248" cy="704087"/>
          </a:xfrm>
        </p:spPr>
        <p:txBody>
          <a:bodyPr/>
          <a:lstStyle/>
          <a:p>
            <a:r>
              <a:rPr lang="en-US" dirty="0"/>
              <a:t>Number of Rides</a:t>
            </a:r>
          </a:p>
        </p:txBody>
      </p:sp>
      <p:sp>
        <p:nvSpPr>
          <p:cNvPr id="9" name="Text Placeholder 8">
            <a:extLst>
              <a:ext uri="{FF2B5EF4-FFF2-40B4-BE49-F238E27FC236}">
                <a16:creationId xmlns:a16="http://schemas.microsoft.com/office/drawing/2014/main" id="{F696AB98-8EF2-C829-427B-FB0C63616204}"/>
              </a:ext>
            </a:extLst>
          </p:cNvPr>
          <p:cNvSpPr>
            <a:spLocks noGrp="1"/>
          </p:cNvSpPr>
          <p:nvPr>
            <p:ph type="body" sz="quarter" idx="13"/>
          </p:nvPr>
        </p:nvSpPr>
        <p:spPr>
          <a:xfrm>
            <a:off x="6689416" y="1454063"/>
            <a:ext cx="4270248" cy="704087"/>
          </a:xfrm>
        </p:spPr>
        <p:txBody>
          <a:bodyPr/>
          <a:lstStyle/>
          <a:p>
            <a:r>
              <a:rPr lang="en-US" dirty="0"/>
              <a:t>average Trip Duration</a:t>
            </a:r>
          </a:p>
        </p:txBody>
      </p:sp>
      <p:sp>
        <p:nvSpPr>
          <p:cNvPr id="2" name="Title 1">
            <a:extLst>
              <a:ext uri="{FF2B5EF4-FFF2-40B4-BE49-F238E27FC236}">
                <a16:creationId xmlns:a16="http://schemas.microsoft.com/office/drawing/2014/main" id="{79C8646B-1C14-3909-D400-3B715644DF13}"/>
              </a:ext>
            </a:extLst>
          </p:cNvPr>
          <p:cNvSpPr>
            <a:spLocks noGrp="1"/>
          </p:cNvSpPr>
          <p:nvPr>
            <p:ph type="title"/>
          </p:nvPr>
        </p:nvSpPr>
        <p:spPr>
          <a:xfrm>
            <a:off x="2231136" y="244164"/>
            <a:ext cx="7729728" cy="1188720"/>
          </a:xfrm>
        </p:spPr>
        <p:txBody>
          <a:bodyPr>
            <a:normAutofit/>
          </a:bodyPr>
          <a:lstStyle/>
          <a:p>
            <a:r>
              <a:rPr lang="en-US" dirty="0"/>
              <a:t>Data Analysis: Time of Day</a:t>
            </a:r>
          </a:p>
        </p:txBody>
      </p:sp>
      <p:pic>
        <p:nvPicPr>
          <p:cNvPr id="5" name="Picture 4">
            <a:extLst>
              <a:ext uri="{FF2B5EF4-FFF2-40B4-BE49-F238E27FC236}">
                <a16:creationId xmlns:a16="http://schemas.microsoft.com/office/drawing/2014/main" id="{6CEE18E3-3E02-7768-D47A-A0FA8B41B847}"/>
              </a:ext>
            </a:extLst>
          </p:cNvPr>
          <p:cNvPicPr>
            <a:picLocks noChangeAspect="1"/>
          </p:cNvPicPr>
          <p:nvPr/>
        </p:nvPicPr>
        <p:blipFill>
          <a:blip r:embed="rId2"/>
          <a:stretch>
            <a:fillRect/>
          </a:stretch>
        </p:blipFill>
        <p:spPr>
          <a:xfrm>
            <a:off x="6354356" y="2359093"/>
            <a:ext cx="4940367" cy="3044844"/>
          </a:xfrm>
          <a:prstGeom prst="rect">
            <a:avLst/>
          </a:prstGeom>
        </p:spPr>
      </p:pic>
      <p:pic>
        <p:nvPicPr>
          <p:cNvPr id="7" name="Picture 6">
            <a:extLst>
              <a:ext uri="{FF2B5EF4-FFF2-40B4-BE49-F238E27FC236}">
                <a16:creationId xmlns:a16="http://schemas.microsoft.com/office/drawing/2014/main" id="{83D40FE9-6EED-3E90-9C9C-E324B2552B86}"/>
              </a:ext>
            </a:extLst>
          </p:cNvPr>
          <p:cNvPicPr>
            <a:picLocks noChangeAspect="1"/>
          </p:cNvPicPr>
          <p:nvPr/>
        </p:nvPicPr>
        <p:blipFill>
          <a:blip r:embed="rId3"/>
          <a:stretch>
            <a:fillRect/>
          </a:stretch>
        </p:blipFill>
        <p:spPr>
          <a:xfrm>
            <a:off x="897278" y="2359093"/>
            <a:ext cx="4940367" cy="3044844"/>
          </a:xfrm>
          <a:prstGeom prst="rect">
            <a:avLst/>
          </a:prstGeom>
        </p:spPr>
      </p:pic>
      <p:sp>
        <p:nvSpPr>
          <p:cNvPr id="10" name="TextBox 9">
            <a:extLst>
              <a:ext uri="{FF2B5EF4-FFF2-40B4-BE49-F238E27FC236}">
                <a16:creationId xmlns:a16="http://schemas.microsoft.com/office/drawing/2014/main" id="{A32EE52E-5718-1BF6-454D-D824C1692700}"/>
              </a:ext>
            </a:extLst>
          </p:cNvPr>
          <p:cNvSpPr txBox="1"/>
          <p:nvPr/>
        </p:nvSpPr>
        <p:spPr>
          <a:xfrm>
            <a:off x="1229938" y="5604880"/>
            <a:ext cx="9729726" cy="923330"/>
          </a:xfrm>
          <a:prstGeom prst="rect">
            <a:avLst/>
          </a:prstGeom>
          <a:noFill/>
        </p:spPr>
        <p:txBody>
          <a:bodyPr wrap="square" rtlCol="0">
            <a:spAutoFit/>
          </a:bodyPr>
          <a:lstStyle/>
          <a:p>
            <a:r>
              <a:rPr lang="en-US" dirty="0"/>
              <a:t>Members’ bike use peaks at 8 AM and 5 PM (beginning and end of the workday) whereas casual users’ bike use is fairly normally distributed with a peak around 4 PM.  There is no significant different in trip durations throughout the day. </a:t>
            </a:r>
          </a:p>
        </p:txBody>
      </p:sp>
    </p:spTree>
    <p:extLst>
      <p:ext uri="{BB962C8B-B14F-4D97-AF65-F5344CB8AC3E}">
        <p14:creationId xmlns:p14="http://schemas.microsoft.com/office/powerpoint/2010/main" val="258233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55C1-37AA-D444-57F7-EA2F7102E0C2}"/>
              </a:ext>
            </a:extLst>
          </p:cNvPr>
          <p:cNvSpPr>
            <a:spLocks noGrp="1"/>
          </p:cNvSpPr>
          <p:nvPr>
            <p:ph type="title"/>
          </p:nvPr>
        </p:nvSpPr>
        <p:spPr/>
        <p:txBody>
          <a:bodyPr/>
          <a:lstStyle/>
          <a:p>
            <a:r>
              <a:rPr lang="en-US" dirty="0"/>
              <a:t>Take-Aways &amp; Next steps</a:t>
            </a:r>
          </a:p>
        </p:txBody>
      </p:sp>
      <p:graphicFrame>
        <p:nvGraphicFramePr>
          <p:cNvPr id="6" name="Diagram 5">
            <a:extLst>
              <a:ext uri="{FF2B5EF4-FFF2-40B4-BE49-F238E27FC236}">
                <a16:creationId xmlns:a16="http://schemas.microsoft.com/office/drawing/2014/main" id="{2727C76F-03BF-A1C2-F36B-09F88BDBDD5D}"/>
              </a:ext>
            </a:extLst>
          </p:cNvPr>
          <p:cNvGraphicFramePr/>
          <p:nvPr>
            <p:extLst>
              <p:ext uri="{D42A27DB-BD31-4B8C-83A1-F6EECF244321}">
                <p14:modId xmlns:p14="http://schemas.microsoft.com/office/powerpoint/2010/main" val="477985753"/>
              </p:ext>
            </p:extLst>
          </p:nvPr>
        </p:nvGraphicFramePr>
        <p:xfrm>
          <a:off x="390292" y="2264924"/>
          <a:ext cx="7259445" cy="435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C781CFA1-FF09-E4CB-CC26-4CCB458E7DCF}"/>
              </a:ext>
            </a:extLst>
          </p:cNvPr>
          <p:cNvSpPr txBox="1"/>
          <p:nvPr/>
        </p:nvSpPr>
        <p:spPr>
          <a:xfrm>
            <a:off x="663672" y="3791248"/>
            <a:ext cx="1747064" cy="1200329"/>
          </a:xfrm>
          <a:prstGeom prst="rect">
            <a:avLst/>
          </a:prstGeom>
          <a:noFill/>
        </p:spPr>
        <p:txBody>
          <a:bodyPr wrap="square" rtlCol="0">
            <a:spAutoFit/>
          </a:bodyPr>
          <a:lstStyle/>
          <a:p>
            <a:r>
              <a:rPr lang="en-US" dirty="0"/>
              <a:t>Weekend Riders</a:t>
            </a:r>
          </a:p>
          <a:p>
            <a:endParaRPr lang="en-US" dirty="0"/>
          </a:p>
          <a:p>
            <a:r>
              <a:rPr lang="en-US" dirty="0"/>
              <a:t>Peak mid afternoon</a:t>
            </a:r>
          </a:p>
        </p:txBody>
      </p:sp>
      <p:sp>
        <p:nvSpPr>
          <p:cNvPr id="10" name="TextBox 9">
            <a:extLst>
              <a:ext uri="{FF2B5EF4-FFF2-40B4-BE49-F238E27FC236}">
                <a16:creationId xmlns:a16="http://schemas.microsoft.com/office/drawing/2014/main" id="{88DA44F9-C79F-A261-C515-ED6A5EC508C6}"/>
              </a:ext>
            </a:extLst>
          </p:cNvPr>
          <p:cNvSpPr txBox="1"/>
          <p:nvPr/>
        </p:nvSpPr>
        <p:spPr>
          <a:xfrm>
            <a:off x="4607525" y="3791248"/>
            <a:ext cx="1815447" cy="1477328"/>
          </a:xfrm>
          <a:prstGeom prst="rect">
            <a:avLst/>
          </a:prstGeom>
          <a:noFill/>
        </p:spPr>
        <p:txBody>
          <a:bodyPr wrap="square" rtlCol="0">
            <a:spAutoFit/>
          </a:bodyPr>
          <a:lstStyle/>
          <a:p>
            <a:pPr algn="r"/>
            <a:r>
              <a:rPr lang="en-US" dirty="0"/>
              <a:t>Weekday Riders</a:t>
            </a:r>
          </a:p>
          <a:p>
            <a:pPr algn="r"/>
            <a:endParaRPr lang="en-US" dirty="0"/>
          </a:p>
          <a:p>
            <a:pPr algn="r"/>
            <a:r>
              <a:rPr lang="en-US" dirty="0"/>
              <a:t>Peak start &amp; end of workdays</a:t>
            </a:r>
          </a:p>
          <a:p>
            <a:pPr algn="r"/>
            <a:endParaRPr lang="en-US" dirty="0"/>
          </a:p>
        </p:txBody>
      </p:sp>
      <p:sp>
        <p:nvSpPr>
          <p:cNvPr id="11" name="TextBox 10">
            <a:extLst>
              <a:ext uri="{FF2B5EF4-FFF2-40B4-BE49-F238E27FC236}">
                <a16:creationId xmlns:a16="http://schemas.microsoft.com/office/drawing/2014/main" id="{34881090-A50F-32B5-1EBF-792C38BF7717}"/>
              </a:ext>
            </a:extLst>
          </p:cNvPr>
          <p:cNvSpPr txBox="1"/>
          <p:nvPr/>
        </p:nvSpPr>
        <p:spPr>
          <a:xfrm>
            <a:off x="3969632" y="2480772"/>
            <a:ext cx="1545616" cy="523220"/>
          </a:xfrm>
          <a:prstGeom prst="rect">
            <a:avLst/>
          </a:prstGeom>
          <a:noFill/>
        </p:spPr>
        <p:txBody>
          <a:bodyPr wrap="none" rtlCol="0">
            <a:spAutoFit/>
          </a:bodyPr>
          <a:lstStyle/>
          <a:p>
            <a:pPr lvl="0"/>
            <a:r>
              <a:rPr lang="en-US" sz="2800" dirty="0"/>
              <a:t>Members</a:t>
            </a:r>
          </a:p>
        </p:txBody>
      </p:sp>
      <p:sp>
        <p:nvSpPr>
          <p:cNvPr id="12" name="TextBox 11">
            <a:extLst>
              <a:ext uri="{FF2B5EF4-FFF2-40B4-BE49-F238E27FC236}">
                <a16:creationId xmlns:a16="http://schemas.microsoft.com/office/drawing/2014/main" id="{FC9D5AA1-4353-9236-15AC-6BCEF851E355}"/>
              </a:ext>
            </a:extLst>
          </p:cNvPr>
          <p:cNvSpPr txBox="1"/>
          <p:nvPr/>
        </p:nvSpPr>
        <p:spPr>
          <a:xfrm>
            <a:off x="1068789" y="2480772"/>
            <a:ext cx="2087431" cy="523220"/>
          </a:xfrm>
          <a:prstGeom prst="rect">
            <a:avLst/>
          </a:prstGeom>
          <a:noFill/>
        </p:spPr>
        <p:txBody>
          <a:bodyPr wrap="none" rtlCol="0">
            <a:spAutoFit/>
          </a:bodyPr>
          <a:lstStyle/>
          <a:p>
            <a:pPr lvl="0"/>
            <a:r>
              <a:rPr lang="en-US" sz="2800" dirty="0"/>
              <a:t>Casual Users</a:t>
            </a:r>
          </a:p>
        </p:txBody>
      </p:sp>
      <p:sp>
        <p:nvSpPr>
          <p:cNvPr id="13" name="TextBox 12">
            <a:extLst>
              <a:ext uri="{FF2B5EF4-FFF2-40B4-BE49-F238E27FC236}">
                <a16:creationId xmlns:a16="http://schemas.microsoft.com/office/drawing/2014/main" id="{2B915D7C-6A00-A0F3-A655-A95221AF632A}"/>
              </a:ext>
            </a:extLst>
          </p:cNvPr>
          <p:cNvSpPr txBox="1"/>
          <p:nvPr/>
        </p:nvSpPr>
        <p:spPr>
          <a:xfrm>
            <a:off x="2611457" y="3791248"/>
            <a:ext cx="1795347" cy="923330"/>
          </a:xfrm>
          <a:prstGeom prst="rect">
            <a:avLst/>
          </a:prstGeom>
          <a:noFill/>
        </p:spPr>
        <p:txBody>
          <a:bodyPr wrap="square" rtlCol="0">
            <a:spAutoFit/>
          </a:bodyPr>
          <a:lstStyle/>
          <a:p>
            <a:pPr algn="ctr"/>
            <a:r>
              <a:rPr lang="en-US" dirty="0"/>
              <a:t>Peak usage during summer months</a:t>
            </a:r>
          </a:p>
        </p:txBody>
      </p:sp>
      <p:sp>
        <p:nvSpPr>
          <p:cNvPr id="14" name="TextBox 13">
            <a:extLst>
              <a:ext uri="{FF2B5EF4-FFF2-40B4-BE49-F238E27FC236}">
                <a16:creationId xmlns:a16="http://schemas.microsoft.com/office/drawing/2014/main" id="{E3624A0B-B061-98F3-7E4B-A6D2D452F016}"/>
              </a:ext>
            </a:extLst>
          </p:cNvPr>
          <p:cNvSpPr txBox="1"/>
          <p:nvPr/>
        </p:nvSpPr>
        <p:spPr>
          <a:xfrm>
            <a:off x="4358750" y="5022869"/>
            <a:ext cx="1545616" cy="646331"/>
          </a:xfrm>
          <a:prstGeom prst="rect">
            <a:avLst/>
          </a:prstGeom>
          <a:noFill/>
        </p:spPr>
        <p:txBody>
          <a:bodyPr wrap="square" rtlCol="0">
            <a:spAutoFit/>
          </a:bodyPr>
          <a:lstStyle/>
          <a:p>
            <a:pPr algn="r"/>
            <a:r>
              <a:rPr lang="en-US" dirty="0"/>
              <a:t>Average </a:t>
            </a:r>
          </a:p>
          <a:p>
            <a:pPr algn="r"/>
            <a:r>
              <a:rPr lang="en-US" dirty="0"/>
              <a:t>Trip ~13 mins</a:t>
            </a:r>
          </a:p>
        </p:txBody>
      </p:sp>
      <p:sp>
        <p:nvSpPr>
          <p:cNvPr id="15" name="TextBox 14">
            <a:extLst>
              <a:ext uri="{FF2B5EF4-FFF2-40B4-BE49-F238E27FC236}">
                <a16:creationId xmlns:a16="http://schemas.microsoft.com/office/drawing/2014/main" id="{CED8AA49-80BA-2CBD-B816-2669F71AF744}"/>
              </a:ext>
            </a:extLst>
          </p:cNvPr>
          <p:cNvSpPr txBox="1"/>
          <p:nvPr/>
        </p:nvSpPr>
        <p:spPr>
          <a:xfrm>
            <a:off x="1065841" y="5023532"/>
            <a:ext cx="1545616" cy="646331"/>
          </a:xfrm>
          <a:prstGeom prst="rect">
            <a:avLst/>
          </a:prstGeom>
          <a:noFill/>
        </p:spPr>
        <p:txBody>
          <a:bodyPr wrap="square" rtlCol="0">
            <a:spAutoFit/>
          </a:bodyPr>
          <a:lstStyle/>
          <a:p>
            <a:r>
              <a:rPr lang="en-US" dirty="0"/>
              <a:t>Average </a:t>
            </a:r>
          </a:p>
          <a:p>
            <a:r>
              <a:rPr lang="en-US" dirty="0"/>
              <a:t>Trip ~40 mins</a:t>
            </a:r>
          </a:p>
        </p:txBody>
      </p:sp>
      <p:sp>
        <p:nvSpPr>
          <p:cNvPr id="5" name="Content Placeholder 4">
            <a:extLst>
              <a:ext uri="{FF2B5EF4-FFF2-40B4-BE49-F238E27FC236}">
                <a16:creationId xmlns:a16="http://schemas.microsoft.com/office/drawing/2014/main" id="{BC4BE9B4-894A-9BC1-AD9F-E83FD0C75060}"/>
              </a:ext>
            </a:extLst>
          </p:cNvPr>
          <p:cNvSpPr>
            <a:spLocks noGrp="1"/>
          </p:cNvSpPr>
          <p:nvPr>
            <p:ph sz="half" idx="2"/>
          </p:nvPr>
        </p:nvSpPr>
        <p:spPr>
          <a:xfrm>
            <a:off x="6623693" y="2381566"/>
            <a:ext cx="4499517" cy="3707000"/>
          </a:xfrm>
        </p:spPr>
        <p:txBody>
          <a:bodyPr>
            <a:normAutofit lnSpcReduction="10000"/>
          </a:bodyPr>
          <a:lstStyle/>
          <a:p>
            <a:pPr marL="0" indent="0">
              <a:buNone/>
            </a:pPr>
            <a:r>
              <a:rPr lang="en-US" dirty="0"/>
              <a:t>Recommendations to convert casual users to members:</a:t>
            </a:r>
          </a:p>
          <a:p>
            <a:pPr marL="342900" indent="-342900">
              <a:buFont typeface="+mj-lt"/>
              <a:buAutoNum type="arabicPeriod"/>
            </a:pPr>
            <a:r>
              <a:rPr lang="en-US" dirty="0"/>
              <a:t>Offer incentive for riding on weekends for members.</a:t>
            </a:r>
          </a:p>
          <a:p>
            <a:pPr marL="342900" indent="-342900">
              <a:buFont typeface="+mj-lt"/>
              <a:buAutoNum type="arabicPeriod"/>
            </a:pPr>
            <a:r>
              <a:rPr lang="en-US" dirty="0"/>
              <a:t>Offer incentive for trips longer than 30 minutes for members.</a:t>
            </a:r>
          </a:p>
          <a:p>
            <a:pPr marL="342900" indent="-342900">
              <a:buFont typeface="+mj-lt"/>
              <a:buAutoNum type="arabicPeriod"/>
            </a:pPr>
            <a:r>
              <a:rPr lang="en-US" dirty="0"/>
              <a:t>Offer incentive for midday trips for members.</a:t>
            </a:r>
          </a:p>
          <a:p>
            <a:pPr marL="0" indent="0">
              <a:buNone/>
            </a:pPr>
            <a:endParaRPr lang="en-US" dirty="0"/>
          </a:p>
          <a:p>
            <a:pPr marL="0" indent="0">
              <a:buNone/>
            </a:pPr>
            <a:r>
              <a:rPr lang="en-US" dirty="0"/>
              <a:t>* Incentives could include (reduced rates, free ride at a certain point, etc.)</a:t>
            </a:r>
          </a:p>
        </p:txBody>
      </p:sp>
    </p:spTree>
    <p:extLst>
      <p:ext uri="{BB962C8B-B14F-4D97-AF65-F5344CB8AC3E}">
        <p14:creationId xmlns:p14="http://schemas.microsoft.com/office/powerpoint/2010/main" val="263838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55C1-37AA-D444-57F7-EA2F7102E0C2}"/>
              </a:ext>
            </a:extLst>
          </p:cNvPr>
          <p:cNvSpPr>
            <a:spLocks noGrp="1"/>
          </p:cNvSpPr>
          <p:nvPr>
            <p:ph type="title"/>
          </p:nvPr>
        </p:nvSpPr>
        <p:spPr/>
        <p:txBody>
          <a:bodyPr/>
          <a:lstStyle/>
          <a:p>
            <a:r>
              <a:rPr lang="en-US" dirty="0"/>
              <a:t>More Questions</a:t>
            </a:r>
          </a:p>
        </p:txBody>
      </p:sp>
      <p:sp>
        <p:nvSpPr>
          <p:cNvPr id="3" name="Content Placeholder 2">
            <a:extLst>
              <a:ext uri="{FF2B5EF4-FFF2-40B4-BE49-F238E27FC236}">
                <a16:creationId xmlns:a16="http://schemas.microsoft.com/office/drawing/2014/main" id="{A03B2E64-DBD8-22EE-E285-D3EF0A78BD86}"/>
              </a:ext>
            </a:extLst>
          </p:cNvPr>
          <p:cNvSpPr>
            <a:spLocks noGrp="1"/>
          </p:cNvSpPr>
          <p:nvPr>
            <p:ph idx="1"/>
          </p:nvPr>
        </p:nvSpPr>
        <p:spPr/>
        <p:txBody>
          <a:bodyPr/>
          <a:lstStyle/>
          <a:p>
            <a:pPr marL="0" indent="0">
              <a:buNone/>
            </a:pPr>
            <a:r>
              <a:rPr lang="en-US" dirty="0"/>
              <a:t>Questions:</a:t>
            </a:r>
          </a:p>
          <a:p>
            <a:r>
              <a:rPr lang="en-US" dirty="0"/>
              <a:t>How many casual users are one-time vs repeat customers?</a:t>
            </a:r>
          </a:p>
          <a:p>
            <a:r>
              <a:rPr lang="en-US" dirty="0"/>
              <a:t>Are some of the trips that lasted more than 24 hours legitimate?</a:t>
            </a:r>
          </a:p>
          <a:p>
            <a:r>
              <a:rPr lang="en-US" dirty="0"/>
              <a:t>Where there any changes to memberships in 2019 that may have impacted the number of casual users vs members?</a:t>
            </a:r>
          </a:p>
          <a:p>
            <a:r>
              <a:rPr lang="en-US" dirty="0"/>
              <a:t>Do users ride together in groups? How often?</a:t>
            </a:r>
          </a:p>
          <a:p>
            <a:r>
              <a:rPr lang="en-US" dirty="0"/>
              <a:t>Are some stations more popular for the different user types?</a:t>
            </a:r>
          </a:p>
          <a:p>
            <a:endParaRPr lang="en-US" dirty="0"/>
          </a:p>
        </p:txBody>
      </p:sp>
    </p:spTree>
    <p:extLst>
      <p:ext uri="{BB962C8B-B14F-4D97-AF65-F5344CB8AC3E}">
        <p14:creationId xmlns:p14="http://schemas.microsoft.com/office/powerpoint/2010/main" val="343487824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923</TotalTime>
  <Words>680</Words>
  <Application>Microsoft Macintosh PowerPoint</Application>
  <PresentationFormat>Widescreen</PresentationFormat>
  <Paragraphs>138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Helvetica Neue</vt:lpstr>
      <vt:lpstr>Parcel</vt:lpstr>
      <vt:lpstr>How Does a Bike-Share Navigate Speedy Success?</vt:lpstr>
      <vt:lpstr>Task</vt:lpstr>
      <vt:lpstr>Data Sources</vt:lpstr>
      <vt:lpstr>Data Cleaning &amp; Manipulation</vt:lpstr>
      <vt:lpstr>Data Analysis: Month of Year</vt:lpstr>
      <vt:lpstr>Data Analysis: Day of Week</vt:lpstr>
      <vt:lpstr>Data Analysis: Time of Day</vt:lpstr>
      <vt:lpstr>Take-Aways &amp; Next steps</vt:lpstr>
      <vt:lpstr>More Questions</vt:lpstr>
      <vt:lpstr>Appendix</vt:lpstr>
      <vt:lpstr>Filtering by Trip Duration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Case Study:  How Does a Bike-Share Navigate Speedy Success?</dc:title>
  <dc:creator>Athena Sparks Pelfrey</dc:creator>
  <cp:lastModifiedBy>Athena Sparks Pelfrey</cp:lastModifiedBy>
  <cp:revision>13</cp:revision>
  <dcterms:created xsi:type="dcterms:W3CDTF">2023-06-26T15:58:59Z</dcterms:created>
  <dcterms:modified xsi:type="dcterms:W3CDTF">2023-06-28T16:14:24Z</dcterms:modified>
</cp:coreProperties>
</file>