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heG54Jrt9uHaihouqLrufHT3jh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Raleway-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dd4148c52_0_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Good evening, my name is Mike Urciuoli.</a:t>
            </a:r>
            <a:endParaRPr/>
          </a:p>
          <a:p>
            <a:pPr indent="0" lvl="0" marL="0" rtl="0" algn="l">
              <a:lnSpc>
                <a:spcPct val="100000"/>
              </a:lnSpc>
              <a:spcBef>
                <a:spcPts val="400"/>
              </a:spcBef>
              <a:spcAft>
                <a:spcPts val="0"/>
              </a:spcAft>
              <a:buSzPts val="1400"/>
              <a:buNone/>
            </a:pPr>
            <a:r>
              <a:t/>
            </a:r>
            <a:endParaRPr/>
          </a:p>
          <a:p>
            <a:pPr indent="0" lvl="0" marL="0" rtl="0" algn="l">
              <a:lnSpc>
                <a:spcPct val="100000"/>
              </a:lnSpc>
              <a:spcBef>
                <a:spcPts val="400"/>
              </a:spcBef>
              <a:spcAft>
                <a:spcPts val="0"/>
              </a:spcAft>
              <a:buSzPts val="1400"/>
              <a:buNone/>
            </a:pPr>
            <a:r>
              <a:rPr lang="en-US"/>
              <a:t>And my name is Alex Spence.</a:t>
            </a:r>
            <a:endParaRPr/>
          </a:p>
          <a:p>
            <a:pPr indent="0" lvl="0" marL="0" rtl="0" algn="l">
              <a:lnSpc>
                <a:spcPct val="100000"/>
              </a:lnSpc>
              <a:spcBef>
                <a:spcPts val="400"/>
              </a:spcBef>
              <a:spcAft>
                <a:spcPts val="0"/>
              </a:spcAft>
              <a:buSzPts val="1400"/>
              <a:buNone/>
            </a:pPr>
            <a:r>
              <a:t/>
            </a:r>
            <a:endParaRPr/>
          </a:p>
          <a:p>
            <a:pPr indent="0" lvl="0" marL="0" rtl="0" algn="l">
              <a:lnSpc>
                <a:spcPct val="100000"/>
              </a:lnSpc>
              <a:spcBef>
                <a:spcPts val="400"/>
              </a:spcBef>
              <a:spcAft>
                <a:spcPts val="0"/>
              </a:spcAft>
              <a:buSzPts val="1400"/>
              <a:buNone/>
            </a:pPr>
            <a:r>
              <a:rPr lang="en-US"/>
              <a:t>In our project we take a look at both traditional and advanced NBA statistics  to see which correlate most with the regular season MVP award.</a:t>
            </a:r>
            <a:endParaRPr/>
          </a:p>
        </p:txBody>
      </p:sp>
      <p:sp>
        <p:nvSpPr>
          <p:cNvPr id="84" name="Google Shape;84;g8dd4148c52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dd4148c52_0_8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Mike</a:t>
            </a:r>
            <a:endParaRPr/>
          </a:p>
        </p:txBody>
      </p:sp>
      <p:sp>
        <p:nvSpPr>
          <p:cNvPr id="149" name="Google Shape;149;g8dd4148c52_0_8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dd4148c52_0_9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00"/>
              <a:buNone/>
            </a:pPr>
            <a:r>
              <a:rPr lang="en-US" sz="1300">
                <a:latin typeface="Lato"/>
                <a:ea typeface="Lato"/>
                <a:cs typeface="Lato"/>
                <a:sym typeface="Lato"/>
              </a:rPr>
              <a:t>Use the input key to ignore the header row of the data.  Challenging b/c we never used the input row in the hws</a:t>
            </a:r>
            <a:endParaRPr sz="1300">
              <a:latin typeface="Lato"/>
              <a:ea typeface="Lato"/>
              <a:cs typeface="Lato"/>
              <a:sym typeface="Lato"/>
            </a:endParaRPr>
          </a:p>
          <a:p>
            <a:pPr indent="-342900" lvl="0" marL="342900" rtl="0" algn="l">
              <a:lnSpc>
                <a:spcPct val="80000"/>
              </a:lnSpc>
              <a:spcBef>
                <a:spcPts val="0"/>
              </a:spcBef>
              <a:spcAft>
                <a:spcPts val="0"/>
              </a:spcAft>
              <a:buSzPts val="1400"/>
              <a:buNone/>
            </a:pPr>
            <a:r>
              <a:rPr lang="en-US" sz="1300">
                <a:latin typeface="Lato"/>
                <a:ea typeface="Lato"/>
                <a:cs typeface="Lato"/>
                <a:sym typeface="Lato"/>
              </a:rPr>
              <a:t>Figure out how to take the season in 2003-2004 and convert to 2004 - used substring to take first four values and added one int oan int</a:t>
            </a:r>
            <a:endParaRPr sz="1300">
              <a:latin typeface="Lato"/>
              <a:ea typeface="Lato"/>
              <a:cs typeface="Lato"/>
              <a:sym typeface="Lato"/>
            </a:endParaRPr>
          </a:p>
          <a:p>
            <a:pPr indent="-342900" lvl="0" marL="342900" rtl="0" algn="l">
              <a:lnSpc>
                <a:spcPct val="80000"/>
              </a:lnSpc>
              <a:spcBef>
                <a:spcPts val="0"/>
              </a:spcBef>
              <a:spcAft>
                <a:spcPts val="0"/>
              </a:spcAft>
              <a:buSzPts val="1400"/>
              <a:buNone/>
            </a:pPr>
            <a:r>
              <a:rPr lang="en-US" sz="1300">
                <a:latin typeface="Lato"/>
                <a:ea typeface="Lato"/>
                <a:cs typeface="Lato"/>
                <a:sym typeface="Lato"/>
              </a:rPr>
              <a:t>rank code in impala - trank() function, partiion by season, order by fg_perc desc</a:t>
            </a:r>
            <a:endParaRPr sz="1300">
              <a:latin typeface="Lato"/>
              <a:ea typeface="Lato"/>
              <a:cs typeface="Lato"/>
              <a:sym typeface="Lato"/>
            </a:endParaRPr>
          </a:p>
          <a:p>
            <a:pPr indent="0" lvl="0" marL="0" rtl="0" algn="l">
              <a:lnSpc>
                <a:spcPct val="100000"/>
              </a:lnSpc>
              <a:spcBef>
                <a:spcPts val="600"/>
              </a:spcBef>
              <a:spcAft>
                <a:spcPts val="0"/>
              </a:spcAft>
              <a:buSzPts val="1400"/>
              <a:buNone/>
            </a:pPr>
            <a:r>
              <a:rPr lang="en-US" sz="1300">
                <a:solidFill>
                  <a:schemeClr val="accent1"/>
                </a:solidFill>
                <a:latin typeface="Lato"/>
                <a:ea typeface="Lato"/>
                <a:cs typeface="Lato"/>
                <a:sym typeface="Lato"/>
              </a:rPr>
              <a:t>Code Challenge 1 (Alex)</a:t>
            </a:r>
            <a:endParaRPr sz="1300">
              <a:solidFill>
                <a:schemeClr val="accent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MapReduce (Cleaning)</a:t>
            </a:r>
            <a:endParaRPr sz="1300">
              <a:solidFill>
                <a:schemeClr val="accent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Ignoring the header </a:t>
            </a:r>
            <a:endParaRPr sz="1100">
              <a:solidFill>
                <a:schemeClr val="dk1"/>
              </a:solidFill>
              <a:latin typeface="Lato"/>
              <a:ea typeface="Lato"/>
              <a:cs typeface="Lato"/>
              <a:sym typeface="Lato"/>
            </a:endParaRPr>
          </a:p>
          <a:p>
            <a:pPr indent="0" lvl="0" marL="800100" rtl="0" algn="l">
              <a:lnSpc>
                <a:spcPct val="100000"/>
              </a:lnSpc>
              <a:spcBef>
                <a:spcPts val="400"/>
              </a:spcBef>
              <a:spcAft>
                <a:spcPts val="0"/>
              </a:spcAft>
              <a:buSzPts val="1400"/>
              <a:buNone/>
            </a:pPr>
            <a:r>
              <a:rPr lang="en-US" sz="1300">
                <a:solidFill>
                  <a:schemeClr val="dk1"/>
                </a:solidFill>
                <a:latin typeface="Lato"/>
                <a:ea typeface="Lato"/>
                <a:cs typeface="Lato"/>
                <a:sym typeface="Lato"/>
              </a:rPr>
              <a:t>row of data</a:t>
            </a:r>
            <a:endParaRPr sz="1300">
              <a:solidFill>
                <a:schemeClr val="dk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Converting </a:t>
            </a:r>
            <a:endParaRPr sz="1100">
              <a:solidFill>
                <a:schemeClr val="dk1"/>
              </a:solidFill>
              <a:latin typeface="Lato"/>
              <a:ea typeface="Lato"/>
              <a:cs typeface="Lato"/>
              <a:sym typeface="Lato"/>
            </a:endParaRPr>
          </a:p>
          <a:p>
            <a:pPr indent="0" lvl="0" marL="800100" rtl="0" algn="l">
              <a:lnSpc>
                <a:spcPct val="100000"/>
              </a:lnSpc>
              <a:spcBef>
                <a:spcPts val="400"/>
              </a:spcBef>
              <a:spcAft>
                <a:spcPts val="0"/>
              </a:spcAft>
              <a:buSzPts val="1400"/>
              <a:buNone/>
            </a:pPr>
            <a:r>
              <a:rPr lang="en-US" sz="1300">
                <a:solidFill>
                  <a:schemeClr val="dk1"/>
                </a:solidFill>
                <a:latin typeface="Lato"/>
                <a:ea typeface="Lato"/>
                <a:cs typeface="Lato"/>
                <a:sym typeface="Lato"/>
              </a:rPr>
              <a:t>YYY1-YYY2 </a:t>
            </a:r>
            <a:br>
              <a:rPr lang="en-US" sz="1300">
                <a:solidFill>
                  <a:schemeClr val="dk1"/>
                </a:solidFill>
                <a:latin typeface="Lato"/>
                <a:ea typeface="Lato"/>
                <a:cs typeface="Lato"/>
                <a:sym typeface="Lato"/>
              </a:rPr>
            </a:br>
            <a:r>
              <a:rPr lang="en-US" sz="1300">
                <a:solidFill>
                  <a:schemeClr val="dk1"/>
                </a:solidFill>
                <a:latin typeface="Lato"/>
                <a:ea typeface="Lato"/>
                <a:cs typeface="Lato"/>
                <a:sym typeface="Lato"/>
              </a:rPr>
              <a:t>to YYY2</a:t>
            </a:r>
            <a:endParaRPr sz="1300">
              <a:solidFill>
                <a:schemeClr val="accent1"/>
              </a:solidFill>
              <a:latin typeface="Lato"/>
              <a:ea typeface="Lato"/>
              <a:cs typeface="Lato"/>
              <a:sym typeface="Lato"/>
            </a:endParaRPr>
          </a:p>
          <a:p>
            <a:pPr indent="0" lvl="1" marL="457200" rtl="0" algn="l">
              <a:lnSpc>
                <a:spcPct val="100000"/>
              </a:lnSpc>
              <a:spcBef>
                <a:spcPts val="400"/>
              </a:spcBef>
              <a:spcAft>
                <a:spcPts val="0"/>
              </a:spcAft>
              <a:buSzPts val="1400"/>
              <a:buNone/>
            </a:pPr>
            <a:r>
              <a:t/>
            </a:r>
            <a:endParaRPr sz="1100">
              <a:solidFill>
                <a:schemeClr val="dk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Impala (Developing Analytic)</a:t>
            </a:r>
            <a:endParaRPr sz="1300">
              <a:solidFill>
                <a:schemeClr val="accent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Develop rank code</a:t>
            </a:r>
            <a:endParaRPr sz="1100">
              <a:solidFill>
                <a:schemeClr val="dk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Staying organized with long queries with many columns and joins (see next page)!</a:t>
            </a:r>
            <a:endParaRPr sz="1100">
              <a:solidFill>
                <a:schemeClr val="accent1"/>
              </a:solidFill>
              <a:latin typeface="Lato"/>
              <a:ea typeface="Lato"/>
              <a:cs typeface="Lato"/>
              <a:sym typeface="Lato"/>
            </a:endParaRPr>
          </a:p>
          <a:p>
            <a:pPr indent="-190500" lvl="1" marL="800100" rtl="0" algn="l">
              <a:lnSpc>
                <a:spcPct val="100000"/>
              </a:lnSpc>
              <a:spcBef>
                <a:spcPts val="400"/>
              </a:spcBef>
              <a:spcAft>
                <a:spcPts val="0"/>
              </a:spcAft>
              <a:buSzPts val="1400"/>
              <a:buNone/>
            </a:pPr>
            <a:r>
              <a:t/>
            </a:r>
            <a:endParaRPr sz="1100">
              <a:solidFill>
                <a:schemeClr val="accent1"/>
              </a:solidFill>
              <a:latin typeface="Lato"/>
              <a:ea typeface="Lato"/>
              <a:cs typeface="Lato"/>
              <a:sym typeface="Lato"/>
            </a:endParaRPr>
          </a:p>
          <a:p>
            <a:pPr indent="-190500" lvl="0" marL="342900" rtl="0" algn="l">
              <a:lnSpc>
                <a:spcPct val="100000"/>
              </a:lnSpc>
              <a:spcBef>
                <a:spcPts val="400"/>
              </a:spcBef>
              <a:spcAft>
                <a:spcPts val="0"/>
              </a:spcAft>
              <a:buSzPts val="1400"/>
              <a:buNone/>
            </a:pPr>
            <a:r>
              <a:t/>
            </a:r>
            <a:endParaRPr sz="1300">
              <a:solidFill>
                <a:schemeClr val="accent1"/>
              </a:solidFill>
              <a:latin typeface="Lato"/>
              <a:ea typeface="Lato"/>
              <a:cs typeface="Lato"/>
              <a:sym typeface="Lato"/>
            </a:endParaRPr>
          </a:p>
          <a:p>
            <a:pPr indent="-190500" lvl="1" marL="800100" rtl="0" algn="l">
              <a:lnSpc>
                <a:spcPct val="100000"/>
              </a:lnSpc>
              <a:spcBef>
                <a:spcPts val="400"/>
              </a:spcBef>
              <a:spcAft>
                <a:spcPts val="0"/>
              </a:spcAft>
              <a:buSzPts val="1400"/>
              <a:buNone/>
            </a:pPr>
            <a:r>
              <a:t/>
            </a:r>
            <a:endParaRPr sz="1100">
              <a:solidFill>
                <a:schemeClr val="accent1"/>
              </a:solidFill>
              <a:latin typeface="Lato"/>
              <a:ea typeface="Lato"/>
              <a:cs typeface="Lato"/>
              <a:sym typeface="Lato"/>
            </a:endParaRPr>
          </a:p>
          <a:p>
            <a:pPr indent="0" lvl="0" marL="0" rtl="0" algn="l">
              <a:lnSpc>
                <a:spcPct val="100000"/>
              </a:lnSpc>
              <a:spcBef>
                <a:spcPts val="400"/>
              </a:spcBef>
              <a:spcAft>
                <a:spcPts val="0"/>
              </a:spcAft>
              <a:buSzPts val="1400"/>
              <a:buNone/>
            </a:pPr>
            <a:r>
              <a:t/>
            </a:r>
            <a:endParaRPr/>
          </a:p>
        </p:txBody>
      </p:sp>
      <p:sp>
        <p:nvSpPr>
          <p:cNvPr id="157" name="Google Shape;157;g8dd4148c52_0_9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dd4148c52_0_9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00"/>
              <a:buNone/>
            </a:pPr>
            <a:r>
              <a:rPr lang="en-US" sz="1300">
                <a:latin typeface="Lato"/>
                <a:ea typeface="Lato"/>
                <a:cs typeface="Lato"/>
                <a:sym typeface="Lato"/>
              </a:rPr>
              <a:t>Self explanatory - long queries can result in syntax or semantic errors.  Have to stay organize and persistent to limit both.</a:t>
            </a:r>
            <a:endParaRPr sz="1300">
              <a:latin typeface="Lato"/>
              <a:ea typeface="Lato"/>
              <a:cs typeface="Lato"/>
              <a:sym typeface="Lato"/>
            </a:endParaRPr>
          </a:p>
          <a:p>
            <a:pPr indent="0" lvl="0" marL="0" rtl="0" algn="l">
              <a:lnSpc>
                <a:spcPct val="100000"/>
              </a:lnSpc>
              <a:spcBef>
                <a:spcPts val="600"/>
              </a:spcBef>
              <a:spcAft>
                <a:spcPts val="0"/>
              </a:spcAft>
              <a:buSzPts val="1400"/>
              <a:buNone/>
            </a:pPr>
            <a:r>
              <a:rPr lang="en-US" sz="1300">
                <a:solidFill>
                  <a:schemeClr val="accent1"/>
                </a:solidFill>
                <a:latin typeface="Lato"/>
                <a:ea typeface="Lato"/>
                <a:cs typeface="Lato"/>
                <a:sym typeface="Lato"/>
              </a:rPr>
              <a:t>Code Challenge 1 (Alex)</a:t>
            </a:r>
            <a:endParaRPr sz="1300">
              <a:solidFill>
                <a:schemeClr val="accent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MapReduce (Cleaning)</a:t>
            </a:r>
            <a:endParaRPr sz="1300">
              <a:solidFill>
                <a:schemeClr val="accent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Ignoring the header </a:t>
            </a:r>
            <a:endParaRPr sz="1100">
              <a:solidFill>
                <a:schemeClr val="dk1"/>
              </a:solidFill>
              <a:latin typeface="Lato"/>
              <a:ea typeface="Lato"/>
              <a:cs typeface="Lato"/>
              <a:sym typeface="Lato"/>
            </a:endParaRPr>
          </a:p>
          <a:p>
            <a:pPr indent="0" lvl="0" marL="800100" rtl="0" algn="l">
              <a:lnSpc>
                <a:spcPct val="100000"/>
              </a:lnSpc>
              <a:spcBef>
                <a:spcPts val="400"/>
              </a:spcBef>
              <a:spcAft>
                <a:spcPts val="0"/>
              </a:spcAft>
              <a:buSzPts val="1400"/>
              <a:buNone/>
            </a:pPr>
            <a:r>
              <a:rPr lang="en-US" sz="1300">
                <a:solidFill>
                  <a:schemeClr val="dk1"/>
                </a:solidFill>
                <a:latin typeface="Lato"/>
                <a:ea typeface="Lato"/>
                <a:cs typeface="Lato"/>
                <a:sym typeface="Lato"/>
              </a:rPr>
              <a:t>row of data</a:t>
            </a:r>
            <a:endParaRPr sz="1300">
              <a:solidFill>
                <a:schemeClr val="dk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Converting </a:t>
            </a:r>
            <a:endParaRPr sz="1100">
              <a:solidFill>
                <a:schemeClr val="dk1"/>
              </a:solidFill>
              <a:latin typeface="Lato"/>
              <a:ea typeface="Lato"/>
              <a:cs typeface="Lato"/>
              <a:sym typeface="Lato"/>
            </a:endParaRPr>
          </a:p>
          <a:p>
            <a:pPr indent="0" lvl="0" marL="800100" rtl="0" algn="l">
              <a:lnSpc>
                <a:spcPct val="100000"/>
              </a:lnSpc>
              <a:spcBef>
                <a:spcPts val="400"/>
              </a:spcBef>
              <a:spcAft>
                <a:spcPts val="0"/>
              </a:spcAft>
              <a:buSzPts val="1400"/>
              <a:buNone/>
            </a:pPr>
            <a:r>
              <a:rPr lang="en-US" sz="1300">
                <a:solidFill>
                  <a:schemeClr val="dk1"/>
                </a:solidFill>
                <a:latin typeface="Lato"/>
                <a:ea typeface="Lato"/>
                <a:cs typeface="Lato"/>
                <a:sym typeface="Lato"/>
              </a:rPr>
              <a:t>YYY1-YYY2 </a:t>
            </a:r>
            <a:br>
              <a:rPr lang="en-US" sz="1300">
                <a:solidFill>
                  <a:schemeClr val="dk1"/>
                </a:solidFill>
                <a:latin typeface="Lato"/>
                <a:ea typeface="Lato"/>
                <a:cs typeface="Lato"/>
                <a:sym typeface="Lato"/>
              </a:rPr>
            </a:br>
            <a:r>
              <a:rPr lang="en-US" sz="1300">
                <a:solidFill>
                  <a:schemeClr val="dk1"/>
                </a:solidFill>
                <a:latin typeface="Lato"/>
                <a:ea typeface="Lato"/>
                <a:cs typeface="Lato"/>
                <a:sym typeface="Lato"/>
              </a:rPr>
              <a:t>to YYY2</a:t>
            </a:r>
            <a:endParaRPr sz="1300">
              <a:solidFill>
                <a:schemeClr val="accent1"/>
              </a:solidFill>
              <a:latin typeface="Lato"/>
              <a:ea typeface="Lato"/>
              <a:cs typeface="Lato"/>
              <a:sym typeface="Lato"/>
            </a:endParaRPr>
          </a:p>
          <a:p>
            <a:pPr indent="0" lvl="1" marL="457200" rtl="0" algn="l">
              <a:lnSpc>
                <a:spcPct val="100000"/>
              </a:lnSpc>
              <a:spcBef>
                <a:spcPts val="400"/>
              </a:spcBef>
              <a:spcAft>
                <a:spcPts val="0"/>
              </a:spcAft>
              <a:buSzPts val="1400"/>
              <a:buNone/>
            </a:pPr>
            <a:r>
              <a:t/>
            </a:r>
            <a:endParaRPr sz="1100">
              <a:solidFill>
                <a:schemeClr val="dk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Impala (Developing Analytic)</a:t>
            </a:r>
            <a:endParaRPr sz="1300">
              <a:solidFill>
                <a:schemeClr val="accent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Develop rank code</a:t>
            </a:r>
            <a:endParaRPr sz="1100">
              <a:solidFill>
                <a:schemeClr val="dk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Staying organized with long queries with many columns and joins (see next page)!</a:t>
            </a:r>
            <a:endParaRPr sz="1100">
              <a:solidFill>
                <a:schemeClr val="accent1"/>
              </a:solidFill>
              <a:latin typeface="Lato"/>
              <a:ea typeface="Lato"/>
              <a:cs typeface="Lato"/>
              <a:sym typeface="Lato"/>
            </a:endParaRPr>
          </a:p>
          <a:p>
            <a:pPr indent="-190500" lvl="1" marL="800100" rtl="0" algn="l">
              <a:lnSpc>
                <a:spcPct val="100000"/>
              </a:lnSpc>
              <a:spcBef>
                <a:spcPts val="400"/>
              </a:spcBef>
              <a:spcAft>
                <a:spcPts val="0"/>
              </a:spcAft>
              <a:buSzPts val="1400"/>
              <a:buNone/>
            </a:pPr>
            <a:r>
              <a:t/>
            </a:r>
            <a:endParaRPr sz="1100">
              <a:solidFill>
                <a:schemeClr val="accent1"/>
              </a:solidFill>
              <a:latin typeface="Lato"/>
              <a:ea typeface="Lato"/>
              <a:cs typeface="Lato"/>
              <a:sym typeface="Lato"/>
            </a:endParaRPr>
          </a:p>
          <a:p>
            <a:pPr indent="-190500" lvl="0" marL="342900" rtl="0" algn="l">
              <a:lnSpc>
                <a:spcPct val="100000"/>
              </a:lnSpc>
              <a:spcBef>
                <a:spcPts val="400"/>
              </a:spcBef>
              <a:spcAft>
                <a:spcPts val="0"/>
              </a:spcAft>
              <a:buSzPts val="1400"/>
              <a:buNone/>
            </a:pPr>
            <a:r>
              <a:t/>
            </a:r>
            <a:endParaRPr sz="1300">
              <a:solidFill>
                <a:schemeClr val="accent1"/>
              </a:solidFill>
              <a:latin typeface="Lato"/>
              <a:ea typeface="Lato"/>
              <a:cs typeface="Lato"/>
              <a:sym typeface="Lato"/>
            </a:endParaRPr>
          </a:p>
          <a:p>
            <a:pPr indent="-190500" lvl="1" marL="800100" rtl="0" algn="l">
              <a:lnSpc>
                <a:spcPct val="100000"/>
              </a:lnSpc>
              <a:spcBef>
                <a:spcPts val="400"/>
              </a:spcBef>
              <a:spcAft>
                <a:spcPts val="0"/>
              </a:spcAft>
              <a:buSzPts val="1400"/>
              <a:buNone/>
            </a:pPr>
            <a:r>
              <a:t/>
            </a:r>
            <a:endParaRPr sz="1100">
              <a:solidFill>
                <a:schemeClr val="accent1"/>
              </a:solidFill>
              <a:latin typeface="Lato"/>
              <a:ea typeface="Lato"/>
              <a:cs typeface="Lato"/>
              <a:sym typeface="Lato"/>
            </a:endParaRPr>
          </a:p>
          <a:p>
            <a:pPr indent="0" lvl="0" marL="0" rtl="0" algn="l">
              <a:lnSpc>
                <a:spcPct val="100000"/>
              </a:lnSpc>
              <a:spcBef>
                <a:spcPts val="400"/>
              </a:spcBef>
              <a:spcAft>
                <a:spcPts val="0"/>
              </a:spcAft>
              <a:buSzPts val="1400"/>
              <a:buNone/>
            </a:pPr>
            <a:r>
              <a:t/>
            </a:r>
            <a:endParaRPr/>
          </a:p>
        </p:txBody>
      </p:sp>
      <p:sp>
        <p:nvSpPr>
          <p:cNvPr id="167" name="Google Shape;167;g8dd4148c52_0_9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dd4148c52_0_10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lang="en-US" sz="1300">
                <a:solidFill>
                  <a:schemeClr val="accent1"/>
                </a:solidFill>
                <a:latin typeface="Lato"/>
                <a:ea typeface="Lato"/>
                <a:cs typeface="Lato"/>
                <a:sym typeface="Lato"/>
              </a:rPr>
              <a:t>Mike</a:t>
            </a:r>
            <a:endParaRPr sz="1300">
              <a:solidFill>
                <a:schemeClr val="accent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MapReduce (Cleaning)</a:t>
            </a:r>
            <a:endParaRPr sz="1300">
              <a:solidFill>
                <a:schemeClr val="accent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Ignoring the header </a:t>
            </a:r>
            <a:endParaRPr sz="1100">
              <a:solidFill>
                <a:schemeClr val="dk1"/>
              </a:solidFill>
              <a:latin typeface="Lato"/>
              <a:ea typeface="Lato"/>
              <a:cs typeface="Lato"/>
              <a:sym typeface="Lato"/>
            </a:endParaRPr>
          </a:p>
          <a:p>
            <a:pPr indent="0" lvl="0" marL="800100" rtl="0" algn="l">
              <a:lnSpc>
                <a:spcPct val="100000"/>
              </a:lnSpc>
              <a:spcBef>
                <a:spcPts val="400"/>
              </a:spcBef>
              <a:spcAft>
                <a:spcPts val="0"/>
              </a:spcAft>
              <a:buSzPts val="1400"/>
              <a:buNone/>
            </a:pPr>
            <a:r>
              <a:rPr lang="en-US" sz="1300">
                <a:solidFill>
                  <a:schemeClr val="dk1"/>
                </a:solidFill>
                <a:latin typeface="Lato"/>
                <a:ea typeface="Lato"/>
                <a:cs typeface="Lato"/>
                <a:sym typeface="Lato"/>
              </a:rPr>
              <a:t>row of data</a:t>
            </a:r>
            <a:endParaRPr sz="1300">
              <a:solidFill>
                <a:schemeClr val="dk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Converting </a:t>
            </a:r>
            <a:endParaRPr sz="1100">
              <a:solidFill>
                <a:schemeClr val="dk1"/>
              </a:solidFill>
              <a:latin typeface="Lato"/>
              <a:ea typeface="Lato"/>
              <a:cs typeface="Lato"/>
              <a:sym typeface="Lato"/>
            </a:endParaRPr>
          </a:p>
          <a:p>
            <a:pPr indent="0" lvl="0" marL="800100" rtl="0" algn="l">
              <a:lnSpc>
                <a:spcPct val="100000"/>
              </a:lnSpc>
              <a:spcBef>
                <a:spcPts val="400"/>
              </a:spcBef>
              <a:spcAft>
                <a:spcPts val="0"/>
              </a:spcAft>
              <a:buSzPts val="1400"/>
              <a:buNone/>
            </a:pPr>
            <a:r>
              <a:rPr lang="en-US" sz="1300">
                <a:solidFill>
                  <a:schemeClr val="dk1"/>
                </a:solidFill>
                <a:latin typeface="Lato"/>
                <a:ea typeface="Lato"/>
                <a:cs typeface="Lato"/>
                <a:sym typeface="Lato"/>
              </a:rPr>
              <a:t>YYY1-YYY2 </a:t>
            </a:r>
            <a:br>
              <a:rPr lang="en-US" sz="1300">
                <a:solidFill>
                  <a:schemeClr val="dk1"/>
                </a:solidFill>
                <a:latin typeface="Lato"/>
                <a:ea typeface="Lato"/>
                <a:cs typeface="Lato"/>
                <a:sym typeface="Lato"/>
              </a:rPr>
            </a:br>
            <a:r>
              <a:rPr lang="en-US" sz="1300">
                <a:solidFill>
                  <a:schemeClr val="dk1"/>
                </a:solidFill>
                <a:latin typeface="Lato"/>
                <a:ea typeface="Lato"/>
                <a:cs typeface="Lato"/>
                <a:sym typeface="Lato"/>
              </a:rPr>
              <a:t>to YYY2</a:t>
            </a:r>
            <a:endParaRPr sz="1300">
              <a:solidFill>
                <a:schemeClr val="accent1"/>
              </a:solidFill>
              <a:latin typeface="Lato"/>
              <a:ea typeface="Lato"/>
              <a:cs typeface="Lato"/>
              <a:sym typeface="Lato"/>
            </a:endParaRPr>
          </a:p>
          <a:p>
            <a:pPr indent="0" lvl="1" marL="457200" rtl="0" algn="l">
              <a:lnSpc>
                <a:spcPct val="100000"/>
              </a:lnSpc>
              <a:spcBef>
                <a:spcPts val="400"/>
              </a:spcBef>
              <a:spcAft>
                <a:spcPts val="0"/>
              </a:spcAft>
              <a:buSzPts val="1400"/>
              <a:buNone/>
            </a:pPr>
            <a:r>
              <a:t/>
            </a:r>
            <a:endParaRPr sz="1100">
              <a:solidFill>
                <a:schemeClr val="dk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Impala (Developing Analytic)</a:t>
            </a:r>
            <a:endParaRPr sz="1300">
              <a:solidFill>
                <a:schemeClr val="accent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Develop rank code</a:t>
            </a:r>
            <a:endParaRPr sz="1100">
              <a:solidFill>
                <a:schemeClr val="dk1"/>
              </a:solidFill>
              <a:latin typeface="Lato"/>
              <a:ea typeface="Lato"/>
              <a:cs typeface="Lato"/>
              <a:sym typeface="Lato"/>
            </a:endParaRPr>
          </a:p>
          <a:p>
            <a:pPr indent="-342900" lvl="1" marL="800100" rtl="0" algn="l">
              <a:lnSpc>
                <a:spcPct val="100000"/>
              </a:lnSpc>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Staying organized with long queries with many columns and joins (see next page)!</a:t>
            </a:r>
            <a:endParaRPr sz="1100">
              <a:solidFill>
                <a:schemeClr val="accent1"/>
              </a:solidFill>
              <a:latin typeface="Lato"/>
              <a:ea typeface="Lato"/>
              <a:cs typeface="Lato"/>
              <a:sym typeface="Lato"/>
            </a:endParaRPr>
          </a:p>
          <a:p>
            <a:pPr indent="-190500" lvl="1" marL="800100" rtl="0" algn="l">
              <a:lnSpc>
                <a:spcPct val="100000"/>
              </a:lnSpc>
              <a:spcBef>
                <a:spcPts val="400"/>
              </a:spcBef>
              <a:spcAft>
                <a:spcPts val="0"/>
              </a:spcAft>
              <a:buSzPts val="1400"/>
              <a:buNone/>
            </a:pPr>
            <a:r>
              <a:t/>
            </a:r>
            <a:endParaRPr sz="1100">
              <a:solidFill>
                <a:schemeClr val="accent1"/>
              </a:solidFill>
              <a:latin typeface="Lato"/>
              <a:ea typeface="Lato"/>
              <a:cs typeface="Lato"/>
              <a:sym typeface="Lato"/>
            </a:endParaRPr>
          </a:p>
          <a:p>
            <a:pPr indent="-190500" lvl="0" marL="342900" rtl="0" algn="l">
              <a:lnSpc>
                <a:spcPct val="100000"/>
              </a:lnSpc>
              <a:spcBef>
                <a:spcPts val="400"/>
              </a:spcBef>
              <a:spcAft>
                <a:spcPts val="0"/>
              </a:spcAft>
              <a:buSzPts val="1400"/>
              <a:buNone/>
            </a:pPr>
            <a:r>
              <a:t/>
            </a:r>
            <a:endParaRPr sz="1300">
              <a:solidFill>
                <a:schemeClr val="accent1"/>
              </a:solidFill>
              <a:latin typeface="Lato"/>
              <a:ea typeface="Lato"/>
              <a:cs typeface="Lato"/>
              <a:sym typeface="Lato"/>
            </a:endParaRPr>
          </a:p>
          <a:p>
            <a:pPr indent="-190500" lvl="1" marL="800100" rtl="0" algn="l">
              <a:lnSpc>
                <a:spcPct val="100000"/>
              </a:lnSpc>
              <a:spcBef>
                <a:spcPts val="400"/>
              </a:spcBef>
              <a:spcAft>
                <a:spcPts val="0"/>
              </a:spcAft>
              <a:buSzPts val="1400"/>
              <a:buNone/>
            </a:pPr>
            <a:r>
              <a:t/>
            </a:r>
            <a:endParaRPr sz="1100">
              <a:solidFill>
                <a:schemeClr val="accent1"/>
              </a:solidFill>
              <a:latin typeface="Lato"/>
              <a:ea typeface="Lato"/>
              <a:cs typeface="Lato"/>
              <a:sym typeface="Lato"/>
            </a:endParaRPr>
          </a:p>
          <a:p>
            <a:pPr indent="0" lvl="0" marL="0" rtl="0" algn="l">
              <a:lnSpc>
                <a:spcPct val="100000"/>
              </a:lnSpc>
              <a:spcBef>
                <a:spcPts val="400"/>
              </a:spcBef>
              <a:spcAft>
                <a:spcPts val="0"/>
              </a:spcAft>
              <a:buSzPts val="1400"/>
              <a:buNone/>
            </a:pPr>
            <a:r>
              <a:t/>
            </a:r>
            <a:endParaRPr/>
          </a:p>
        </p:txBody>
      </p:sp>
      <p:sp>
        <p:nvSpPr>
          <p:cNvPr id="175" name="Google Shape;175;g8dd4148c52_0_10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Mike</a:t>
            </a:r>
            <a:endParaRPr/>
          </a:p>
        </p:txBody>
      </p:sp>
      <p:sp>
        <p:nvSpPr>
          <p:cNvPr id="184" name="Google Shape;18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Mike</a:t>
            </a:r>
            <a:endParaRPr/>
          </a:p>
        </p:txBody>
      </p:sp>
      <p:sp>
        <p:nvSpPr>
          <p:cNvPr id="192" name="Google Shape;19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Alex</a:t>
            </a:r>
            <a:endParaRPr/>
          </a:p>
          <a:p>
            <a:pPr indent="0" lvl="0" marL="0" rtl="0" algn="l">
              <a:lnSpc>
                <a:spcPct val="100000"/>
              </a:lnSpc>
              <a:spcBef>
                <a:spcPts val="400"/>
              </a:spcBef>
              <a:spcAft>
                <a:spcPts val="0"/>
              </a:spcAft>
              <a:buSzPts val="1400"/>
              <a:buNone/>
            </a:pPr>
            <a:r>
              <a:rPr lang="en-US"/>
              <a:t>Stress that we presume that advanced statistics took time to be accepted into the mainstream.  Therefore they seem to be valued less in earlier years, shown by the average EWA rank for the first 7 years of data vs. the last 7 years.  Took three most informative advanced stats to predict MVP and deevelop the analytic - accurate for 10/16 seasons.</a:t>
            </a:r>
            <a:endParaRPr/>
          </a:p>
        </p:txBody>
      </p:sp>
      <p:sp>
        <p:nvSpPr>
          <p:cNvPr id="199" name="Google Shape;1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Alex</a:t>
            </a:r>
            <a:endParaRPr/>
          </a:p>
          <a:p>
            <a:pPr indent="0" lvl="0" marL="0" rtl="0" algn="l">
              <a:lnSpc>
                <a:spcPct val="100000"/>
              </a:lnSpc>
              <a:spcBef>
                <a:spcPts val="400"/>
              </a:spcBef>
              <a:spcAft>
                <a:spcPts val="0"/>
              </a:spcAft>
              <a:buSzPts val="1400"/>
              <a:buNone/>
            </a:pPr>
            <a:r>
              <a:rPr lang="en-US"/>
              <a:t>These are the results of the analytic. ON the left are the actual winners and on the right are the predicted winners based on the average ranking of EWA, VA, and PER.  AS you can see it’s right for 10/16 seasons.  </a:t>
            </a:r>
            <a:endParaRPr/>
          </a:p>
        </p:txBody>
      </p:sp>
      <p:sp>
        <p:nvSpPr>
          <p:cNvPr id="206" name="Google Shape;2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Mike</a:t>
            </a:r>
            <a:endParaRPr/>
          </a:p>
        </p:txBody>
      </p:sp>
      <p:sp>
        <p:nvSpPr>
          <p:cNvPr id="215" name="Google Shape;21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Mike</a:t>
            </a:r>
            <a:endParaRPr/>
          </a:p>
        </p:txBody>
      </p:sp>
      <p:sp>
        <p:nvSpPr>
          <p:cNvPr id="222" name="Google Shape;2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dd4148c52_0_12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1679">
                <a:latin typeface="Lato"/>
                <a:ea typeface="Lato"/>
                <a:cs typeface="Lato"/>
                <a:sym typeface="Lato"/>
              </a:rPr>
              <a:t>Mike</a:t>
            </a:r>
            <a:endParaRPr sz="1679">
              <a:latin typeface="Lato"/>
              <a:ea typeface="Lato"/>
              <a:cs typeface="Lato"/>
              <a:sym typeface="Lato"/>
            </a:endParaRPr>
          </a:p>
          <a:p>
            <a:pPr indent="0" lvl="0" marL="0" rtl="0" algn="l">
              <a:lnSpc>
                <a:spcPct val="80000"/>
              </a:lnSpc>
              <a:spcBef>
                <a:spcPts val="0"/>
              </a:spcBef>
              <a:spcAft>
                <a:spcPts val="0"/>
              </a:spcAft>
              <a:buSzPts val="1400"/>
              <a:buNone/>
            </a:pPr>
            <a:r>
              <a:t/>
            </a:r>
            <a:endParaRPr sz="1679">
              <a:latin typeface="Lato"/>
              <a:ea typeface="Lato"/>
              <a:cs typeface="Lato"/>
              <a:sym typeface="Lato"/>
            </a:endParaRPr>
          </a:p>
          <a:p>
            <a:pPr indent="0" lvl="0" marL="0" rtl="0" algn="l">
              <a:lnSpc>
                <a:spcPct val="80000"/>
              </a:lnSpc>
              <a:spcBef>
                <a:spcPts val="0"/>
              </a:spcBef>
              <a:spcAft>
                <a:spcPts val="0"/>
              </a:spcAft>
              <a:buSzPts val="1400"/>
              <a:buNone/>
            </a:pPr>
            <a:r>
              <a:rPr lang="en-US" sz="1679">
                <a:latin typeface="Lato"/>
                <a:ea typeface="Lato"/>
                <a:cs typeface="Lato"/>
                <a:sym typeface="Lato"/>
              </a:rPr>
              <a:t>Here is the agenda for this presentation &lt;pause for 5 seconds&gt;</a:t>
            </a:r>
            <a:endParaRPr sz="1679">
              <a:latin typeface="Lato"/>
              <a:ea typeface="Lato"/>
              <a:cs typeface="Lato"/>
              <a:sym typeface="Lato"/>
            </a:endParaRPr>
          </a:p>
          <a:p>
            <a:pPr indent="0" lvl="0" marL="0" rtl="0" algn="l">
              <a:lnSpc>
                <a:spcPct val="80000"/>
              </a:lnSpc>
              <a:spcBef>
                <a:spcPts val="0"/>
              </a:spcBef>
              <a:spcAft>
                <a:spcPts val="0"/>
              </a:spcAft>
              <a:buSzPts val="1400"/>
              <a:buNone/>
            </a:pPr>
            <a:r>
              <a:t/>
            </a:r>
            <a:endParaRPr sz="1679">
              <a:latin typeface="Lato"/>
              <a:ea typeface="Lato"/>
              <a:cs typeface="Lato"/>
              <a:sym typeface="Lato"/>
            </a:endParaRPr>
          </a:p>
        </p:txBody>
      </p:sp>
      <p:sp>
        <p:nvSpPr>
          <p:cNvPr id="93" name="Google Shape;93;g8dd4148c52_0_1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dd4148c52_0_11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Alex</a:t>
            </a:r>
            <a:endParaRPr/>
          </a:p>
          <a:p>
            <a:pPr indent="0" lvl="0" marL="0" rtl="0" algn="l">
              <a:lnSpc>
                <a:spcPct val="100000"/>
              </a:lnSpc>
              <a:spcBef>
                <a:spcPts val="400"/>
              </a:spcBef>
              <a:spcAft>
                <a:spcPts val="0"/>
              </a:spcAft>
              <a:buSzPts val="1400"/>
              <a:buNone/>
            </a:pPr>
            <a:r>
              <a:rPr lang="en-US"/>
              <a:t>More data can be used to confirm the results of the analytic and potentially refine the results</a:t>
            </a:r>
            <a:endParaRPr/>
          </a:p>
          <a:p>
            <a:pPr indent="0" lvl="0" marL="0" rtl="0" algn="l">
              <a:lnSpc>
                <a:spcPct val="100000"/>
              </a:lnSpc>
              <a:spcBef>
                <a:spcPts val="400"/>
              </a:spcBef>
              <a:spcAft>
                <a:spcPts val="0"/>
              </a:spcAft>
              <a:buSzPts val="1400"/>
              <a:buNone/>
            </a:pPr>
            <a:r>
              <a:rPr lang="en-US"/>
              <a:t>ML could provide more insights and develop a stronger model</a:t>
            </a:r>
            <a:endParaRPr/>
          </a:p>
          <a:p>
            <a:pPr indent="0" lvl="0" marL="0" rtl="0" algn="l">
              <a:lnSpc>
                <a:spcPct val="100000"/>
              </a:lnSpc>
              <a:spcBef>
                <a:spcPts val="400"/>
              </a:spcBef>
              <a:spcAft>
                <a:spcPts val="0"/>
              </a:spcAft>
              <a:buSzPts val="1400"/>
              <a:buNone/>
            </a:pPr>
            <a:r>
              <a:rPr lang="en-US"/>
              <a:t>Tableau could illustrate results better.</a:t>
            </a:r>
            <a:endParaRPr/>
          </a:p>
          <a:p>
            <a:pPr indent="0" lvl="0" marL="0" rtl="0" algn="l">
              <a:lnSpc>
                <a:spcPct val="100000"/>
              </a:lnSpc>
              <a:spcBef>
                <a:spcPts val="400"/>
              </a:spcBef>
              <a:spcAft>
                <a:spcPts val="0"/>
              </a:spcAft>
              <a:buSzPts val="1400"/>
              <a:buNone/>
            </a:pPr>
            <a:r>
              <a:rPr lang="en-US"/>
              <a:t>Could apply methodology for the other season awards and develop analytics for those</a:t>
            </a:r>
            <a:endParaRPr/>
          </a:p>
        </p:txBody>
      </p:sp>
      <p:sp>
        <p:nvSpPr>
          <p:cNvPr id="229" name="Google Shape;229;g8dd4148c52_0_1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236" name="Google Shape;23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dd4148c52_0_11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243" name="Google Shape;243;g8dd4148c52_0_1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dd4148c52_0_12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250" name="Google Shape;250;g8dd4148c52_0_12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dd4148c52_0_12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257" name="Google Shape;257;g8dd4148c52_0_1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dd4148c52_0_1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1679">
                <a:latin typeface="Lato"/>
                <a:ea typeface="Lato"/>
                <a:cs typeface="Lato"/>
                <a:sym typeface="Lato"/>
              </a:rPr>
              <a:t>Alex</a:t>
            </a:r>
            <a:endParaRPr sz="1679">
              <a:latin typeface="Lato"/>
              <a:ea typeface="Lato"/>
              <a:cs typeface="Lato"/>
              <a:sym typeface="Lato"/>
            </a:endParaRPr>
          </a:p>
          <a:p>
            <a:pPr indent="0" lvl="0" marL="0" rtl="0" algn="l">
              <a:lnSpc>
                <a:spcPct val="80000"/>
              </a:lnSpc>
              <a:spcBef>
                <a:spcPts val="0"/>
              </a:spcBef>
              <a:spcAft>
                <a:spcPts val="0"/>
              </a:spcAft>
              <a:buSzPts val="1400"/>
              <a:buNone/>
            </a:pPr>
            <a:r>
              <a:rPr lang="en-US" sz="1679">
                <a:latin typeface="Lato"/>
                <a:ea typeface="Lato"/>
                <a:cs typeface="Lato"/>
                <a:sym typeface="Lato"/>
              </a:rPr>
              <a:t>Traditional NBA stats have been around since 1946, while advanced stats came to light in the 1990s.</a:t>
            </a:r>
            <a:endParaRPr sz="1679">
              <a:latin typeface="Lato"/>
              <a:ea typeface="Lato"/>
              <a:cs typeface="Lato"/>
              <a:sym typeface="Lato"/>
            </a:endParaRPr>
          </a:p>
          <a:p>
            <a:pPr indent="0" lvl="0" marL="0" rtl="0" algn="l">
              <a:lnSpc>
                <a:spcPct val="80000"/>
              </a:lnSpc>
              <a:spcBef>
                <a:spcPts val="0"/>
              </a:spcBef>
              <a:spcAft>
                <a:spcPts val="0"/>
              </a:spcAft>
              <a:buSzPts val="1400"/>
              <a:buNone/>
            </a:pPr>
            <a:r>
              <a:rPr lang="en-US" sz="1679">
                <a:latin typeface="Lato"/>
                <a:ea typeface="Lato"/>
                <a:cs typeface="Lato"/>
                <a:sym typeface="Lato"/>
              </a:rPr>
              <a:t>Explain seasons for analysis, tools used (MR for cleaning and profiling) Impala for analytic</a:t>
            </a:r>
            <a:endParaRPr sz="1679">
              <a:latin typeface="Lato"/>
              <a:ea typeface="Lato"/>
              <a:cs typeface="Lato"/>
              <a:sym typeface="Lato"/>
            </a:endParaRPr>
          </a:p>
          <a:p>
            <a:pPr indent="0" lvl="0" marL="0" rtl="0" algn="l">
              <a:lnSpc>
                <a:spcPct val="80000"/>
              </a:lnSpc>
              <a:spcBef>
                <a:spcPts val="0"/>
              </a:spcBef>
              <a:spcAft>
                <a:spcPts val="0"/>
              </a:spcAft>
              <a:buSzPts val="1400"/>
              <a:buNone/>
            </a:pPr>
            <a:r>
              <a:rPr lang="en-US" sz="1679">
                <a:latin typeface="Lato"/>
                <a:ea typeface="Lato"/>
                <a:cs typeface="Lato"/>
                <a:sym typeface="Lato"/>
              </a:rPr>
              <a:t>Analytic result is that EWA, va and per were most informative.  and the average ranking for these three corretly predicted MVP for 10/16 seasons.</a:t>
            </a:r>
            <a:endParaRPr sz="1679">
              <a:latin typeface="Lato"/>
              <a:ea typeface="Lato"/>
              <a:cs typeface="Lato"/>
              <a:sym typeface="Lato"/>
            </a:endParaRPr>
          </a:p>
          <a:p>
            <a:pPr indent="0" lvl="0" marL="0" rtl="0" algn="l">
              <a:lnSpc>
                <a:spcPct val="80000"/>
              </a:lnSpc>
              <a:spcBef>
                <a:spcPts val="0"/>
              </a:spcBef>
              <a:spcAft>
                <a:spcPts val="0"/>
              </a:spcAft>
              <a:buSzPts val="1400"/>
              <a:buNone/>
            </a:pPr>
            <a:r>
              <a:t/>
            </a:r>
            <a:endParaRPr sz="1679">
              <a:solidFill>
                <a:schemeClr val="accent1"/>
              </a:solidFill>
              <a:latin typeface="Lato"/>
              <a:ea typeface="Lato"/>
              <a:cs typeface="Lato"/>
              <a:sym typeface="Lato"/>
            </a:endParaRPr>
          </a:p>
          <a:p>
            <a:pPr indent="0" lvl="0" marL="0" rtl="0" algn="l">
              <a:lnSpc>
                <a:spcPct val="80000"/>
              </a:lnSpc>
              <a:spcBef>
                <a:spcPts val="0"/>
              </a:spcBef>
              <a:spcAft>
                <a:spcPts val="0"/>
              </a:spcAft>
              <a:buSzPts val="1400"/>
              <a:buNone/>
            </a:pPr>
            <a:r>
              <a:rPr lang="en-US" sz="1679">
                <a:solidFill>
                  <a:schemeClr val="accent1"/>
                </a:solidFill>
                <a:latin typeface="Lato"/>
                <a:ea typeface="Lato"/>
                <a:cs typeface="Lato"/>
                <a:sym typeface="Lato"/>
              </a:rPr>
              <a:t>Abstract:  </a:t>
            </a:r>
            <a:endParaRPr sz="1300">
              <a:solidFill>
                <a:schemeClr val="accent1"/>
              </a:solidFill>
              <a:latin typeface="Lato"/>
              <a:ea typeface="Lato"/>
              <a:cs typeface="Lato"/>
              <a:sym typeface="Lato"/>
            </a:endParaRPr>
          </a:p>
          <a:p>
            <a:pPr indent="0" lvl="0" marL="0" rtl="0" algn="l">
              <a:lnSpc>
                <a:spcPct val="80000"/>
              </a:lnSpc>
              <a:spcBef>
                <a:spcPts val="800"/>
              </a:spcBef>
              <a:spcAft>
                <a:spcPts val="0"/>
              </a:spcAft>
              <a:buSzPts val="1400"/>
              <a:buNone/>
            </a:pPr>
            <a:r>
              <a:t/>
            </a:r>
            <a:endParaRPr sz="1679">
              <a:solidFill>
                <a:schemeClr val="accent1"/>
              </a:solidFill>
              <a:latin typeface="Lato"/>
              <a:ea typeface="Lato"/>
              <a:cs typeface="Lato"/>
              <a:sym typeface="Lato"/>
            </a:endParaRPr>
          </a:p>
          <a:p>
            <a:pPr indent="0" lvl="0" marL="0" rtl="0" algn="l">
              <a:lnSpc>
                <a:spcPct val="80000"/>
              </a:lnSpc>
              <a:spcBef>
                <a:spcPts val="500"/>
              </a:spcBef>
              <a:spcAft>
                <a:spcPts val="0"/>
              </a:spcAft>
              <a:buSzPts val="1400"/>
              <a:buNone/>
            </a:pPr>
            <a:r>
              <a:rPr lang="en-US" sz="2240">
                <a:solidFill>
                  <a:schemeClr val="dk1"/>
                </a:solidFill>
                <a:latin typeface="Lato"/>
                <a:ea typeface="Lato"/>
                <a:cs typeface="Lato"/>
                <a:sym typeface="Lato"/>
              </a:rPr>
              <a:t>Traditional NBA player statistics have been collected since the onset of the NBA in 1946. The development of advanced player statistics have grown in the NBA from the 1990s through today. This project looks to answer the question which statistics (advanced or traditional) correlate most to the regular season MVP award. The seasons used for comparison were 2002-03 to 2016-17.  It was determined that on average, the metrics which most correlated to the regular season MVP were estimated wins added, value added and player efficiency rating (all advanced statistics).</a:t>
            </a:r>
            <a:r>
              <a:rPr lang="en-US" sz="2240">
                <a:solidFill>
                  <a:srgbClr val="C00000"/>
                </a:solidFill>
                <a:latin typeface="Lato"/>
                <a:ea typeface="Lato"/>
                <a:cs typeface="Lato"/>
                <a:sym typeface="Lato"/>
              </a:rPr>
              <a:t>  </a:t>
            </a:r>
            <a:r>
              <a:rPr lang="en-US" sz="2240">
                <a:solidFill>
                  <a:schemeClr val="dk1"/>
                </a:solidFill>
                <a:latin typeface="Lato"/>
                <a:ea typeface="Lato"/>
                <a:cs typeface="Lato"/>
                <a:sym typeface="Lato"/>
              </a:rPr>
              <a:t>For further study, it is recommended to analyze more seasons and apply machine learning techniques on the most informative statistics to develop regular season MVP prediction models.</a:t>
            </a:r>
            <a:endParaRPr sz="2240">
              <a:solidFill>
                <a:schemeClr val="dk1"/>
              </a:solidFill>
              <a:latin typeface="Lato"/>
              <a:ea typeface="Lato"/>
              <a:cs typeface="Lato"/>
              <a:sym typeface="Lato"/>
            </a:endParaRPr>
          </a:p>
          <a:p>
            <a:pPr indent="0" lvl="0" marL="0" rtl="0" algn="l">
              <a:lnSpc>
                <a:spcPct val="80000"/>
              </a:lnSpc>
              <a:spcBef>
                <a:spcPts val="400"/>
              </a:spcBef>
              <a:spcAft>
                <a:spcPts val="0"/>
              </a:spcAft>
              <a:buSzPts val="1400"/>
              <a:buNone/>
            </a:pPr>
            <a:r>
              <a:t/>
            </a:r>
            <a:endParaRPr sz="1679">
              <a:solidFill>
                <a:srgbClr val="FF0000"/>
              </a:solidFill>
              <a:latin typeface="Lato"/>
              <a:ea typeface="Lato"/>
              <a:cs typeface="Lato"/>
              <a:sym typeface="Lato"/>
            </a:endParaRPr>
          </a:p>
          <a:p>
            <a:pPr indent="0" lvl="0" marL="0" rtl="0" algn="l">
              <a:lnSpc>
                <a:spcPct val="80000"/>
              </a:lnSpc>
              <a:spcBef>
                <a:spcPts val="400"/>
              </a:spcBef>
              <a:spcAft>
                <a:spcPts val="0"/>
              </a:spcAft>
              <a:buSzPts val="1400"/>
              <a:buNone/>
            </a:pPr>
            <a:r>
              <a:rPr lang="en-US" sz="1400">
                <a:solidFill>
                  <a:schemeClr val="accent1"/>
                </a:solidFill>
                <a:latin typeface="Lato"/>
                <a:ea typeface="Lato"/>
                <a:cs typeface="Lato"/>
                <a:sym typeface="Lato"/>
              </a:rPr>
              <a:t>Platform(s) where the application runs: </a:t>
            </a:r>
            <a:endParaRPr sz="1300">
              <a:solidFill>
                <a:schemeClr val="accent1"/>
              </a:solidFill>
              <a:latin typeface="Lato"/>
              <a:ea typeface="Lato"/>
              <a:cs typeface="Lato"/>
              <a:sym typeface="Lato"/>
            </a:endParaRPr>
          </a:p>
          <a:p>
            <a:pPr indent="0" lvl="0" marL="0" rtl="0" algn="l">
              <a:lnSpc>
                <a:spcPct val="80000"/>
              </a:lnSpc>
              <a:spcBef>
                <a:spcPts val="400"/>
              </a:spcBef>
              <a:spcAft>
                <a:spcPts val="0"/>
              </a:spcAft>
              <a:buSzPts val="1400"/>
              <a:buNone/>
            </a:pPr>
            <a:r>
              <a:rPr lang="en-US" sz="1400">
                <a:solidFill>
                  <a:schemeClr val="dk1"/>
                </a:solidFill>
                <a:latin typeface="Lato"/>
                <a:ea typeface="Lato"/>
                <a:cs typeface="Lato"/>
                <a:sym typeface="Lato"/>
              </a:rPr>
              <a:t>&lt; NYU Dumbo (Hadoop MapReduce, Apache Impala)&gt;</a:t>
            </a:r>
            <a:endParaRPr/>
          </a:p>
        </p:txBody>
      </p:sp>
      <p:sp>
        <p:nvSpPr>
          <p:cNvPr id="100" name="Google Shape;100;g8dd4148c52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dd4148c52_0_2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300">
                <a:solidFill>
                  <a:schemeClr val="accent1"/>
                </a:solidFill>
                <a:latin typeface="Lato"/>
                <a:ea typeface="Lato"/>
                <a:cs typeface="Lato"/>
                <a:sym typeface="Lato"/>
              </a:rPr>
              <a:t>Alex</a:t>
            </a:r>
            <a:endParaRPr sz="1300">
              <a:solidFill>
                <a:schemeClr val="accent1"/>
              </a:solidFill>
              <a:latin typeface="Lato"/>
              <a:ea typeface="Lato"/>
              <a:cs typeface="Lato"/>
              <a:sym typeface="Lato"/>
            </a:endParaRPr>
          </a:p>
          <a:p>
            <a:pPr indent="0" lvl="0" marL="0" rtl="0" algn="l">
              <a:lnSpc>
                <a:spcPct val="100000"/>
              </a:lnSpc>
              <a:spcBef>
                <a:spcPts val="0"/>
              </a:spcBef>
              <a:spcAft>
                <a:spcPts val="0"/>
              </a:spcAft>
              <a:buSzPts val="1400"/>
              <a:buNone/>
            </a:pPr>
            <a:r>
              <a:rPr lang="en-US" sz="1300">
                <a:latin typeface="Lato"/>
                <a:ea typeface="Lato"/>
                <a:cs typeface="Lato"/>
                <a:sym typeface="Lato"/>
              </a:rPr>
              <a:t>NBA Franchies - deciding in free agency whether to sign a player or not</a:t>
            </a:r>
            <a:endParaRPr sz="1300">
              <a:latin typeface="Lato"/>
              <a:ea typeface="Lato"/>
              <a:cs typeface="Lato"/>
              <a:sym typeface="Lato"/>
            </a:endParaRPr>
          </a:p>
          <a:p>
            <a:pPr indent="0" lvl="0" marL="0" rtl="0" algn="l">
              <a:lnSpc>
                <a:spcPct val="100000"/>
              </a:lnSpc>
              <a:spcBef>
                <a:spcPts val="0"/>
              </a:spcBef>
              <a:spcAft>
                <a:spcPts val="0"/>
              </a:spcAft>
              <a:buSzPts val="1400"/>
              <a:buNone/>
            </a:pPr>
            <a:r>
              <a:rPr lang="en-US" sz="1300">
                <a:latin typeface="Lato"/>
                <a:ea typeface="Lato"/>
                <a:cs typeface="Lato"/>
                <a:sym typeface="Lato"/>
              </a:rPr>
              <a:t>NBA players - can use the analytic to inform what skills they should work on in order maximize their MVP chances</a:t>
            </a:r>
            <a:endParaRPr sz="1300">
              <a:latin typeface="Lato"/>
              <a:ea typeface="Lato"/>
              <a:cs typeface="Lato"/>
              <a:sym typeface="Lato"/>
            </a:endParaRPr>
          </a:p>
          <a:p>
            <a:pPr indent="0" lvl="0" marL="0" rtl="0" algn="l">
              <a:lnSpc>
                <a:spcPct val="100000"/>
              </a:lnSpc>
              <a:spcBef>
                <a:spcPts val="0"/>
              </a:spcBef>
              <a:spcAft>
                <a:spcPts val="0"/>
              </a:spcAft>
              <a:buSzPts val="1400"/>
              <a:buNone/>
            </a:pPr>
            <a:r>
              <a:rPr lang="en-US" sz="1300">
                <a:latin typeface="Lato"/>
                <a:ea typeface="Lato"/>
                <a:cs typeface="Lato"/>
                <a:sym typeface="Lato"/>
              </a:rPr>
              <a:t>MEdia - can use the analytic for MVP selection criteria</a:t>
            </a:r>
            <a:endParaRPr sz="1300">
              <a:latin typeface="Lato"/>
              <a:ea typeface="Lato"/>
              <a:cs typeface="Lato"/>
              <a:sym typeface="Lato"/>
            </a:endParaRPr>
          </a:p>
          <a:p>
            <a:pPr indent="0" lvl="0" marL="0" rtl="0" algn="l">
              <a:lnSpc>
                <a:spcPct val="100000"/>
              </a:lnSpc>
              <a:spcBef>
                <a:spcPts val="0"/>
              </a:spcBef>
              <a:spcAft>
                <a:spcPts val="0"/>
              </a:spcAft>
              <a:buSzPts val="1400"/>
              <a:buNone/>
            </a:pPr>
            <a:r>
              <a:rPr lang="en-US" sz="1300">
                <a:latin typeface="Lato"/>
                <a:ea typeface="Lato"/>
                <a:cs typeface="Lato"/>
                <a:sym typeface="Lato"/>
              </a:rPr>
              <a:t>All these three benefit, plus fans if analytic can provide an objective assesment of player performance</a:t>
            </a:r>
            <a:endParaRPr sz="1300">
              <a:latin typeface="Lato"/>
              <a:ea typeface="Lato"/>
              <a:cs typeface="Lato"/>
              <a:sym typeface="Lato"/>
            </a:endParaRPr>
          </a:p>
          <a:p>
            <a:pPr indent="0" lvl="0" marL="0" rtl="0" algn="l">
              <a:lnSpc>
                <a:spcPct val="100000"/>
              </a:lnSpc>
              <a:spcBef>
                <a:spcPts val="0"/>
              </a:spcBef>
              <a:spcAft>
                <a:spcPts val="0"/>
              </a:spcAft>
              <a:buSzPts val="1400"/>
              <a:buNone/>
            </a:pPr>
            <a:r>
              <a:rPr lang="en-US" sz="1300">
                <a:solidFill>
                  <a:schemeClr val="accent1"/>
                </a:solidFill>
                <a:latin typeface="Lato"/>
                <a:ea typeface="Lato"/>
                <a:cs typeface="Lato"/>
                <a:sym typeface="Lato"/>
              </a:rPr>
              <a:t>Motivation</a:t>
            </a:r>
            <a:endParaRPr sz="2000">
              <a:solidFill>
                <a:schemeClr val="accent1"/>
              </a:solidFill>
              <a:latin typeface="Lato"/>
              <a:ea typeface="Lato"/>
              <a:cs typeface="Lato"/>
              <a:sym typeface="Lato"/>
            </a:endParaRPr>
          </a:p>
          <a:p>
            <a:pPr indent="0" lvl="0" marL="0" rtl="0" algn="l">
              <a:lnSpc>
                <a:spcPct val="100000"/>
              </a:lnSpc>
              <a:spcBef>
                <a:spcPts val="500"/>
              </a:spcBef>
              <a:spcAft>
                <a:spcPts val="0"/>
              </a:spcAft>
              <a:buSzPts val="1400"/>
              <a:buNone/>
            </a:pPr>
            <a:r>
              <a:t/>
            </a:r>
            <a:endParaRPr sz="2000">
              <a:solidFill>
                <a:schemeClr val="accent1"/>
              </a:solidFill>
              <a:latin typeface="Lato"/>
              <a:ea typeface="Lato"/>
              <a:cs typeface="Lato"/>
              <a:sym typeface="Lato"/>
            </a:endParaRPr>
          </a:p>
          <a:p>
            <a:pPr indent="0" lvl="0" marL="0" rtl="0" algn="l">
              <a:lnSpc>
                <a:spcPct val="100000"/>
              </a:lnSpc>
              <a:spcBef>
                <a:spcPts val="400"/>
              </a:spcBef>
              <a:spcAft>
                <a:spcPts val="0"/>
              </a:spcAft>
              <a:buSzPts val="1400"/>
              <a:buNone/>
            </a:pPr>
            <a:r>
              <a:rPr lang="en-US" sz="1300">
                <a:solidFill>
                  <a:schemeClr val="accent1"/>
                </a:solidFill>
                <a:latin typeface="Lato"/>
                <a:ea typeface="Lato"/>
                <a:cs typeface="Lato"/>
                <a:sym typeface="Lato"/>
              </a:rPr>
              <a:t>Who are the users of this analytic?     </a:t>
            </a:r>
            <a:endParaRPr sz="1300">
              <a:solidFill>
                <a:schemeClr val="accent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NBA franchises and players, and the media</a:t>
            </a:r>
            <a:endParaRPr sz="1300">
              <a:solidFill>
                <a:schemeClr val="dk1"/>
              </a:solidFill>
              <a:latin typeface="Lato"/>
              <a:ea typeface="Lato"/>
              <a:cs typeface="Lato"/>
              <a:sym typeface="Lato"/>
            </a:endParaRPr>
          </a:p>
          <a:p>
            <a:pPr indent="0" lvl="0" marL="0" rtl="0" algn="l">
              <a:lnSpc>
                <a:spcPct val="100000"/>
              </a:lnSpc>
              <a:spcBef>
                <a:spcPts val="500"/>
              </a:spcBef>
              <a:spcAft>
                <a:spcPts val="0"/>
              </a:spcAft>
              <a:buSzPts val="1400"/>
              <a:buNone/>
            </a:pPr>
            <a:r>
              <a:t/>
            </a:r>
            <a:endParaRPr sz="1300">
              <a:solidFill>
                <a:srgbClr val="FF0000"/>
              </a:solidFill>
              <a:latin typeface="Lato"/>
              <a:ea typeface="Lato"/>
              <a:cs typeface="Lato"/>
              <a:sym typeface="Lato"/>
            </a:endParaRPr>
          </a:p>
          <a:p>
            <a:pPr indent="0" lvl="0" marL="0" rtl="0" algn="l">
              <a:lnSpc>
                <a:spcPct val="100000"/>
              </a:lnSpc>
              <a:spcBef>
                <a:spcPts val="400"/>
              </a:spcBef>
              <a:spcAft>
                <a:spcPts val="0"/>
              </a:spcAft>
              <a:buSzPts val="1400"/>
              <a:buNone/>
            </a:pPr>
            <a:r>
              <a:rPr lang="en-US" sz="1300">
                <a:solidFill>
                  <a:schemeClr val="accent1"/>
                </a:solidFill>
                <a:latin typeface="Lato"/>
                <a:ea typeface="Lato"/>
                <a:cs typeface="Lato"/>
                <a:sym typeface="Lato"/>
              </a:rPr>
              <a:t>Who will benefit from this analytic?</a:t>
            </a:r>
            <a:endParaRPr sz="1300">
              <a:solidFill>
                <a:schemeClr val="accent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same as above, plus NBA fans</a:t>
            </a:r>
            <a:endParaRPr sz="1300">
              <a:solidFill>
                <a:schemeClr val="accent1"/>
              </a:solidFill>
              <a:latin typeface="Lato"/>
              <a:ea typeface="Lato"/>
              <a:cs typeface="Lato"/>
              <a:sym typeface="Lato"/>
            </a:endParaRPr>
          </a:p>
          <a:p>
            <a:pPr indent="0" lvl="0" marL="0" rtl="0" algn="l">
              <a:lnSpc>
                <a:spcPct val="100000"/>
              </a:lnSpc>
              <a:spcBef>
                <a:spcPts val="400"/>
              </a:spcBef>
              <a:spcAft>
                <a:spcPts val="0"/>
              </a:spcAft>
              <a:buSzPts val="1400"/>
              <a:buNone/>
            </a:pPr>
            <a:r>
              <a:t/>
            </a:r>
            <a:endParaRPr sz="1300">
              <a:solidFill>
                <a:schemeClr val="dk1"/>
              </a:solidFill>
              <a:latin typeface="Lato"/>
              <a:ea typeface="Lato"/>
              <a:cs typeface="Lato"/>
              <a:sym typeface="Lato"/>
            </a:endParaRPr>
          </a:p>
          <a:p>
            <a:pPr indent="0" lvl="0" marL="0" rtl="0" algn="l">
              <a:lnSpc>
                <a:spcPct val="100000"/>
              </a:lnSpc>
              <a:spcBef>
                <a:spcPts val="400"/>
              </a:spcBef>
              <a:spcAft>
                <a:spcPts val="0"/>
              </a:spcAft>
              <a:buSzPts val="1400"/>
              <a:buNone/>
            </a:pPr>
            <a:r>
              <a:rPr lang="en-US" sz="1300">
                <a:solidFill>
                  <a:schemeClr val="accent1"/>
                </a:solidFill>
                <a:latin typeface="Lato"/>
                <a:ea typeface="Lato"/>
                <a:cs typeface="Lato"/>
                <a:sym typeface="Lato"/>
              </a:rPr>
              <a:t>Why is this analytic important?         </a:t>
            </a:r>
            <a:endParaRPr sz="1300">
              <a:solidFill>
                <a:schemeClr val="accent1"/>
              </a:solidFill>
              <a:latin typeface="Lato"/>
              <a:ea typeface="Lato"/>
              <a:cs typeface="Lato"/>
              <a:sym typeface="Lato"/>
            </a:endParaRPr>
          </a:p>
          <a:p>
            <a:pPr indent="-342900" lvl="0" marL="342900" rtl="0" algn="l">
              <a:lnSpc>
                <a:spcPct val="100000"/>
              </a:lnSpc>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This analytic is important to provide an objective assessment of player performance as it relates to the regular season MVP, and to determine which statistics are most informative.  </a:t>
            </a:r>
            <a:endParaRPr sz="1300">
              <a:solidFill>
                <a:schemeClr val="dk1"/>
              </a:solidFill>
              <a:latin typeface="Lato"/>
              <a:ea typeface="Lato"/>
              <a:cs typeface="Lato"/>
              <a:sym typeface="Lato"/>
            </a:endParaRPr>
          </a:p>
          <a:p>
            <a:pPr indent="0" lvl="0" marL="0" rtl="0" algn="l">
              <a:lnSpc>
                <a:spcPct val="100000"/>
              </a:lnSpc>
              <a:spcBef>
                <a:spcPts val="400"/>
              </a:spcBef>
              <a:spcAft>
                <a:spcPts val="0"/>
              </a:spcAft>
              <a:buSzPts val="1400"/>
              <a:buNone/>
            </a:pPr>
            <a:r>
              <a:t/>
            </a:r>
            <a:endParaRPr/>
          </a:p>
        </p:txBody>
      </p:sp>
      <p:sp>
        <p:nvSpPr>
          <p:cNvPr id="107" name="Google Shape;107;g8dd4148c52_0_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dd4148c52_0_4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sz="2000">
                <a:solidFill>
                  <a:schemeClr val="accent1"/>
                </a:solidFill>
                <a:latin typeface="Century"/>
                <a:ea typeface="Century"/>
                <a:cs typeface="Century"/>
                <a:sym typeface="Century"/>
              </a:rPr>
              <a:t>Mike</a:t>
            </a:r>
            <a:endParaRPr sz="2000">
              <a:solidFill>
                <a:schemeClr val="accent1"/>
              </a:solidFill>
              <a:latin typeface="Century"/>
              <a:ea typeface="Century"/>
              <a:cs typeface="Century"/>
              <a:sym typeface="Century"/>
            </a:endParaRPr>
          </a:p>
          <a:p>
            <a:pPr indent="0" lvl="0" marL="0" rtl="0" algn="l">
              <a:lnSpc>
                <a:spcPct val="100000"/>
              </a:lnSpc>
              <a:spcBef>
                <a:spcPts val="400"/>
              </a:spcBef>
              <a:spcAft>
                <a:spcPts val="0"/>
              </a:spcAft>
              <a:buSzPts val="1400"/>
              <a:buNone/>
            </a:pPr>
            <a:r>
              <a:t/>
            </a:r>
            <a:endParaRPr sz="2000">
              <a:solidFill>
                <a:schemeClr val="accent1"/>
              </a:solidFill>
              <a:latin typeface="Century"/>
              <a:ea typeface="Century"/>
              <a:cs typeface="Century"/>
              <a:sym typeface="Century"/>
            </a:endParaRPr>
          </a:p>
          <a:p>
            <a:pPr indent="0" lvl="0" marL="0" rtl="0" algn="l">
              <a:lnSpc>
                <a:spcPct val="100000"/>
              </a:lnSpc>
              <a:spcBef>
                <a:spcPts val="400"/>
              </a:spcBef>
              <a:spcAft>
                <a:spcPts val="0"/>
              </a:spcAft>
              <a:buSzPts val="1400"/>
              <a:buNone/>
            </a:pPr>
            <a:r>
              <a:rPr lang="en-US" sz="2000">
                <a:solidFill>
                  <a:schemeClr val="accent1"/>
                </a:solidFill>
                <a:latin typeface="Century"/>
                <a:ea typeface="Century"/>
                <a:cs typeface="Century"/>
                <a:sym typeface="Century"/>
              </a:rPr>
              <a:t>What steps were taken to assess the ‘goodness’ of the analytic? </a:t>
            </a:r>
            <a:endParaRPr sz="2000">
              <a:solidFill>
                <a:schemeClr val="accent1"/>
              </a:solidFill>
              <a:latin typeface="Century"/>
              <a:ea typeface="Century"/>
              <a:cs typeface="Century"/>
              <a:sym typeface="Century"/>
            </a:endParaRPr>
          </a:p>
          <a:p>
            <a:pPr indent="0" lvl="0" marL="0" rtl="0" algn="l">
              <a:lnSpc>
                <a:spcPct val="100000"/>
              </a:lnSpc>
              <a:spcBef>
                <a:spcPts val="400"/>
              </a:spcBef>
              <a:spcAft>
                <a:spcPts val="0"/>
              </a:spcAft>
              <a:buSzPts val="1400"/>
              <a:buNone/>
            </a:pPr>
            <a:r>
              <a:t/>
            </a:r>
            <a:endParaRPr sz="2000">
              <a:solidFill>
                <a:schemeClr val="accent1"/>
              </a:solidFill>
              <a:latin typeface="Century"/>
              <a:ea typeface="Century"/>
              <a:cs typeface="Century"/>
              <a:sym typeface="Century"/>
            </a:endParaRPr>
          </a:p>
          <a:p>
            <a:pPr indent="0" lvl="0" marL="0" rtl="0" algn="l">
              <a:lnSpc>
                <a:spcPct val="100000"/>
              </a:lnSpc>
              <a:spcBef>
                <a:spcPts val="400"/>
              </a:spcBef>
              <a:spcAft>
                <a:spcPts val="0"/>
              </a:spcAft>
              <a:buSzPts val="1400"/>
              <a:buNone/>
            </a:pPr>
            <a:r>
              <a:rPr lang="en-US" sz="2000">
                <a:solidFill>
                  <a:schemeClr val="accent1"/>
                </a:solidFill>
                <a:latin typeface="Century"/>
                <a:ea typeface="Century"/>
                <a:cs typeface="Century"/>
                <a:sym typeface="Century"/>
              </a:rPr>
              <a:t>The results of our analytic are correct and can be trusted because we are performing simple statistics and rankings of typical player statistics per season.  This data is readily available on sources such as ESPN.com and NBA.com and was used to spot check the calculations.  In addition, domain knowledge and the results of the data profiling were used to assess the goodness of the analytic.  We also predicted the mvp winners for each season based on the results of the analytic.</a:t>
            </a:r>
            <a:endParaRPr/>
          </a:p>
        </p:txBody>
      </p:sp>
      <p:sp>
        <p:nvSpPr>
          <p:cNvPr id="114" name="Google Shape;114;g8dd4148c52_0_4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dd4148c52_0_4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70000"/>
              </a:lnSpc>
              <a:spcBef>
                <a:spcPts val="0"/>
              </a:spcBef>
              <a:spcAft>
                <a:spcPts val="0"/>
              </a:spcAft>
              <a:buSzPts val="1400"/>
              <a:buNone/>
            </a:pPr>
            <a:r>
              <a:rPr lang="en-US" sz="1300">
                <a:solidFill>
                  <a:schemeClr val="accent1"/>
                </a:solidFill>
                <a:latin typeface="Lato"/>
                <a:ea typeface="Lato"/>
                <a:cs typeface="Lato"/>
                <a:sym typeface="Lato"/>
              </a:rPr>
              <a:t>Mike</a:t>
            </a:r>
            <a:endParaRPr sz="1300">
              <a:solidFill>
                <a:schemeClr val="accent1"/>
              </a:solidFill>
              <a:latin typeface="Lato"/>
              <a:ea typeface="Lato"/>
              <a:cs typeface="Lato"/>
              <a:sym typeface="Lato"/>
            </a:endParaRPr>
          </a:p>
          <a:p>
            <a:pPr indent="-342900" lvl="0" marL="342900" rtl="0" algn="l">
              <a:lnSpc>
                <a:spcPct val="70000"/>
              </a:lnSpc>
              <a:spcBef>
                <a:spcPts val="0"/>
              </a:spcBef>
              <a:spcAft>
                <a:spcPts val="0"/>
              </a:spcAft>
              <a:buSzPts val="1400"/>
              <a:buNone/>
            </a:pPr>
            <a:r>
              <a:t/>
            </a:r>
            <a:endParaRPr sz="1300">
              <a:solidFill>
                <a:schemeClr val="accent1"/>
              </a:solidFill>
              <a:latin typeface="Lato"/>
              <a:ea typeface="Lato"/>
              <a:cs typeface="Lato"/>
              <a:sym typeface="Lato"/>
            </a:endParaRPr>
          </a:p>
          <a:p>
            <a:pPr indent="0" lvl="0" marL="0" rtl="0" algn="l">
              <a:lnSpc>
                <a:spcPct val="90000"/>
              </a:lnSpc>
              <a:spcBef>
                <a:spcPts val="600"/>
              </a:spcBef>
              <a:spcAft>
                <a:spcPts val="0"/>
              </a:spcAft>
              <a:buSzPts val="1400"/>
              <a:buNone/>
            </a:pPr>
            <a:r>
              <a:rPr lang="en-US" sz="1300">
                <a:solidFill>
                  <a:schemeClr val="accent1"/>
                </a:solidFill>
                <a:latin typeface="Lato"/>
                <a:ea typeface="Lato"/>
                <a:cs typeface="Lato"/>
                <a:sym typeface="Lato"/>
              </a:rPr>
              <a:t>Data Sources</a:t>
            </a:r>
            <a:endParaRPr sz="1300">
              <a:solidFill>
                <a:schemeClr val="accent1"/>
              </a:solidFill>
              <a:latin typeface="Lato"/>
              <a:ea typeface="Lato"/>
              <a:cs typeface="Lato"/>
              <a:sym typeface="Lato"/>
            </a:endParaRPr>
          </a:p>
          <a:p>
            <a:pPr indent="0" lvl="0" marL="0" rtl="0" algn="l">
              <a:lnSpc>
                <a:spcPct val="90000"/>
              </a:lnSpc>
              <a:spcBef>
                <a:spcPts val="500"/>
              </a:spcBef>
              <a:spcAft>
                <a:spcPts val="0"/>
              </a:spcAft>
              <a:buSzPts val="1400"/>
              <a:buNone/>
            </a:pPr>
            <a:r>
              <a:t/>
            </a:r>
            <a:endParaRPr sz="100">
              <a:solidFill>
                <a:schemeClr val="accent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Name:           Advanced Player Statistics (2002-03 to 2017-18)</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Description:  NBA advanced player statistics organized by season</a:t>
            </a:r>
            <a:br>
              <a:rPr lang="en-US" sz="2000">
                <a:solidFill>
                  <a:schemeClr val="dk1"/>
                </a:solidFill>
                <a:latin typeface="Lato"/>
                <a:ea typeface="Lato"/>
                <a:cs typeface="Lato"/>
                <a:sym typeface="Lato"/>
              </a:rPr>
            </a:br>
            <a:r>
              <a:rPr lang="en-US" sz="2000">
                <a:solidFill>
                  <a:schemeClr val="dk1"/>
                </a:solidFill>
                <a:latin typeface="Lato"/>
                <a:ea typeface="Lato"/>
                <a:cs typeface="Lato"/>
                <a:sym typeface="Lato"/>
              </a:rPr>
              <a:t>                      such as PER, EWA, TS%</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Size of data:  0.6 MB</a:t>
            </a:r>
            <a:endParaRPr sz="2000">
              <a:solidFill>
                <a:schemeClr val="dk1"/>
              </a:solidFill>
              <a:latin typeface="Lato"/>
              <a:ea typeface="Lato"/>
              <a:cs typeface="Lato"/>
              <a:sym typeface="Lato"/>
            </a:endParaRPr>
          </a:p>
          <a:p>
            <a:pPr indent="0" lvl="0" marL="0" rtl="0" algn="l">
              <a:lnSpc>
                <a:spcPct val="90000"/>
              </a:lnSpc>
              <a:spcBef>
                <a:spcPts val="500"/>
              </a:spcBef>
              <a:spcAft>
                <a:spcPts val="0"/>
              </a:spcAft>
              <a:buSzPts val="1400"/>
              <a:buNone/>
            </a:pPr>
            <a:r>
              <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Name:           Traditional Player Statistics (1949-50 to 2016-17)</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Description:  NBA traditional player statistics organized by</a:t>
            </a:r>
            <a:br>
              <a:rPr lang="en-US" sz="2000">
                <a:solidFill>
                  <a:schemeClr val="dk1"/>
                </a:solidFill>
                <a:latin typeface="Lato"/>
                <a:ea typeface="Lato"/>
                <a:cs typeface="Lato"/>
                <a:sym typeface="Lato"/>
              </a:rPr>
            </a:br>
            <a:r>
              <a:rPr lang="en-US" sz="2000">
                <a:solidFill>
                  <a:schemeClr val="dk1"/>
                </a:solidFill>
                <a:latin typeface="Lato"/>
                <a:ea typeface="Lato"/>
                <a:cs typeface="Lato"/>
                <a:sym typeface="Lato"/>
              </a:rPr>
              <a:t>                      season such as pts, rbs, asts</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Size of data:  5.1 MB</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Name:           Regular Season MVPs (1949-50 to 2018-19(</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Description:  NBA MVPs organized by season</a:t>
            </a:r>
            <a:endParaRPr sz="2000">
              <a:solidFill>
                <a:schemeClr val="dk1"/>
              </a:solidFill>
              <a:latin typeface="Lato"/>
              <a:ea typeface="Lato"/>
              <a:cs typeface="Lato"/>
              <a:sym typeface="Lato"/>
            </a:endParaRPr>
          </a:p>
          <a:p>
            <a:pPr indent="0" lvl="0" marL="0" rtl="0" algn="l">
              <a:lnSpc>
                <a:spcPct val="90000"/>
              </a:lnSpc>
              <a:spcBef>
                <a:spcPts val="400"/>
              </a:spcBef>
              <a:spcAft>
                <a:spcPts val="0"/>
              </a:spcAft>
              <a:buSzPts val="1400"/>
              <a:buNone/>
            </a:pPr>
            <a:r>
              <a:rPr lang="en-US" sz="2000">
                <a:solidFill>
                  <a:schemeClr val="dk1"/>
                </a:solidFill>
                <a:latin typeface="Lato"/>
                <a:ea typeface="Lato"/>
                <a:cs typeface="Lato"/>
                <a:sym typeface="Lato"/>
              </a:rPr>
              <a:t>Size of data:  4 KB</a:t>
            </a:r>
            <a:endParaRPr sz="2000">
              <a:solidFill>
                <a:schemeClr val="dk1"/>
              </a:solidFill>
              <a:latin typeface="Lato"/>
              <a:ea typeface="Lato"/>
              <a:cs typeface="Lato"/>
              <a:sym typeface="Lato"/>
            </a:endParaRPr>
          </a:p>
          <a:p>
            <a:pPr indent="0" lvl="0" marL="0" rtl="0" algn="l">
              <a:lnSpc>
                <a:spcPct val="100000"/>
              </a:lnSpc>
              <a:spcBef>
                <a:spcPts val="400"/>
              </a:spcBef>
              <a:spcAft>
                <a:spcPts val="0"/>
              </a:spcAft>
              <a:buSzPts val="1400"/>
              <a:buNone/>
            </a:pPr>
            <a:r>
              <a:t/>
            </a:r>
            <a:endParaRPr/>
          </a:p>
        </p:txBody>
      </p:sp>
      <p:sp>
        <p:nvSpPr>
          <p:cNvPr id="121" name="Google Shape;121;g8dd4148c52_0_4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dd4148c52_0_5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Alex</a:t>
            </a:r>
            <a:endParaRPr/>
          </a:p>
          <a:p>
            <a:pPr indent="0" lvl="0" marL="0" rtl="0" algn="l">
              <a:lnSpc>
                <a:spcPct val="100000"/>
              </a:lnSpc>
              <a:spcBef>
                <a:spcPts val="400"/>
              </a:spcBef>
              <a:spcAft>
                <a:spcPts val="0"/>
              </a:spcAft>
              <a:buSzPts val="1400"/>
              <a:buNone/>
            </a:pPr>
            <a:r>
              <a:rPr lang="en-US"/>
              <a:t>This is a sample of the advanced player statistics.  Mix of string and float values.  ORganized by season_player and team.  JOin with other teables on season_player</a:t>
            </a:r>
            <a:endParaRPr/>
          </a:p>
        </p:txBody>
      </p:sp>
      <p:sp>
        <p:nvSpPr>
          <p:cNvPr id="128" name="Google Shape;128;g8dd4148c52_0_5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dd4148c52_0_6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Mike</a:t>
            </a:r>
            <a:endParaRPr/>
          </a:p>
        </p:txBody>
      </p:sp>
      <p:sp>
        <p:nvSpPr>
          <p:cNvPr id="135" name="Google Shape;135;g8dd4148c52_0_6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dd4148c52_0_7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rPr lang="en-US"/>
              <a:t>Alex</a:t>
            </a:r>
            <a:endParaRPr/>
          </a:p>
          <a:p>
            <a:pPr indent="0" lvl="0" marL="0" rtl="0" algn="l">
              <a:lnSpc>
                <a:spcPct val="100000"/>
              </a:lnSpc>
              <a:spcBef>
                <a:spcPts val="400"/>
              </a:spcBef>
              <a:spcAft>
                <a:spcPts val="0"/>
              </a:spcAft>
              <a:buSzPts val="1400"/>
              <a:buNone/>
            </a:pPr>
            <a:r>
              <a:rPr lang="en-US"/>
              <a:t>Just lists the MVP winners for each season</a:t>
            </a:r>
            <a:endParaRPr/>
          </a:p>
        </p:txBody>
      </p:sp>
      <p:sp>
        <p:nvSpPr>
          <p:cNvPr id="142" name="Google Shape;142;g8dd4148c52_0_7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g8dd4148c52_0_18"/>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8dd4148c52_0_18"/>
          <p:cNvGrpSpPr/>
          <p:nvPr/>
        </p:nvGrpSpPr>
        <p:grpSpPr>
          <a:xfrm>
            <a:off x="830392" y="1588427"/>
            <a:ext cx="745763" cy="61102"/>
            <a:chOff x="4580561" y="2589004"/>
            <a:chExt cx="1064464" cy="25200"/>
          </a:xfrm>
        </p:grpSpPr>
        <p:sp>
          <p:nvSpPr>
            <p:cNvPr id="12" name="Google Shape;12;g8dd4148c52_0_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8dd4148c52_0_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g8dd4148c52_0_18"/>
          <p:cNvSpPr txBox="1"/>
          <p:nvPr>
            <p:ph type="title"/>
          </p:nvPr>
        </p:nvSpPr>
        <p:spPr>
          <a:xfrm>
            <a:off x="729450" y="1758200"/>
            <a:ext cx="7688700" cy="71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5" name="Google Shape;15;g8dd4148c52_0_18"/>
          <p:cNvSpPr txBox="1"/>
          <p:nvPr>
            <p:ph idx="1" type="body"/>
          </p:nvPr>
        </p:nvSpPr>
        <p:spPr>
          <a:xfrm>
            <a:off x="729450" y="2771833"/>
            <a:ext cx="7688700" cy="3014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6" name="Google Shape;16;g8dd4148c52_0_18"/>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8dd4148c52_0_68"/>
          <p:cNvGrpSpPr/>
          <p:nvPr/>
        </p:nvGrpSpPr>
        <p:grpSpPr>
          <a:xfrm>
            <a:off x="830392" y="5558926"/>
            <a:ext cx="745763" cy="61102"/>
            <a:chOff x="4580561" y="2589004"/>
            <a:chExt cx="1064464" cy="25200"/>
          </a:xfrm>
        </p:grpSpPr>
        <p:sp>
          <p:nvSpPr>
            <p:cNvPr id="75" name="Google Shape;75;g8dd4148c52_0_6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8dd4148c52_0_6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g8dd4148c52_0_68"/>
          <p:cNvSpPr txBox="1"/>
          <p:nvPr>
            <p:ph hasCustomPrompt="1" type="title"/>
          </p:nvPr>
        </p:nvSpPr>
        <p:spPr>
          <a:xfrm>
            <a:off x="729450" y="978600"/>
            <a:ext cx="7688400" cy="165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g8dd4148c52_0_68"/>
          <p:cNvSpPr txBox="1"/>
          <p:nvPr>
            <p:ph idx="1" type="body"/>
          </p:nvPr>
        </p:nvSpPr>
        <p:spPr>
          <a:xfrm>
            <a:off x="729450" y="3030517"/>
            <a:ext cx="7688400" cy="2107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g8dd4148c52_0_68"/>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g8dd4148c52_0_7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7" name="Shape 17"/>
        <p:cNvGrpSpPr/>
        <p:nvPr/>
      </p:nvGrpSpPr>
      <p:grpSpPr>
        <a:xfrm>
          <a:off x="0" y="0"/>
          <a:ext cx="0" cy="0"/>
          <a:chOff x="0" y="0"/>
          <a:chExt cx="0" cy="0"/>
        </a:xfrm>
      </p:grpSpPr>
      <p:sp>
        <p:nvSpPr>
          <p:cNvPr id="18" name="Google Shape;18;g8dd4148c52_0_4"/>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g8dd4148c52_0_4"/>
          <p:cNvGrpSpPr/>
          <p:nvPr/>
        </p:nvGrpSpPr>
        <p:grpSpPr>
          <a:xfrm>
            <a:off x="830392" y="1588427"/>
            <a:ext cx="745763" cy="61102"/>
            <a:chOff x="4580561" y="2589004"/>
            <a:chExt cx="1064464" cy="25200"/>
          </a:xfrm>
        </p:grpSpPr>
        <p:sp>
          <p:nvSpPr>
            <p:cNvPr id="20" name="Google Shape;20;g8dd4148c52_0_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8dd4148c52_0_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g8dd4148c52_0_4"/>
          <p:cNvSpPr txBox="1"/>
          <p:nvPr>
            <p:ph type="ctrTitle"/>
          </p:nvPr>
        </p:nvSpPr>
        <p:spPr>
          <a:xfrm>
            <a:off x="729450" y="1763267"/>
            <a:ext cx="7688100" cy="221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23" name="Google Shape;23;g8dd4148c52_0_4"/>
          <p:cNvSpPr txBox="1"/>
          <p:nvPr>
            <p:ph idx="1" type="subTitle"/>
          </p:nvPr>
        </p:nvSpPr>
        <p:spPr>
          <a:xfrm>
            <a:off x="729627" y="4230533"/>
            <a:ext cx="7688100" cy="72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4" name="Google Shape;24;g8dd4148c52_0_4"/>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g8dd4148c52_0_12"/>
          <p:cNvGrpSpPr/>
          <p:nvPr/>
        </p:nvGrpSpPr>
        <p:grpSpPr>
          <a:xfrm>
            <a:off x="830392" y="1588427"/>
            <a:ext cx="745763" cy="61102"/>
            <a:chOff x="4580561" y="2589004"/>
            <a:chExt cx="1064464" cy="25200"/>
          </a:xfrm>
        </p:grpSpPr>
        <p:sp>
          <p:nvSpPr>
            <p:cNvPr id="27" name="Google Shape;27;g8dd4148c52_0_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8dd4148c52_0_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g8dd4148c52_0_12"/>
          <p:cNvSpPr txBox="1"/>
          <p:nvPr>
            <p:ph type="title"/>
          </p:nvPr>
        </p:nvSpPr>
        <p:spPr>
          <a:xfrm>
            <a:off x="729450" y="1763267"/>
            <a:ext cx="7688400" cy="202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g8dd4148c52_0_1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g8dd4148c52_0_2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g8dd4148c52_0_26"/>
          <p:cNvGrpSpPr/>
          <p:nvPr/>
        </p:nvGrpSpPr>
        <p:grpSpPr>
          <a:xfrm>
            <a:off x="830392" y="1588427"/>
            <a:ext cx="745763" cy="61102"/>
            <a:chOff x="4580561" y="2589004"/>
            <a:chExt cx="1064464" cy="25200"/>
          </a:xfrm>
        </p:grpSpPr>
        <p:sp>
          <p:nvSpPr>
            <p:cNvPr id="34" name="Google Shape;34;g8dd4148c52_0_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8dd4148c52_0_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8dd4148c52_0_26"/>
          <p:cNvSpPr txBox="1"/>
          <p:nvPr>
            <p:ph type="title"/>
          </p:nvPr>
        </p:nvSpPr>
        <p:spPr>
          <a:xfrm>
            <a:off x="729450" y="1758200"/>
            <a:ext cx="7688400" cy="71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g8dd4148c52_0_26"/>
          <p:cNvSpPr txBox="1"/>
          <p:nvPr>
            <p:ph idx="1" type="body"/>
          </p:nvPr>
        </p:nvSpPr>
        <p:spPr>
          <a:xfrm>
            <a:off x="729325" y="2771833"/>
            <a:ext cx="3774300" cy="3014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g8dd4148c52_0_26"/>
          <p:cNvSpPr txBox="1"/>
          <p:nvPr>
            <p:ph idx="2" type="body"/>
          </p:nvPr>
        </p:nvSpPr>
        <p:spPr>
          <a:xfrm>
            <a:off x="4643604" y="2771833"/>
            <a:ext cx="3774300" cy="3014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g8dd4148c52_0_26"/>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g8dd4148c52_0_3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g8dd4148c52_0_35"/>
          <p:cNvGrpSpPr/>
          <p:nvPr/>
        </p:nvGrpSpPr>
        <p:grpSpPr>
          <a:xfrm>
            <a:off x="830392" y="1588427"/>
            <a:ext cx="745763" cy="61102"/>
            <a:chOff x="4580561" y="2589004"/>
            <a:chExt cx="1064464" cy="25200"/>
          </a:xfrm>
        </p:grpSpPr>
        <p:sp>
          <p:nvSpPr>
            <p:cNvPr id="43" name="Google Shape;43;g8dd4148c52_0_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8dd4148c52_0_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8dd4148c52_0_35"/>
          <p:cNvSpPr txBox="1"/>
          <p:nvPr>
            <p:ph type="title"/>
          </p:nvPr>
        </p:nvSpPr>
        <p:spPr>
          <a:xfrm>
            <a:off x="729450" y="1758200"/>
            <a:ext cx="7688400" cy="71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g8dd4148c52_0_3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g8dd4148c52_0_42"/>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g8dd4148c52_0_42"/>
          <p:cNvGrpSpPr/>
          <p:nvPr/>
        </p:nvGrpSpPr>
        <p:grpSpPr>
          <a:xfrm>
            <a:off x="830392" y="1588427"/>
            <a:ext cx="745763" cy="61102"/>
            <a:chOff x="4580561" y="2589004"/>
            <a:chExt cx="1064464" cy="25200"/>
          </a:xfrm>
        </p:grpSpPr>
        <p:sp>
          <p:nvSpPr>
            <p:cNvPr id="50" name="Google Shape;50;g8dd4148c52_0_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8dd4148c52_0_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g8dd4148c52_0_42"/>
          <p:cNvSpPr txBox="1"/>
          <p:nvPr>
            <p:ph type="title"/>
          </p:nvPr>
        </p:nvSpPr>
        <p:spPr>
          <a:xfrm>
            <a:off x="730000" y="1758200"/>
            <a:ext cx="3300900" cy="18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g8dd4148c52_0_42"/>
          <p:cNvSpPr txBox="1"/>
          <p:nvPr>
            <p:ph idx="1" type="body"/>
          </p:nvPr>
        </p:nvSpPr>
        <p:spPr>
          <a:xfrm>
            <a:off x="721225" y="3708967"/>
            <a:ext cx="3300900" cy="2130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g8dd4148c52_0_4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8dd4148c52_0_50"/>
          <p:cNvGrpSpPr/>
          <p:nvPr/>
        </p:nvGrpSpPr>
        <p:grpSpPr>
          <a:xfrm>
            <a:off x="830392" y="5558926"/>
            <a:ext cx="745763" cy="61102"/>
            <a:chOff x="4580561" y="2589004"/>
            <a:chExt cx="1064464" cy="25200"/>
          </a:xfrm>
        </p:grpSpPr>
        <p:sp>
          <p:nvSpPr>
            <p:cNvPr id="57" name="Google Shape;57;g8dd4148c52_0_5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8dd4148c52_0_5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g8dd4148c52_0_50"/>
          <p:cNvSpPr txBox="1"/>
          <p:nvPr>
            <p:ph type="title"/>
          </p:nvPr>
        </p:nvSpPr>
        <p:spPr>
          <a:xfrm>
            <a:off x="729450" y="1152400"/>
            <a:ext cx="7021200" cy="398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g8dd4148c52_0_50"/>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8dd4148c52_0_56"/>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g8dd4148c52_0_56"/>
          <p:cNvGrpSpPr/>
          <p:nvPr/>
        </p:nvGrpSpPr>
        <p:grpSpPr>
          <a:xfrm>
            <a:off x="830392" y="1588427"/>
            <a:ext cx="745763" cy="61102"/>
            <a:chOff x="4580561" y="2589004"/>
            <a:chExt cx="1064464" cy="25200"/>
          </a:xfrm>
        </p:grpSpPr>
        <p:sp>
          <p:nvSpPr>
            <p:cNvPr id="64" name="Google Shape;64;g8dd4148c52_0_5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8dd4148c52_0_5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8dd4148c52_0_56"/>
          <p:cNvSpPr txBox="1"/>
          <p:nvPr>
            <p:ph type="title"/>
          </p:nvPr>
        </p:nvSpPr>
        <p:spPr>
          <a:xfrm>
            <a:off x="730000" y="1758200"/>
            <a:ext cx="3300900" cy="224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g8dd4148c52_0_56"/>
          <p:cNvSpPr txBox="1"/>
          <p:nvPr>
            <p:ph idx="1" type="subTitle"/>
          </p:nvPr>
        </p:nvSpPr>
        <p:spPr>
          <a:xfrm>
            <a:off x="724950" y="4215367"/>
            <a:ext cx="3300900" cy="101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g8dd4148c52_0_56"/>
          <p:cNvSpPr txBox="1"/>
          <p:nvPr>
            <p:ph idx="2" type="body"/>
          </p:nvPr>
        </p:nvSpPr>
        <p:spPr>
          <a:xfrm>
            <a:off x="5174225" y="1803500"/>
            <a:ext cx="3374400" cy="4034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g8dd4148c52_0_56"/>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g8dd4148c52_0_65"/>
          <p:cNvSpPr txBox="1"/>
          <p:nvPr>
            <p:ph idx="1" type="body"/>
          </p:nvPr>
        </p:nvSpPr>
        <p:spPr>
          <a:xfrm>
            <a:off x="724950" y="5830068"/>
            <a:ext cx="7697400" cy="614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g8dd4148c52_0_6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g8dd4148c52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g8dd4148c52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g8dd4148c52_0_0"/>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js811@nyu.edu" TargetMode="External"/><Relationship Id="rId4" Type="http://schemas.openxmlformats.org/officeDocument/2006/relationships/hyperlink" Target="mailto:mlu216@nyu.edu" TargetMode="External"/><Relationship Id="rId5" Type="http://schemas.openxmlformats.org/officeDocument/2006/relationships/image" Target="../media/image4.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dl.acm.org/doi/pdf/10.1145/3357777.3357786" TargetMode="External"/><Relationship Id="rId4" Type="http://schemas.openxmlformats.org/officeDocument/2006/relationships/hyperlink" Target="https://hrcak.srce.hr/ojs/index.php/kinesiology/article/view/5456" TargetMode="External"/><Relationship Id="rId10" Type="http://schemas.openxmlformats.org/officeDocument/2006/relationships/hyperlink" Target="https://www.sciencedirect.com/science/article/pii/S0306437920300557" TargetMode="External"/><Relationship Id="rId9" Type="http://schemas.openxmlformats.org/officeDocument/2006/relationships/hyperlink" Target="https://dl.acm.org/doi/abs/10.1145/3383972.3383980" TargetMode="External"/><Relationship Id="rId5" Type="http://schemas.openxmlformats.org/officeDocument/2006/relationships/hyperlink" Target="https://hrcak.srce.hr/ojs/index.php/kinesiology/article/view/5456" TargetMode="External"/><Relationship Id="rId6" Type="http://schemas.openxmlformats.org/officeDocument/2006/relationships/hyperlink" Target="https://hrcak.srce.hr/ojs/index.php/kinesiology/article/view/5456" TargetMode="External"/><Relationship Id="rId7" Type="http://schemas.openxmlformats.org/officeDocument/2006/relationships/hyperlink" Target="https://www.researchgate.net/profile/Jose_Martinez1/publication/340399137_Predicting_per_game_performance_through_per_minute_performance_in_basketball/links/5e871993a6fdcca789ed41cf/Predicting-per-game-performance-through-per-minute-performance-in-basketball.pdf" TargetMode="External"/><Relationship Id="rId8" Type="http://schemas.openxmlformats.org/officeDocument/2006/relationships/hyperlink" Target="https://ieeexplore.ieee.org/abstract/document/875673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mailto:ajs811@nyu.edu" TargetMode="External"/><Relationship Id="rId4" Type="http://schemas.openxmlformats.org/officeDocument/2006/relationships/hyperlink" Target="mailto:mlu216@nyu.edu" TargetMode="External"/><Relationship Id="rId5" Type="http://schemas.openxmlformats.org/officeDocument/2006/relationships/image" Target="../media/image4.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g8dd4148c52_0_77"/>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7" name="Google Shape;87;g8dd4148c52_0_77"/>
          <p:cNvSpPr txBox="1"/>
          <p:nvPr>
            <p:ph type="title"/>
          </p:nvPr>
        </p:nvSpPr>
        <p:spPr>
          <a:xfrm>
            <a:off x="729450" y="1758200"/>
            <a:ext cx="7688700" cy="7137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rgbClr val="000000"/>
              </a:buClr>
              <a:buSzPts val="2800"/>
              <a:buFont typeface="Century"/>
              <a:buNone/>
            </a:pPr>
            <a:r>
              <a:rPr lang="en-US" sz="2800">
                <a:latin typeface="Century"/>
                <a:ea typeface="Century"/>
                <a:cs typeface="Century"/>
                <a:sym typeface="Century"/>
              </a:rPr>
              <a:t>Big Data Analytics Symposium - Summer 2020</a:t>
            </a:r>
            <a:endParaRPr sz="2800"/>
          </a:p>
        </p:txBody>
      </p:sp>
      <p:sp>
        <p:nvSpPr>
          <p:cNvPr id="88" name="Google Shape;88;g8dd4148c52_0_77"/>
          <p:cNvSpPr txBox="1"/>
          <p:nvPr>
            <p:ph idx="1" type="body"/>
          </p:nvPr>
        </p:nvSpPr>
        <p:spPr>
          <a:xfrm>
            <a:off x="679499" y="2471900"/>
            <a:ext cx="7785000" cy="5346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500"/>
              </a:spcBef>
              <a:spcAft>
                <a:spcPts val="0"/>
              </a:spcAft>
              <a:buSzPts val="2400"/>
              <a:buFont typeface="Noto Sans Symbols"/>
              <a:buNone/>
            </a:pPr>
            <a:r>
              <a:rPr lang="en-US" sz="2000">
                <a:latin typeface="Century"/>
                <a:ea typeface="Century"/>
                <a:cs typeface="Century"/>
                <a:sym typeface="Century"/>
              </a:rPr>
              <a:t>Analytics Project:  </a:t>
            </a:r>
            <a:endParaRPr sz="2000">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Traditional vs. Advanced Statistics </a:t>
            </a:r>
            <a:endParaRPr sz="2000">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and the NBA Regular Season MVP </a:t>
            </a:r>
            <a:endParaRPr sz="2000">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Award</a:t>
            </a:r>
            <a:endParaRPr sz="2000">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t/>
            </a:r>
            <a:endParaRPr>
              <a:solidFill>
                <a:srgbClr val="00B0F0"/>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sz="2000">
                <a:latin typeface="Century"/>
                <a:ea typeface="Century"/>
                <a:cs typeface="Century"/>
                <a:sym typeface="Century"/>
              </a:rPr>
              <a:t>Team:  </a:t>
            </a:r>
            <a:endParaRPr sz="2000">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Alex Spence</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Data Science, NYU GSAS</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u="sng">
                <a:solidFill>
                  <a:schemeClr val="hlink"/>
                </a:solidFill>
                <a:latin typeface="Century"/>
                <a:ea typeface="Century"/>
                <a:cs typeface="Century"/>
                <a:sym typeface="Century"/>
                <a:hlinkClick r:id="rId3"/>
              </a:rPr>
              <a:t>ajs811@nyu.edu</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Mike Urciuoli</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Computer Science, NYU GSAS</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u="sng">
                <a:solidFill>
                  <a:schemeClr val="hlink"/>
                </a:solidFill>
                <a:latin typeface="Century"/>
                <a:ea typeface="Century"/>
                <a:cs typeface="Century"/>
                <a:sym typeface="Century"/>
                <a:hlinkClick r:id="rId4"/>
              </a:rPr>
              <a:t>mlu216@nyu.edu</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t/>
            </a:r>
            <a:endParaRPr>
              <a:solidFill>
                <a:srgbClr val="FF0000"/>
              </a:solidFill>
              <a:latin typeface="Century"/>
              <a:ea typeface="Century"/>
              <a:cs typeface="Century"/>
              <a:sym typeface="Century"/>
            </a:endParaRPr>
          </a:p>
        </p:txBody>
      </p:sp>
      <p:pic>
        <p:nvPicPr>
          <p:cNvPr id="89" name="Google Shape;89;g8dd4148c52_0_77"/>
          <p:cNvPicPr preferRelativeResize="0"/>
          <p:nvPr/>
        </p:nvPicPr>
        <p:blipFill rotWithShape="1">
          <a:blip r:embed="rId5">
            <a:alphaModFix/>
          </a:blip>
          <a:srcRect b="0" l="0" r="0" t="0"/>
          <a:stretch/>
        </p:blipFill>
        <p:spPr>
          <a:xfrm>
            <a:off x="5114725" y="2510798"/>
            <a:ext cx="3033850" cy="1706543"/>
          </a:xfrm>
          <a:prstGeom prst="rect">
            <a:avLst/>
          </a:prstGeom>
          <a:noFill/>
          <a:ln>
            <a:noFill/>
          </a:ln>
        </p:spPr>
      </p:pic>
      <p:pic>
        <p:nvPicPr>
          <p:cNvPr id="90" name="Google Shape;90;g8dd4148c52_0_77"/>
          <p:cNvPicPr preferRelativeResize="0"/>
          <p:nvPr/>
        </p:nvPicPr>
        <p:blipFill rotWithShape="1">
          <a:blip r:embed="rId6">
            <a:alphaModFix/>
          </a:blip>
          <a:srcRect b="0" l="0" r="0" t="0"/>
          <a:stretch/>
        </p:blipFill>
        <p:spPr>
          <a:xfrm>
            <a:off x="4956358" y="4217353"/>
            <a:ext cx="3350585" cy="20323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g8dd4148c52_0_826"/>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52" name="Google Shape;152;g8dd4148c52_0_826"/>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160" u="none" cap="none" strike="noStrike">
                <a:solidFill>
                  <a:schemeClr val="dk1"/>
                </a:solidFill>
                <a:latin typeface="Century"/>
                <a:ea typeface="Century"/>
                <a:cs typeface="Century"/>
                <a:sym typeface="Century"/>
              </a:rPr>
              <a:t>Traditional vs. Advanced Statistics and the NBA Regular Season MVP Award</a:t>
            </a:r>
            <a:endParaRPr/>
          </a:p>
        </p:txBody>
      </p:sp>
      <p:pic>
        <p:nvPicPr>
          <p:cNvPr id="153" name="Google Shape;153;g8dd4148c52_0_826"/>
          <p:cNvPicPr preferRelativeResize="0"/>
          <p:nvPr/>
        </p:nvPicPr>
        <p:blipFill rotWithShape="1">
          <a:blip r:embed="rId3">
            <a:alphaModFix/>
          </a:blip>
          <a:srcRect b="0" l="0" r="0" t="0"/>
          <a:stretch/>
        </p:blipFill>
        <p:spPr>
          <a:xfrm>
            <a:off x="-4" y="1683749"/>
            <a:ext cx="9143998" cy="5098525"/>
          </a:xfrm>
          <a:prstGeom prst="rect">
            <a:avLst/>
          </a:prstGeom>
          <a:noFill/>
          <a:ln>
            <a:noFill/>
          </a:ln>
        </p:spPr>
      </p:pic>
      <p:sp>
        <p:nvSpPr>
          <p:cNvPr id="154" name="Google Shape;154;g8dd4148c52_0_826"/>
          <p:cNvSpPr txBox="1"/>
          <p:nvPr>
            <p:ph type="title"/>
          </p:nvPr>
        </p:nvSpPr>
        <p:spPr>
          <a:xfrm>
            <a:off x="729450" y="8438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Design Diagram</a:t>
            </a:r>
            <a:endParaRPr b="0" sz="2400">
              <a:solidFill>
                <a:schemeClr val="accent1"/>
              </a:solidFill>
              <a:latin typeface="Century"/>
              <a:ea typeface="Century"/>
              <a:cs typeface="Century"/>
              <a:sym typeface="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8dd4148c52_0_910"/>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60" name="Google Shape;160;g8dd4148c52_0_910"/>
          <p:cNvPicPr preferRelativeResize="0"/>
          <p:nvPr/>
        </p:nvPicPr>
        <p:blipFill rotWithShape="1">
          <a:blip r:embed="rId3">
            <a:alphaModFix/>
          </a:blip>
          <a:srcRect b="0" l="0" r="0" t="0"/>
          <a:stretch/>
        </p:blipFill>
        <p:spPr>
          <a:xfrm>
            <a:off x="4055089" y="2252342"/>
            <a:ext cx="4545542" cy="990118"/>
          </a:xfrm>
          <a:prstGeom prst="rect">
            <a:avLst/>
          </a:prstGeom>
          <a:noFill/>
          <a:ln>
            <a:noFill/>
          </a:ln>
        </p:spPr>
      </p:pic>
      <p:pic>
        <p:nvPicPr>
          <p:cNvPr id="161" name="Google Shape;161;g8dd4148c52_0_910"/>
          <p:cNvPicPr preferRelativeResize="0"/>
          <p:nvPr/>
        </p:nvPicPr>
        <p:blipFill rotWithShape="1">
          <a:blip r:embed="rId4">
            <a:alphaModFix/>
          </a:blip>
          <a:srcRect b="0" l="0" r="0" t="0"/>
          <a:stretch/>
        </p:blipFill>
        <p:spPr>
          <a:xfrm>
            <a:off x="4164463" y="3477153"/>
            <a:ext cx="4641849" cy="571822"/>
          </a:xfrm>
          <a:prstGeom prst="rect">
            <a:avLst/>
          </a:prstGeom>
          <a:noFill/>
          <a:ln>
            <a:noFill/>
          </a:ln>
        </p:spPr>
      </p:pic>
      <p:pic>
        <p:nvPicPr>
          <p:cNvPr id="162" name="Google Shape;162;g8dd4148c52_0_910"/>
          <p:cNvPicPr preferRelativeResize="0"/>
          <p:nvPr/>
        </p:nvPicPr>
        <p:blipFill rotWithShape="1">
          <a:blip r:embed="rId5">
            <a:alphaModFix/>
          </a:blip>
          <a:srcRect b="12748" l="0" r="0" t="13552"/>
          <a:stretch/>
        </p:blipFill>
        <p:spPr>
          <a:xfrm>
            <a:off x="1805325" y="4759750"/>
            <a:ext cx="6530825" cy="524700"/>
          </a:xfrm>
          <a:prstGeom prst="rect">
            <a:avLst/>
          </a:prstGeom>
          <a:noFill/>
          <a:ln cap="flat" cmpd="sng" w="9525">
            <a:solidFill>
              <a:srgbClr val="B7B7B7"/>
            </a:solidFill>
            <a:prstDash val="solid"/>
            <a:round/>
            <a:headEnd len="sm" w="sm" type="none"/>
            <a:tailEnd len="sm" w="sm" type="none"/>
          </a:ln>
        </p:spPr>
      </p:pic>
      <p:sp>
        <p:nvSpPr>
          <p:cNvPr id="163" name="Google Shape;163;g8dd4148c52_0_910"/>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Code Challenge 1</a:t>
            </a:r>
            <a:endParaRPr b="0" sz="2400">
              <a:solidFill>
                <a:schemeClr val="accent1"/>
              </a:solidFill>
              <a:latin typeface="Century"/>
              <a:ea typeface="Century"/>
              <a:cs typeface="Century"/>
              <a:sym typeface="Century"/>
            </a:endParaRPr>
          </a:p>
        </p:txBody>
      </p:sp>
      <p:sp>
        <p:nvSpPr>
          <p:cNvPr id="164" name="Google Shape;164;g8dd4148c52_0_910"/>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MapReduce (Cleaning)</a:t>
            </a:r>
            <a:endParaRPr sz="2000">
              <a:latin typeface="Century"/>
              <a:ea typeface="Century"/>
              <a:cs typeface="Century"/>
              <a:sym typeface="Century"/>
            </a:endParaRPr>
          </a:p>
          <a:p>
            <a:pPr indent="-330200" lvl="1" marL="914400" rtl="0" algn="l">
              <a:lnSpc>
                <a:spcPct val="100000"/>
              </a:lnSpc>
              <a:spcBef>
                <a:spcPts val="400"/>
              </a:spcBef>
              <a:spcAft>
                <a:spcPts val="0"/>
              </a:spcAft>
              <a:buClr>
                <a:schemeClr val="dk1"/>
              </a:buClr>
              <a:buSzPts val="1600"/>
              <a:buFont typeface="Century"/>
              <a:buChar char="○"/>
            </a:pPr>
            <a:r>
              <a:rPr lang="en-US" sz="1800">
                <a:solidFill>
                  <a:schemeClr val="dk1"/>
                </a:solidFill>
                <a:latin typeface="Century"/>
                <a:ea typeface="Century"/>
                <a:cs typeface="Century"/>
                <a:sym typeface="Century"/>
              </a:rPr>
              <a:t>Ignoring the header </a:t>
            </a:r>
            <a:br>
              <a:rPr lang="en-US" sz="1800">
                <a:solidFill>
                  <a:schemeClr val="dk1"/>
                </a:solidFill>
                <a:latin typeface="Century"/>
                <a:ea typeface="Century"/>
                <a:cs typeface="Century"/>
                <a:sym typeface="Century"/>
              </a:rPr>
            </a:br>
            <a:r>
              <a:rPr lang="en-US" sz="1800">
                <a:solidFill>
                  <a:schemeClr val="dk1"/>
                </a:solidFill>
                <a:latin typeface="Century"/>
                <a:ea typeface="Century"/>
                <a:cs typeface="Century"/>
                <a:sym typeface="Century"/>
              </a:rPr>
              <a:t>row of data</a:t>
            </a:r>
            <a:endParaRPr sz="1800">
              <a:solidFill>
                <a:schemeClr val="dk1"/>
              </a:solidFill>
              <a:latin typeface="Century"/>
              <a:ea typeface="Century"/>
              <a:cs typeface="Century"/>
              <a:sym typeface="Century"/>
            </a:endParaRPr>
          </a:p>
          <a:p>
            <a:pPr indent="-330200" lvl="1" marL="914400" rtl="0" algn="l">
              <a:lnSpc>
                <a:spcPct val="100000"/>
              </a:lnSpc>
              <a:spcBef>
                <a:spcPts val="0"/>
              </a:spcBef>
              <a:spcAft>
                <a:spcPts val="0"/>
              </a:spcAft>
              <a:buClr>
                <a:schemeClr val="dk1"/>
              </a:buClr>
              <a:buSzPts val="1600"/>
              <a:buFont typeface="Century"/>
              <a:buChar char="○"/>
            </a:pPr>
            <a:r>
              <a:rPr lang="en-US" sz="1800">
                <a:solidFill>
                  <a:schemeClr val="dk1"/>
                </a:solidFill>
                <a:latin typeface="Century"/>
                <a:ea typeface="Century"/>
                <a:cs typeface="Century"/>
                <a:sym typeface="Century"/>
              </a:rPr>
              <a:t>Converting YYY1-YYY2 </a:t>
            </a:r>
            <a:br>
              <a:rPr lang="en-US" sz="1800">
                <a:solidFill>
                  <a:schemeClr val="dk1"/>
                </a:solidFill>
                <a:latin typeface="Century"/>
                <a:ea typeface="Century"/>
                <a:cs typeface="Century"/>
                <a:sym typeface="Century"/>
              </a:rPr>
            </a:br>
            <a:r>
              <a:rPr lang="en-US" sz="1800">
                <a:solidFill>
                  <a:schemeClr val="dk1"/>
                </a:solidFill>
                <a:latin typeface="Century"/>
                <a:ea typeface="Century"/>
                <a:cs typeface="Century"/>
                <a:sym typeface="Century"/>
              </a:rPr>
              <a:t>to YYY2</a:t>
            </a:r>
            <a:endParaRPr sz="18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Impala (Developing Analytic)</a:t>
            </a:r>
            <a:endParaRPr sz="2000">
              <a:latin typeface="Century"/>
              <a:ea typeface="Century"/>
              <a:cs typeface="Century"/>
              <a:sym typeface="Century"/>
            </a:endParaRPr>
          </a:p>
          <a:p>
            <a:pPr indent="-330200" lvl="1" marL="914400" rtl="0" algn="l">
              <a:lnSpc>
                <a:spcPct val="100000"/>
              </a:lnSpc>
              <a:spcBef>
                <a:spcPts val="400"/>
              </a:spcBef>
              <a:spcAft>
                <a:spcPts val="0"/>
              </a:spcAft>
              <a:buClr>
                <a:schemeClr val="dk1"/>
              </a:buClr>
              <a:buSzPts val="1600"/>
              <a:buFont typeface="Century"/>
              <a:buChar char="○"/>
            </a:pPr>
            <a:r>
              <a:rPr lang="en-US" sz="1800">
                <a:solidFill>
                  <a:schemeClr val="dk1"/>
                </a:solidFill>
                <a:latin typeface="Century"/>
                <a:ea typeface="Century"/>
                <a:cs typeface="Century"/>
                <a:sym typeface="Century"/>
              </a:rPr>
              <a:t>Develop rank code</a:t>
            </a:r>
            <a:endParaRPr sz="1800">
              <a:latin typeface="Century"/>
              <a:ea typeface="Century"/>
              <a:cs typeface="Century"/>
              <a:sym typeface="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8dd4148c52_0_996"/>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70" name="Google Shape;170;g8dd4148c52_0_996"/>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Code Challenge 2</a:t>
            </a:r>
            <a:endParaRPr b="0" sz="2400">
              <a:solidFill>
                <a:schemeClr val="accent1"/>
              </a:solidFill>
              <a:latin typeface="Century"/>
              <a:ea typeface="Century"/>
              <a:cs typeface="Century"/>
              <a:sym typeface="Century"/>
            </a:endParaRPr>
          </a:p>
        </p:txBody>
      </p:sp>
      <p:sp>
        <p:nvSpPr>
          <p:cNvPr id="171" name="Google Shape;171;g8dd4148c52_0_996"/>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Impala (Developing Analytic)</a:t>
            </a:r>
            <a:endParaRPr sz="2000">
              <a:latin typeface="Century"/>
              <a:ea typeface="Century"/>
              <a:cs typeface="Century"/>
              <a:sym typeface="Century"/>
            </a:endParaRPr>
          </a:p>
          <a:p>
            <a:pPr indent="-330200" lvl="1" marL="914400" rtl="0" algn="l">
              <a:lnSpc>
                <a:spcPct val="100000"/>
              </a:lnSpc>
              <a:spcBef>
                <a:spcPts val="400"/>
              </a:spcBef>
              <a:spcAft>
                <a:spcPts val="0"/>
              </a:spcAft>
              <a:buClr>
                <a:schemeClr val="dk1"/>
              </a:buClr>
              <a:buSzPts val="1600"/>
              <a:buFont typeface="Century"/>
              <a:buChar char="○"/>
            </a:pPr>
            <a:r>
              <a:rPr lang="en-US" sz="1800">
                <a:solidFill>
                  <a:schemeClr val="dk1"/>
                </a:solidFill>
                <a:latin typeface="Century"/>
                <a:ea typeface="Century"/>
                <a:cs typeface="Century"/>
                <a:sym typeface="Century"/>
              </a:rPr>
              <a:t>Staying organized with long </a:t>
            </a:r>
            <a:br>
              <a:rPr lang="en-US" sz="1800">
                <a:solidFill>
                  <a:schemeClr val="dk1"/>
                </a:solidFill>
                <a:latin typeface="Century"/>
                <a:ea typeface="Century"/>
                <a:cs typeface="Century"/>
                <a:sym typeface="Century"/>
              </a:rPr>
            </a:br>
            <a:r>
              <a:rPr lang="en-US" sz="1800">
                <a:solidFill>
                  <a:schemeClr val="dk1"/>
                </a:solidFill>
                <a:latin typeface="Century"/>
                <a:ea typeface="Century"/>
                <a:cs typeface="Century"/>
                <a:sym typeface="Century"/>
              </a:rPr>
              <a:t>queries with many columns </a:t>
            </a:r>
            <a:br>
              <a:rPr lang="en-US" sz="1800">
                <a:solidFill>
                  <a:schemeClr val="dk1"/>
                </a:solidFill>
                <a:latin typeface="Century"/>
                <a:ea typeface="Century"/>
                <a:cs typeface="Century"/>
                <a:sym typeface="Century"/>
              </a:rPr>
            </a:br>
            <a:r>
              <a:rPr lang="en-US" sz="1800">
                <a:solidFill>
                  <a:schemeClr val="dk1"/>
                </a:solidFill>
                <a:latin typeface="Century"/>
                <a:ea typeface="Century"/>
                <a:cs typeface="Century"/>
                <a:sym typeface="Century"/>
              </a:rPr>
              <a:t>and joins!</a:t>
            </a:r>
            <a:endParaRPr sz="1800">
              <a:latin typeface="Century"/>
              <a:ea typeface="Century"/>
              <a:cs typeface="Century"/>
              <a:sym typeface="Century"/>
            </a:endParaRPr>
          </a:p>
        </p:txBody>
      </p:sp>
      <p:pic>
        <p:nvPicPr>
          <p:cNvPr id="172" name="Google Shape;172;g8dd4148c52_0_996"/>
          <p:cNvPicPr preferRelativeResize="0"/>
          <p:nvPr/>
        </p:nvPicPr>
        <p:blipFill rotWithShape="1">
          <a:blip r:embed="rId3">
            <a:alphaModFix/>
          </a:blip>
          <a:srcRect b="0" l="0" r="0" t="0"/>
          <a:stretch/>
        </p:blipFill>
        <p:spPr>
          <a:xfrm>
            <a:off x="4679627" y="2202559"/>
            <a:ext cx="4166886" cy="4382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8dd4148c52_0_1092"/>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2000"/>
              <a:buNone/>
            </a:pPr>
            <a:fld id="{00000000-1234-1234-1234-123412341234}" type="slidenum">
              <a:rPr lang="en-US" sz="2000">
                <a:latin typeface="Century"/>
                <a:ea typeface="Century"/>
                <a:cs typeface="Century"/>
                <a:sym typeface="Century"/>
              </a:rPr>
              <a:t>‹#›</a:t>
            </a:fld>
            <a:endParaRPr sz="2000">
              <a:latin typeface="Century"/>
              <a:ea typeface="Century"/>
              <a:cs typeface="Century"/>
              <a:sym typeface="Century"/>
            </a:endParaRPr>
          </a:p>
        </p:txBody>
      </p:sp>
      <p:sp>
        <p:nvSpPr>
          <p:cNvPr id="178" name="Google Shape;178;g8dd4148c52_0_1092"/>
          <p:cNvSpPr txBox="1"/>
          <p:nvPr>
            <p:ph idx="1" type="body"/>
          </p:nvPr>
        </p:nvSpPr>
        <p:spPr>
          <a:xfrm>
            <a:off x="571500" y="2471900"/>
            <a:ext cx="45783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MapReduce (Cleaning)</a:t>
            </a:r>
            <a:endParaRPr sz="2000">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In the traditional stats dataset, players who were transferred from one team to another during the same season appeared more than once, with their stats split between the different teams</a:t>
            </a:r>
            <a:endParaRPr sz="1800">
              <a:solidFill>
                <a:schemeClr val="dk1"/>
              </a:solidFill>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There were also instances of multiple players with the same name in one season</a:t>
            </a:r>
            <a:endParaRPr sz="1800">
              <a:solidFill>
                <a:schemeClr val="dk1"/>
              </a:solidFill>
              <a:latin typeface="Century"/>
              <a:ea typeface="Century"/>
              <a:cs typeface="Century"/>
              <a:sym typeface="Century"/>
            </a:endParaRPr>
          </a:p>
          <a:p>
            <a:pPr indent="-355600" lvl="0" marL="457200" rtl="0" algn="l">
              <a:lnSpc>
                <a:spcPct val="100000"/>
              </a:lnSpc>
              <a:spcBef>
                <a:spcPts val="0"/>
              </a:spcBef>
              <a:spcAft>
                <a:spcPts val="0"/>
              </a:spcAft>
              <a:buSzPts val="2000"/>
              <a:buFont typeface="Century"/>
              <a:buChar char="●"/>
            </a:pPr>
            <a:r>
              <a:rPr lang="en-US" sz="2000">
                <a:latin typeface="Century"/>
                <a:ea typeface="Century"/>
                <a:cs typeface="Century"/>
                <a:sym typeface="Century"/>
              </a:rPr>
              <a:t>Solution</a:t>
            </a:r>
            <a:endParaRPr sz="2000">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Concatenate year, player, and age during map to send unique player records to reduce phase</a:t>
            </a:r>
            <a:endParaRPr sz="1800">
              <a:solidFill>
                <a:schemeClr val="dk1"/>
              </a:solidFill>
              <a:latin typeface="Century"/>
              <a:ea typeface="Century"/>
              <a:cs typeface="Century"/>
              <a:sym typeface="Century"/>
            </a:endParaRPr>
          </a:p>
        </p:txBody>
      </p:sp>
      <p:pic>
        <p:nvPicPr>
          <p:cNvPr id="179" name="Google Shape;179;g8dd4148c52_0_1092"/>
          <p:cNvPicPr preferRelativeResize="0"/>
          <p:nvPr/>
        </p:nvPicPr>
        <p:blipFill rotWithShape="1">
          <a:blip r:embed="rId3">
            <a:alphaModFix/>
          </a:blip>
          <a:srcRect b="0" l="0" r="0" t="0"/>
          <a:stretch/>
        </p:blipFill>
        <p:spPr>
          <a:xfrm>
            <a:off x="5183825" y="2609300"/>
            <a:ext cx="3714750" cy="3429000"/>
          </a:xfrm>
          <a:prstGeom prst="rect">
            <a:avLst/>
          </a:prstGeom>
          <a:noFill/>
          <a:ln>
            <a:noFill/>
          </a:ln>
        </p:spPr>
      </p:pic>
      <p:sp>
        <p:nvSpPr>
          <p:cNvPr id="180" name="Google Shape;180;g8dd4148c52_0_1092"/>
          <p:cNvSpPr/>
          <p:nvPr/>
        </p:nvSpPr>
        <p:spPr>
          <a:xfrm>
            <a:off x="5212400" y="3420225"/>
            <a:ext cx="3640800" cy="49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8dd4148c52_0_1092"/>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Code Challenge 3</a:t>
            </a:r>
            <a:endParaRPr b="0" sz="2400">
              <a:solidFill>
                <a:schemeClr val="accent1"/>
              </a:solidFill>
              <a:latin typeface="Century"/>
              <a:ea typeface="Century"/>
              <a:cs typeface="Century"/>
              <a:sym typeface="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3"/>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SzPts val="1000"/>
              <a:buNone/>
            </a:pPr>
            <a:fld id="{00000000-1234-1234-1234-123412341234}" type="slidenum">
              <a:rPr i="0" lang="en-US" sz="1000">
                <a:solidFill>
                  <a:schemeClr val="accent1"/>
                </a:solidFill>
                <a:latin typeface="Lato"/>
                <a:ea typeface="Lato"/>
                <a:cs typeface="Lato"/>
                <a:sym typeface="Lato"/>
              </a:rPr>
              <a:t>‹#›</a:t>
            </a:fld>
            <a:endParaRPr i="0" sz="1000">
              <a:solidFill>
                <a:schemeClr val="accent1"/>
              </a:solidFill>
              <a:latin typeface="Lato"/>
              <a:ea typeface="Lato"/>
              <a:cs typeface="Lato"/>
              <a:sym typeface="Lato"/>
            </a:endParaRPr>
          </a:p>
        </p:txBody>
      </p:sp>
      <p:sp>
        <p:nvSpPr>
          <p:cNvPr id="187" name="Google Shape;187;p13"/>
          <p:cNvSpPr txBox="1"/>
          <p:nvPr>
            <p:ph idx="1" type="body"/>
          </p:nvPr>
        </p:nvSpPr>
        <p:spPr>
          <a:xfrm>
            <a:off x="672900" y="2653375"/>
            <a:ext cx="3871200" cy="55779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400"/>
              </a:spcBef>
              <a:spcAft>
                <a:spcPts val="0"/>
              </a:spcAft>
              <a:buSzPts val="2000"/>
              <a:buFont typeface="Century"/>
              <a:buNone/>
            </a:pPr>
            <a:r>
              <a:rPr lang="en-US" sz="2000" u="sng">
                <a:latin typeface="Century"/>
                <a:ea typeface="Century"/>
                <a:cs typeface="Century"/>
                <a:sym typeface="Century"/>
              </a:rPr>
              <a:t>Advanced Statistics</a:t>
            </a:r>
            <a:endParaRPr>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EWA</a:t>
            </a:r>
            <a:r>
              <a:rPr lang="en-US" sz="1800">
                <a:solidFill>
                  <a:schemeClr val="dk1"/>
                </a:solidFill>
                <a:latin typeface="Century"/>
                <a:ea typeface="Century"/>
                <a:cs typeface="Century"/>
                <a:sym typeface="Century"/>
              </a:rPr>
              <a:t>: estimated wins added</a:t>
            </a:r>
            <a:endParaRPr sz="1800">
              <a:solidFill>
                <a:schemeClr val="dk1"/>
              </a:solidFill>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VA</a:t>
            </a:r>
            <a:r>
              <a:rPr lang="en-US" sz="1800">
                <a:solidFill>
                  <a:schemeClr val="dk1"/>
                </a:solidFill>
                <a:latin typeface="Century"/>
                <a:ea typeface="Century"/>
                <a:cs typeface="Century"/>
                <a:sym typeface="Century"/>
              </a:rPr>
              <a:t>: value added</a:t>
            </a:r>
            <a:endParaRPr sz="1800">
              <a:solidFill>
                <a:schemeClr val="dk1"/>
              </a:solidFill>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PER</a:t>
            </a:r>
            <a:r>
              <a:rPr lang="en-US" sz="1800">
                <a:solidFill>
                  <a:schemeClr val="dk1"/>
                </a:solidFill>
                <a:latin typeface="Century"/>
                <a:ea typeface="Century"/>
                <a:cs typeface="Century"/>
                <a:sym typeface="Century"/>
              </a:rPr>
              <a:t>: player efficiency rating</a:t>
            </a:r>
            <a:endParaRPr sz="1800">
              <a:solidFill>
                <a:schemeClr val="dk1"/>
              </a:solidFill>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USG</a:t>
            </a:r>
            <a:r>
              <a:rPr lang="en-US" sz="1800">
                <a:solidFill>
                  <a:schemeClr val="dk1"/>
                </a:solidFill>
                <a:latin typeface="Century"/>
                <a:ea typeface="Century"/>
                <a:cs typeface="Century"/>
                <a:sym typeface="Century"/>
              </a:rPr>
              <a:t>: usage rating</a:t>
            </a:r>
            <a:endParaRPr sz="1800">
              <a:solidFill>
                <a:schemeClr val="dk1"/>
              </a:solidFill>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TS%</a:t>
            </a:r>
            <a:r>
              <a:rPr lang="en-US" sz="1800">
                <a:solidFill>
                  <a:schemeClr val="dk1"/>
                </a:solidFill>
                <a:latin typeface="Century"/>
                <a:ea typeface="Century"/>
                <a:cs typeface="Century"/>
                <a:sym typeface="Century"/>
              </a:rPr>
              <a:t>: true shooting % </a:t>
            </a:r>
            <a:endParaRPr sz="1800">
              <a:solidFill>
                <a:schemeClr val="dk1"/>
              </a:solidFill>
              <a:latin typeface="Century"/>
              <a:ea typeface="Century"/>
              <a:cs typeface="Century"/>
              <a:sym typeface="Century"/>
            </a:endParaRPr>
          </a:p>
        </p:txBody>
      </p:sp>
      <p:sp>
        <p:nvSpPr>
          <p:cNvPr id="188" name="Google Shape;188;p13"/>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Results - Definitions</a:t>
            </a:r>
            <a:endParaRPr b="0" sz="2400">
              <a:solidFill>
                <a:schemeClr val="accent1"/>
              </a:solidFill>
              <a:latin typeface="Century"/>
              <a:ea typeface="Century"/>
              <a:cs typeface="Century"/>
              <a:sym typeface="Century"/>
            </a:endParaRPr>
          </a:p>
        </p:txBody>
      </p:sp>
      <p:sp>
        <p:nvSpPr>
          <p:cNvPr id="189" name="Google Shape;189;p13"/>
          <p:cNvSpPr txBox="1"/>
          <p:nvPr>
            <p:ph idx="1" type="body"/>
          </p:nvPr>
        </p:nvSpPr>
        <p:spPr>
          <a:xfrm>
            <a:off x="4544100" y="2653375"/>
            <a:ext cx="3871200" cy="55779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400"/>
              </a:spcBef>
              <a:spcAft>
                <a:spcPts val="0"/>
              </a:spcAft>
              <a:buSzPts val="2000"/>
              <a:buFont typeface="Century"/>
              <a:buNone/>
            </a:pPr>
            <a:r>
              <a:rPr lang="en-US" sz="2000" u="sng">
                <a:latin typeface="Century"/>
                <a:ea typeface="Century"/>
                <a:cs typeface="Century"/>
                <a:sym typeface="Century"/>
              </a:rPr>
              <a:t>Traditional Statistics</a:t>
            </a:r>
            <a:endParaRPr>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PTS</a:t>
            </a:r>
            <a:r>
              <a:rPr lang="en-US" sz="1800">
                <a:solidFill>
                  <a:schemeClr val="dk1"/>
                </a:solidFill>
                <a:latin typeface="Century"/>
                <a:ea typeface="Century"/>
                <a:cs typeface="Century"/>
                <a:sym typeface="Century"/>
              </a:rPr>
              <a:t>: points</a:t>
            </a:r>
            <a:endParaRPr sz="1800">
              <a:solidFill>
                <a:schemeClr val="dk1"/>
              </a:solidFill>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FG</a:t>
            </a:r>
            <a:r>
              <a:rPr lang="en-US" sz="1800">
                <a:solidFill>
                  <a:schemeClr val="dk1"/>
                </a:solidFill>
                <a:latin typeface="Century"/>
                <a:ea typeface="Century"/>
                <a:cs typeface="Century"/>
                <a:sym typeface="Century"/>
              </a:rPr>
              <a:t>: field goals made</a:t>
            </a:r>
            <a:endParaRPr sz="1800">
              <a:solidFill>
                <a:schemeClr val="dk1"/>
              </a:solidFill>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TOV</a:t>
            </a:r>
            <a:r>
              <a:rPr lang="en-US" sz="1800">
                <a:solidFill>
                  <a:schemeClr val="dk1"/>
                </a:solidFill>
                <a:latin typeface="Century"/>
                <a:ea typeface="Century"/>
                <a:cs typeface="Century"/>
                <a:sym typeface="Century"/>
              </a:rPr>
              <a:t>: turnovers</a:t>
            </a:r>
            <a:endParaRPr sz="1800">
              <a:solidFill>
                <a:schemeClr val="dk1"/>
              </a:solidFill>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FT</a:t>
            </a:r>
            <a:r>
              <a:rPr lang="en-US" sz="1800">
                <a:solidFill>
                  <a:schemeClr val="dk1"/>
                </a:solidFill>
                <a:latin typeface="Century"/>
                <a:ea typeface="Century"/>
                <a:cs typeface="Century"/>
                <a:sym typeface="Century"/>
              </a:rPr>
              <a:t>: free throws made</a:t>
            </a:r>
            <a:endParaRPr sz="1800">
              <a:solidFill>
                <a:schemeClr val="dk1"/>
              </a:solidFill>
              <a:latin typeface="Century"/>
              <a:ea typeface="Century"/>
              <a:cs typeface="Century"/>
              <a:sym typeface="Century"/>
            </a:endParaRPr>
          </a:p>
          <a:p>
            <a:pPr indent="-330200" lvl="0" marL="342900" rtl="0" algn="l">
              <a:lnSpc>
                <a:spcPct val="100000"/>
              </a:lnSpc>
              <a:spcBef>
                <a:spcPts val="400"/>
              </a:spcBef>
              <a:spcAft>
                <a:spcPts val="0"/>
              </a:spcAft>
              <a:buClr>
                <a:schemeClr val="dk1"/>
              </a:buClr>
              <a:buSzPts val="1800"/>
              <a:buFont typeface="Century"/>
              <a:buChar char="•"/>
            </a:pPr>
            <a:r>
              <a:rPr b="1" lang="en-US" sz="1800">
                <a:solidFill>
                  <a:schemeClr val="dk1"/>
                </a:solidFill>
                <a:latin typeface="Century"/>
                <a:ea typeface="Century"/>
                <a:cs typeface="Century"/>
                <a:sym typeface="Century"/>
              </a:rPr>
              <a:t>AST</a:t>
            </a:r>
            <a:r>
              <a:rPr lang="en-US" sz="1800">
                <a:solidFill>
                  <a:schemeClr val="dk1"/>
                </a:solidFill>
                <a:latin typeface="Century"/>
                <a:ea typeface="Century"/>
                <a:cs typeface="Century"/>
                <a:sym typeface="Century"/>
              </a:rPr>
              <a:t>: assists</a:t>
            </a:r>
            <a:endParaRPr sz="1800">
              <a:solidFill>
                <a:schemeClr val="dk1"/>
              </a:solidFill>
              <a:latin typeface="Century"/>
              <a:ea typeface="Century"/>
              <a:cs typeface="Century"/>
              <a:sym typeface="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4"/>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SzPts val="1000"/>
              <a:buNone/>
            </a:pPr>
            <a:fld id="{00000000-1234-1234-1234-123412341234}" type="slidenum">
              <a:rPr i="0" lang="en-US" sz="1000">
                <a:solidFill>
                  <a:schemeClr val="accent1"/>
                </a:solidFill>
                <a:latin typeface="Lato"/>
                <a:ea typeface="Lato"/>
                <a:cs typeface="Lato"/>
                <a:sym typeface="Lato"/>
              </a:rPr>
              <a:t>‹#›</a:t>
            </a:fld>
            <a:endParaRPr i="0" sz="1000">
              <a:solidFill>
                <a:schemeClr val="accent1"/>
              </a:solidFill>
              <a:latin typeface="Lato"/>
              <a:ea typeface="Lato"/>
              <a:cs typeface="Lato"/>
              <a:sym typeface="Lato"/>
            </a:endParaRPr>
          </a:p>
        </p:txBody>
      </p:sp>
      <p:sp>
        <p:nvSpPr>
          <p:cNvPr id="195" name="Google Shape;195;p14"/>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Most informative advanced statistics by average MVP ranks</a:t>
            </a:r>
            <a:endParaRPr sz="2000">
              <a:latin typeface="Century"/>
              <a:ea typeface="Century"/>
              <a:cs typeface="Century"/>
              <a:sym typeface="Century"/>
            </a:endParaRPr>
          </a:p>
          <a:p>
            <a:pPr indent="-330200" lvl="1" marL="800100" rtl="0" algn="l">
              <a:lnSpc>
                <a:spcPct val="100000"/>
              </a:lnSpc>
              <a:spcBef>
                <a:spcPts val="40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EWA (3.8) / VA (3.8) / PER (4.1) / USG (10.6) / TS% (35.9)</a:t>
            </a:r>
            <a:endParaRPr sz="1800">
              <a:solidFill>
                <a:schemeClr val="dk1"/>
              </a:solidFill>
              <a:latin typeface="Century"/>
              <a:ea typeface="Century"/>
              <a:cs typeface="Century"/>
              <a:sym typeface="Century"/>
            </a:endParaRPr>
          </a:p>
          <a:p>
            <a:pPr indent="0" lvl="0" marL="0" rtl="0" algn="l">
              <a:lnSpc>
                <a:spcPct val="100000"/>
              </a:lnSpc>
              <a:spcBef>
                <a:spcPts val="400"/>
              </a:spcBef>
              <a:spcAft>
                <a:spcPts val="0"/>
              </a:spcAft>
              <a:buSzPts val="1300"/>
              <a:buNone/>
            </a:pPr>
            <a:r>
              <a:t/>
            </a:r>
            <a:endParaRPr sz="10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Most informative traditional statistics by average MVP ranks</a:t>
            </a:r>
            <a:endParaRPr sz="2000">
              <a:latin typeface="Century"/>
              <a:ea typeface="Century"/>
              <a:cs typeface="Century"/>
              <a:sym typeface="Century"/>
            </a:endParaRPr>
          </a:p>
          <a:p>
            <a:pPr indent="-330200" lvl="1" marL="800100" rtl="0" algn="l">
              <a:lnSpc>
                <a:spcPct val="100000"/>
              </a:lnSpc>
              <a:spcBef>
                <a:spcPts val="40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PTS (12.6) / FG (12.67) / TOV (15.2) / FT (17.1) / AST (17.6) </a:t>
            </a:r>
            <a:endParaRPr sz="1800">
              <a:solidFill>
                <a:schemeClr val="dk1"/>
              </a:solidFill>
              <a:latin typeface="Century"/>
              <a:ea typeface="Century"/>
              <a:cs typeface="Century"/>
              <a:sym typeface="Century"/>
            </a:endParaRPr>
          </a:p>
          <a:p>
            <a:pPr indent="0" lvl="0" marL="0" rtl="0" algn="l">
              <a:lnSpc>
                <a:spcPct val="100000"/>
              </a:lnSpc>
              <a:spcBef>
                <a:spcPts val="400"/>
              </a:spcBef>
              <a:spcAft>
                <a:spcPts val="0"/>
              </a:spcAft>
              <a:buSzPts val="1300"/>
              <a:buNone/>
            </a:pPr>
            <a:r>
              <a:t/>
            </a:r>
            <a:endParaRPr sz="10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Composite advanced statistics are the most informative overall</a:t>
            </a:r>
            <a:endParaRPr sz="2000">
              <a:latin typeface="Century"/>
              <a:ea typeface="Century"/>
              <a:cs typeface="Century"/>
              <a:sym typeface="Century"/>
            </a:endParaRPr>
          </a:p>
          <a:p>
            <a:pPr indent="-330200" lvl="1" marL="800100" rtl="0" algn="l">
              <a:lnSpc>
                <a:spcPct val="100000"/>
              </a:lnSpc>
              <a:spcBef>
                <a:spcPts val="40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EWA, VA, PER</a:t>
            </a:r>
            <a:endParaRPr sz="1800">
              <a:latin typeface="Century"/>
              <a:ea typeface="Century"/>
              <a:cs typeface="Century"/>
              <a:sym typeface="Century"/>
            </a:endParaRPr>
          </a:p>
        </p:txBody>
      </p:sp>
      <p:sp>
        <p:nvSpPr>
          <p:cNvPr id="196" name="Google Shape;196;p14"/>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Results</a:t>
            </a:r>
            <a:endParaRPr b="0" sz="2400">
              <a:solidFill>
                <a:schemeClr val="accent1"/>
              </a:solidFill>
              <a:latin typeface="Century"/>
              <a:ea typeface="Century"/>
              <a:cs typeface="Century"/>
              <a:sym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5"/>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SzPts val="1000"/>
              <a:buNone/>
            </a:pPr>
            <a:fld id="{00000000-1234-1234-1234-123412341234}" type="slidenum">
              <a:rPr i="0" lang="en-US" sz="1000">
                <a:solidFill>
                  <a:schemeClr val="accent1"/>
                </a:solidFill>
                <a:latin typeface="Lato"/>
                <a:ea typeface="Lato"/>
                <a:cs typeface="Lato"/>
                <a:sym typeface="Lato"/>
              </a:rPr>
              <a:t>‹#›</a:t>
            </a:fld>
            <a:endParaRPr i="0" sz="1000">
              <a:solidFill>
                <a:schemeClr val="accent1"/>
              </a:solidFill>
              <a:latin typeface="Lato"/>
              <a:ea typeface="Lato"/>
              <a:cs typeface="Lato"/>
              <a:sym typeface="Lato"/>
            </a:endParaRPr>
          </a:p>
        </p:txBody>
      </p:sp>
      <p:sp>
        <p:nvSpPr>
          <p:cNvPr id="202" name="Google Shape;202;p15"/>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Advanced statistics seem to be valued less in earlier years</a:t>
            </a:r>
            <a:endParaRPr sz="2000">
              <a:latin typeface="Century"/>
              <a:ea typeface="Century"/>
              <a:cs typeface="Century"/>
              <a:sym typeface="Century"/>
            </a:endParaRPr>
          </a:p>
          <a:p>
            <a:pPr indent="-355600" lvl="1" marL="914400" rtl="0" algn="l">
              <a:lnSpc>
                <a:spcPct val="100000"/>
              </a:lnSpc>
              <a:spcBef>
                <a:spcPts val="0"/>
              </a:spcBef>
              <a:spcAft>
                <a:spcPts val="0"/>
              </a:spcAft>
              <a:buClr>
                <a:schemeClr val="dk1"/>
              </a:buClr>
              <a:buSzPts val="2000"/>
              <a:buFont typeface="Century"/>
              <a:buChar char="○"/>
            </a:pPr>
            <a:r>
              <a:rPr lang="en-US" sz="2000">
                <a:solidFill>
                  <a:schemeClr val="dk1"/>
                </a:solidFill>
                <a:latin typeface="Century"/>
                <a:ea typeface="Century"/>
                <a:cs typeface="Century"/>
                <a:sym typeface="Century"/>
              </a:rPr>
              <a:t>2003 to 2010 average MVP EWA (5.75 rank / 593 value)</a:t>
            </a:r>
            <a:endParaRPr sz="2000">
              <a:latin typeface="Century"/>
              <a:ea typeface="Century"/>
              <a:cs typeface="Century"/>
              <a:sym typeface="Century"/>
            </a:endParaRPr>
          </a:p>
          <a:p>
            <a:pPr indent="-355600" lvl="1" marL="914400" rtl="0" algn="l">
              <a:lnSpc>
                <a:spcPct val="100000"/>
              </a:lnSpc>
              <a:spcBef>
                <a:spcPts val="0"/>
              </a:spcBef>
              <a:spcAft>
                <a:spcPts val="0"/>
              </a:spcAft>
              <a:buClr>
                <a:schemeClr val="dk1"/>
              </a:buClr>
              <a:buSzPts val="2000"/>
              <a:buFont typeface="Century"/>
              <a:buChar char="○"/>
            </a:pPr>
            <a:r>
              <a:rPr lang="en-US" sz="2000">
                <a:solidFill>
                  <a:schemeClr val="dk1"/>
                </a:solidFill>
                <a:latin typeface="Century"/>
                <a:ea typeface="Century"/>
                <a:cs typeface="Century"/>
                <a:sym typeface="Century"/>
              </a:rPr>
              <a:t>2009 to 2017 average MVP EWA (1.67 rank / 810 value)</a:t>
            </a:r>
            <a:endParaRPr sz="2000">
              <a:latin typeface="Century"/>
              <a:ea typeface="Century"/>
              <a:cs typeface="Century"/>
              <a:sym typeface="Century"/>
            </a:endParaRPr>
          </a:p>
          <a:p>
            <a:pPr indent="-355600" lvl="1" marL="914400" rtl="0" algn="l">
              <a:lnSpc>
                <a:spcPct val="100000"/>
              </a:lnSpc>
              <a:spcBef>
                <a:spcPts val="0"/>
              </a:spcBef>
              <a:spcAft>
                <a:spcPts val="0"/>
              </a:spcAft>
              <a:buClr>
                <a:schemeClr val="dk1"/>
              </a:buClr>
              <a:buSzPts val="2000"/>
              <a:buFont typeface="Century"/>
              <a:buChar char="○"/>
            </a:pPr>
            <a:r>
              <a:rPr lang="en-US" sz="2000">
                <a:solidFill>
                  <a:schemeClr val="dk1"/>
                </a:solidFill>
                <a:latin typeface="Century"/>
                <a:ea typeface="Century"/>
                <a:cs typeface="Century"/>
                <a:sym typeface="Century"/>
              </a:rPr>
              <a:t>2012 to 2018 MVP EWA rank is 1 for 5/7 seasons</a:t>
            </a:r>
            <a:endParaRPr sz="2000">
              <a:solidFill>
                <a:schemeClr val="dk1"/>
              </a:solidFill>
              <a:latin typeface="Century"/>
              <a:ea typeface="Century"/>
              <a:cs typeface="Century"/>
              <a:sym typeface="Century"/>
            </a:endParaRPr>
          </a:p>
          <a:p>
            <a:pPr indent="0" lvl="0" marL="0" rtl="0" algn="l">
              <a:lnSpc>
                <a:spcPct val="100000"/>
              </a:lnSpc>
              <a:spcBef>
                <a:spcPts val="400"/>
              </a:spcBef>
              <a:spcAft>
                <a:spcPts val="0"/>
              </a:spcAft>
              <a:buSzPts val="1300"/>
              <a:buNone/>
            </a:pPr>
            <a:r>
              <a:t/>
            </a:r>
            <a:endParaRPr sz="1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2005 and 2006 has the lowest ranked MVP EWA</a:t>
            </a:r>
            <a:endParaRPr sz="2000">
              <a:latin typeface="Century"/>
              <a:ea typeface="Century"/>
              <a:cs typeface="Century"/>
              <a:sym typeface="Century"/>
            </a:endParaRPr>
          </a:p>
          <a:p>
            <a:pPr indent="-355600" lvl="1" marL="914400" rtl="0" algn="l">
              <a:lnSpc>
                <a:spcPct val="100000"/>
              </a:lnSpc>
              <a:spcBef>
                <a:spcPts val="0"/>
              </a:spcBef>
              <a:spcAft>
                <a:spcPts val="0"/>
              </a:spcAft>
              <a:buClr>
                <a:schemeClr val="dk1"/>
              </a:buClr>
              <a:buSzPts val="2000"/>
              <a:buFont typeface="Century"/>
              <a:buChar char="○"/>
            </a:pPr>
            <a:r>
              <a:rPr lang="en-US" sz="2000">
                <a:solidFill>
                  <a:schemeClr val="dk1"/>
                </a:solidFill>
                <a:latin typeface="Century"/>
                <a:ea typeface="Century"/>
                <a:cs typeface="Century"/>
                <a:sym typeface="Century"/>
              </a:rPr>
              <a:t>Steve Nash (18 rank, 15 rank)</a:t>
            </a:r>
            <a:endParaRPr sz="2000">
              <a:solidFill>
                <a:schemeClr val="dk1"/>
              </a:solidFill>
              <a:latin typeface="Century"/>
              <a:ea typeface="Century"/>
              <a:cs typeface="Century"/>
              <a:sym typeface="Century"/>
            </a:endParaRPr>
          </a:p>
          <a:p>
            <a:pPr indent="0" lvl="0" marL="0" rtl="0" algn="l">
              <a:lnSpc>
                <a:spcPct val="100000"/>
              </a:lnSpc>
              <a:spcBef>
                <a:spcPts val="400"/>
              </a:spcBef>
              <a:spcAft>
                <a:spcPts val="0"/>
              </a:spcAft>
              <a:buSzPts val="1300"/>
              <a:buNone/>
            </a:pPr>
            <a:r>
              <a:t/>
            </a:r>
            <a:endParaRPr sz="1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Using average rank of EWA, VA, and PER accurately predicts the MVP in 10/16 seasons from 2003 to 2018</a:t>
            </a:r>
            <a:endParaRPr sz="2000">
              <a:latin typeface="Century"/>
              <a:ea typeface="Century"/>
              <a:cs typeface="Century"/>
              <a:sym typeface="Century"/>
            </a:endParaRPr>
          </a:p>
        </p:txBody>
      </p:sp>
      <p:sp>
        <p:nvSpPr>
          <p:cNvPr id="203" name="Google Shape;203;p15"/>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Results</a:t>
            </a:r>
            <a:endParaRPr b="0" sz="2400">
              <a:solidFill>
                <a:schemeClr val="accent1"/>
              </a:solidFill>
              <a:latin typeface="Century"/>
              <a:ea typeface="Century"/>
              <a:cs typeface="Century"/>
              <a:sym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6"/>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SzPts val="1000"/>
              <a:buNone/>
            </a:pPr>
            <a:fld id="{00000000-1234-1234-1234-123412341234}" type="slidenum">
              <a:rPr i="0" lang="en-US" sz="1000">
                <a:solidFill>
                  <a:schemeClr val="accent1"/>
                </a:solidFill>
                <a:latin typeface="Lato"/>
                <a:ea typeface="Lato"/>
                <a:cs typeface="Lato"/>
                <a:sym typeface="Lato"/>
              </a:rPr>
              <a:t>‹#›</a:t>
            </a:fld>
            <a:endParaRPr i="0" sz="1000">
              <a:solidFill>
                <a:schemeClr val="accent1"/>
              </a:solidFill>
              <a:latin typeface="Lato"/>
              <a:ea typeface="Lato"/>
              <a:cs typeface="Lato"/>
              <a:sym typeface="Lato"/>
            </a:endParaRPr>
          </a:p>
        </p:txBody>
      </p:sp>
      <p:sp>
        <p:nvSpPr>
          <p:cNvPr id="209" name="Google Shape;209;p16"/>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Results</a:t>
            </a:r>
            <a:endParaRPr b="0" sz="2400">
              <a:solidFill>
                <a:schemeClr val="accent1"/>
              </a:solidFill>
              <a:latin typeface="Century"/>
              <a:ea typeface="Century"/>
              <a:cs typeface="Century"/>
              <a:sym typeface="Century"/>
            </a:endParaRPr>
          </a:p>
        </p:txBody>
      </p:sp>
      <p:grpSp>
        <p:nvGrpSpPr>
          <p:cNvPr id="210" name="Google Shape;210;p16"/>
          <p:cNvGrpSpPr/>
          <p:nvPr/>
        </p:nvGrpSpPr>
        <p:grpSpPr>
          <a:xfrm>
            <a:off x="1488025" y="2390000"/>
            <a:ext cx="6522824" cy="4343400"/>
            <a:chOff x="2194850" y="2390000"/>
            <a:chExt cx="6522824" cy="4343400"/>
          </a:xfrm>
        </p:grpSpPr>
        <p:pic>
          <p:nvPicPr>
            <p:cNvPr id="211" name="Google Shape;211;p16"/>
            <p:cNvPicPr preferRelativeResize="0"/>
            <p:nvPr/>
          </p:nvPicPr>
          <p:blipFill rotWithShape="1">
            <a:blip r:embed="rId3">
              <a:alphaModFix/>
            </a:blip>
            <a:srcRect b="0" l="712" r="42778" t="0"/>
            <a:stretch/>
          </p:blipFill>
          <p:spPr>
            <a:xfrm>
              <a:off x="4669900" y="2390000"/>
              <a:ext cx="4047774" cy="4343400"/>
            </a:xfrm>
            <a:prstGeom prst="rect">
              <a:avLst/>
            </a:prstGeom>
            <a:noFill/>
            <a:ln>
              <a:noFill/>
            </a:ln>
          </p:spPr>
        </p:pic>
        <p:pic>
          <p:nvPicPr>
            <p:cNvPr id="212" name="Google Shape;212;p16"/>
            <p:cNvPicPr preferRelativeResize="0"/>
            <p:nvPr/>
          </p:nvPicPr>
          <p:blipFill>
            <a:blip r:embed="rId4">
              <a:alphaModFix/>
            </a:blip>
            <a:stretch>
              <a:fillRect/>
            </a:stretch>
          </p:blipFill>
          <p:spPr>
            <a:xfrm>
              <a:off x="2194850" y="2395688"/>
              <a:ext cx="2367725" cy="4039074"/>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7"/>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SzPts val="1000"/>
              <a:buNone/>
            </a:pPr>
            <a:fld id="{00000000-1234-1234-1234-123412341234}" type="slidenum">
              <a:rPr i="0" lang="en-US" sz="1000">
                <a:solidFill>
                  <a:schemeClr val="accent1"/>
                </a:solidFill>
                <a:latin typeface="Lato"/>
                <a:ea typeface="Lato"/>
                <a:cs typeface="Lato"/>
                <a:sym typeface="Lato"/>
              </a:rPr>
              <a:t>‹#›</a:t>
            </a:fld>
            <a:endParaRPr i="0" sz="1000">
              <a:solidFill>
                <a:schemeClr val="accent1"/>
              </a:solidFill>
              <a:latin typeface="Lato"/>
              <a:ea typeface="Lato"/>
              <a:cs typeface="Lato"/>
              <a:sym typeface="Lato"/>
            </a:endParaRPr>
          </a:p>
        </p:txBody>
      </p:sp>
      <p:sp>
        <p:nvSpPr>
          <p:cNvPr id="218" name="Google Shape;218;p17"/>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More players provided in traditional than advanced dataset per year</a:t>
            </a:r>
            <a:endParaRPr sz="2000">
              <a:latin typeface="Century"/>
              <a:ea typeface="Century"/>
              <a:cs typeface="Century"/>
              <a:sym typeface="Century"/>
            </a:endParaRPr>
          </a:p>
          <a:p>
            <a:pPr indent="-342900" lvl="1" marL="914400" rtl="0" algn="l">
              <a:lnSpc>
                <a:spcPct val="100000"/>
              </a:lnSpc>
              <a:spcBef>
                <a:spcPts val="400"/>
              </a:spcBef>
              <a:spcAft>
                <a:spcPts val="0"/>
              </a:spcAft>
              <a:buSzPts val="1800"/>
              <a:buFont typeface="Century"/>
              <a:buChar char="○"/>
            </a:pPr>
            <a:r>
              <a:rPr lang="en-US" sz="1800">
                <a:solidFill>
                  <a:schemeClr val="dk1"/>
                </a:solidFill>
                <a:latin typeface="Century"/>
                <a:ea typeface="Century"/>
                <a:cs typeface="Century"/>
                <a:sym typeface="Century"/>
              </a:rPr>
              <a:t>Solution: treat datasets independently</a:t>
            </a:r>
            <a:endParaRPr sz="1800">
              <a:solidFill>
                <a:schemeClr val="dk1"/>
              </a:solidFill>
              <a:latin typeface="Century"/>
              <a:ea typeface="Century"/>
              <a:cs typeface="Century"/>
              <a:sym typeface="Century"/>
            </a:endParaRPr>
          </a:p>
          <a:p>
            <a:pPr indent="-342900" lvl="1" marL="914400" rtl="0" algn="l">
              <a:lnSpc>
                <a:spcPct val="100000"/>
              </a:lnSpc>
              <a:spcBef>
                <a:spcPts val="400"/>
              </a:spcBef>
              <a:spcAft>
                <a:spcPts val="0"/>
              </a:spcAft>
              <a:buSzPts val="1800"/>
              <a:buFont typeface="Century"/>
              <a:buChar char="○"/>
            </a:pPr>
            <a:r>
              <a:rPr lang="en-US" sz="1800">
                <a:solidFill>
                  <a:schemeClr val="dk1"/>
                </a:solidFill>
                <a:latin typeface="Century"/>
                <a:ea typeface="Century"/>
                <a:cs typeface="Century"/>
                <a:sym typeface="Century"/>
              </a:rPr>
              <a:t>Join on the MVP dataset for final average rank calculations</a:t>
            </a:r>
            <a:endParaRPr sz="18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Distinguishing between string and integer fields in the profile reducer</a:t>
            </a:r>
            <a:endParaRPr sz="2000">
              <a:latin typeface="Century"/>
              <a:ea typeface="Century"/>
              <a:cs typeface="Century"/>
              <a:sym typeface="Century"/>
            </a:endParaRPr>
          </a:p>
          <a:p>
            <a:pPr indent="-342900" lvl="1" marL="914400" rtl="0" algn="l">
              <a:lnSpc>
                <a:spcPct val="100000"/>
              </a:lnSpc>
              <a:spcBef>
                <a:spcPts val="40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Solution: Use try and except clauses</a:t>
            </a:r>
            <a:endParaRPr sz="18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Connecting Impala tables to Tableau</a:t>
            </a:r>
            <a:endParaRPr sz="2000">
              <a:latin typeface="Century"/>
              <a:ea typeface="Century"/>
              <a:cs typeface="Century"/>
              <a:sym typeface="Century"/>
            </a:endParaRPr>
          </a:p>
        </p:txBody>
      </p:sp>
      <p:sp>
        <p:nvSpPr>
          <p:cNvPr id="219" name="Google Shape;219;p17"/>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Obstacles</a:t>
            </a:r>
            <a:endParaRPr b="0" sz="2400">
              <a:solidFill>
                <a:schemeClr val="accent1"/>
              </a:solidFill>
              <a:latin typeface="Century"/>
              <a:ea typeface="Century"/>
              <a:cs typeface="Century"/>
              <a:sym typeface="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8"/>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SzPts val="1000"/>
              <a:buNone/>
            </a:pPr>
            <a:fld id="{00000000-1234-1234-1234-123412341234}" type="slidenum">
              <a:rPr i="0" lang="en-US" sz="1000">
                <a:solidFill>
                  <a:schemeClr val="accent1"/>
                </a:solidFill>
                <a:latin typeface="Lato"/>
                <a:ea typeface="Lato"/>
                <a:cs typeface="Lato"/>
                <a:sym typeface="Lato"/>
              </a:rPr>
              <a:t>‹#›</a:t>
            </a:fld>
            <a:endParaRPr i="0" sz="1000">
              <a:solidFill>
                <a:schemeClr val="accent1"/>
              </a:solidFill>
              <a:latin typeface="Lato"/>
              <a:ea typeface="Lato"/>
              <a:cs typeface="Lato"/>
              <a:sym typeface="Lato"/>
            </a:endParaRPr>
          </a:p>
        </p:txBody>
      </p:sp>
      <p:sp>
        <p:nvSpPr>
          <p:cNvPr id="225" name="Google Shape;225;p18"/>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Summary</a:t>
            </a:r>
            <a:endParaRPr b="0" sz="2400">
              <a:solidFill>
                <a:schemeClr val="accent1"/>
              </a:solidFill>
              <a:latin typeface="Century"/>
              <a:ea typeface="Century"/>
              <a:cs typeface="Century"/>
              <a:sym typeface="Century"/>
            </a:endParaRPr>
          </a:p>
        </p:txBody>
      </p:sp>
      <p:sp>
        <p:nvSpPr>
          <p:cNvPr id="226" name="Google Shape;226;p18"/>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80000"/>
              </a:lnSpc>
              <a:spcBef>
                <a:spcPts val="600"/>
              </a:spcBef>
              <a:spcAft>
                <a:spcPts val="0"/>
              </a:spcAft>
              <a:buSzPts val="2000"/>
              <a:buFont typeface="Century"/>
              <a:buChar char="●"/>
            </a:pPr>
            <a:r>
              <a:rPr lang="en-US" sz="2000">
                <a:latin typeface="Century"/>
                <a:ea typeface="Century"/>
                <a:cs typeface="Century"/>
                <a:sym typeface="Century"/>
              </a:rPr>
              <a:t>Hadoop MapReduce and Apache Impala used to compare traditional and advanced statistics and evaluate the correlation to the NBA regular season MVP award.</a:t>
            </a:r>
            <a:endParaRPr sz="2000">
              <a:latin typeface="Century"/>
              <a:ea typeface="Century"/>
              <a:cs typeface="Century"/>
              <a:sym typeface="Century"/>
            </a:endParaRPr>
          </a:p>
          <a:p>
            <a:pPr indent="0" lvl="0" marL="457200" rtl="0" algn="l">
              <a:lnSpc>
                <a:spcPct val="80000"/>
              </a:lnSpc>
              <a:spcBef>
                <a:spcPts val="600"/>
              </a:spcBef>
              <a:spcAft>
                <a:spcPts val="0"/>
              </a:spcAft>
              <a:buSzPts val="1300"/>
              <a:buNone/>
            </a:pPr>
            <a:r>
              <a:t/>
            </a:r>
            <a:endParaRPr sz="100">
              <a:latin typeface="Century"/>
              <a:ea typeface="Century"/>
              <a:cs typeface="Century"/>
              <a:sym typeface="Century"/>
            </a:endParaRPr>
          </a:p>
          <a:p>
            <a:pPr indent="-355600" lvl="0" marL="457200" rtl="0" algn="l">
              <a:lnSpc>
                <a:spcPct val="80000"/>
              </a:lnSpc>
              <a:spcBef>
                <a:spcPts val="600"/>
              </a:spcBef>
              <a:spcAft>
                <a:spcPts val="0"/>
              </a:spcAft>
              <a:buSzPts val="2000"/>
              <a:buFont typeface="Century"/>
              <a:buChar char="●"/>
            </a:pPr>
            <a:r>
              <a:rPr lang="en-US" sz="2000">
                <a:latin typeface="Century"/>
                <a:ea typeface="Century"/>
                <a:cs typeface="Century"/>
                <a:sym typeface="Century"/>
              </a:rPr>
              <a:t>During 2002-03 to 2016-17 seasons:</a:t>
            </a:r>
            <a:endParaRPr sz="2000">
              <a:latin typeface="Century"/>
              <a:ea typeface="Century"/>
              <a:cs typeface="Century"/>
              <a:sym typeface="Century"/>
            </a:endParaRPr>
          </a:p>
          <a:p>
            <a:pPr indent="-342900" lvl="1" marL="914400" rtl="0" algn="l">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Most correlated advanced statistic	</a:t>
            </a:r>
            <a:endParaRPr sz="1800">
              <a:solidFill>
                <a:schemeClr val="dk1"/>
              </a:solidFill>
              <a:latin typeface="Century"/>
              <a:ea typeface="Century"/>
              <a:cs typeface="Century"/>
              <a:sym typeface="Century"/>
            </a:endParaRPr>
          </a:p>
          <a:p>
            <a:pPr indent="-330200" lvl="2" marL="1371600" rtl="0" algn="l">
              <a:lnSpc>
                <a:spcPct val="80000"/>
              </a:lnSpc>
              <a:spcBef>
                <a:spcPts val="0"/>
              </a:spcBef>
              <a:spcAft>
                <a:spcPts val="0"/>
              </a:spcAft>
              <a:buClr>
                <a:schemeClr val="dk1"/>
              </a:buClr>
              <a:buSzPts val="1600"/>
              <a:buFont typeface="Century"/>
              <a:buChar char="■"/>
            </a:pPr>
            <a:r>
              <a:rPr lang="en-US" sz="1600">
                <a:solidFill>
                  <a:schemeClr val="dk1"/>
                </a:solidFill>
                <a:latin typeface="Century"/>
                <a:ea typeface="Century"/>
                <a:cs typeface="Century"/>
                <a:sym typeface="Century"/>
              </a:rPr>
              <a:t>EWA, VA, and PER</a:t>
            </a:r>
            <a:endParaRPr sz="1600">
              <a:solidFill>
                <a:schemeClr val="dk1"/>
              </a:solidFill>
              <a:latin typeface="Century"/>
              <a:ea typeface="Century"/>
              <a:cs typeface="Century"/>
              <a:sym typeface="Century"/>
            </a:endParaRPr>
          </a:p>
          <a:p>
            <a:pPr indent="-342900" lvl="1" marL="914400" rtl="0" algn="l">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Most correlated traditional statistics</a:t>
            </a:r>
            <a:endParaRPr sz="1800">
              <a:solidFill>
                <a:schemeClr val="dk1"/>
              </a:solidFill>
              <a:latin typeface="Century"/>
              <a:ea typeface="Century"/>
              <a:cs typeface="Century"/>
              <a:sym typeface="Century"/>
            </a:endParaRPr>
          </a:p>
          <a:p>
            <a:pPr indent="-330200" lvl="2" marL="1371600" rtl="0" algn="l">
              <a:lnSpc>
                <a:spcPct val="80000"/>
              </a:lnSpc>
              <a:spcBef>
                <a:spcPts val="0"/>
              </a:spcBef>
              <a:spcAft>
                <a:spcPts val="0"/>
              </a:spcAft>
              <a:buClr>
                <a:schemeClr val="dk1"/>
              </a:buClr>
              <a:buSzPts val="1600"/>
              <a:buFont typeface="Century"/>
              <a:buChar char="■"/>
            </a:pPr>
            <a:r>
              <a:rPr lang="en-US" sz="1600">
                <a:solidFill>
                  <a:schemeClr val="dk1"/>
                </a:solidFill>
                <a:latin typeface="Century"/>
                <a:ea typeface="Century"/>
                <a:cs typeface="Century"/>
                <a:sym typeface="Century"/>
              </a:rPr>
              <a:t>PTS, FG, and TOV</a:t>
            </a:r>
            <a:endParaRPr sz="1600">
              <a:solidFill>
                <a:schemeClr val="dk1"/>
              </a:solidFill>
              <a:latin typeface="Century"/>
              <a:ea typeface="Century"/>
              <a:cs typeface="Century"/>
              <a:sym typeface="Century"/>
            </a:endParaRPr>
          </a:p>
          <a:p>
            <a:pPr indent="0" lvl="0" marL="1371600" rtl="0" algn="l">
              <a:lnSpc>
                <a:spcPct val="80000"/>
              </a:lnSpc>
              <a:spcBef>
                <a:spcPts val="600"/>
              </a:spcBef>
              <a:spcAft>
                <a:spcPts val="0"/>
              </a:spcAft>
              <a:buSzPts val="1300"/>
              <a:buNone/>
            </a:pPr>
            <a:r>
              <a:t/>
            </a:r>
            <a:endParaRPr sz="100">
              <a:latin typeface="Century"/>
              <a:ea typeface="Century"/>
              <a:cs typeface="Century"/>
              <a:sym typeface="Century"/>
            </a:endParaRPr>
          </a:p>
          <a:p>
            <a:pPr indent="-355600" lvl="0" marL="457200" rtl="0" algn="l">
              <a:lnSpc>
                <a:spcPct val="80000"/>
              </a:lnSpc>
              <a:spcBef>
                <a:spcPts val="600"/>
              </a:spcBef>
              <a:spcAft>
                <a:spcPts val="0"/>
              </a:spcAft>
              <a:buSzPts val="2000"/>
              <a:buFont typeface="Century"/>
              <a:buChar char="●"/>
            </a:pPr>
            <a:r>
              <a:rPr lang="en-US" sz="2000">
                <a:latin typeface="Century"/>
                <a:ea typeface="Century"/>
                <a:cs typeface="Century"/>
                <a:sym typeface="Century"/>
              </a:rPr>
              <a:t>Overall EWA, VA, and PER are most useful</a:t>
            </a:r>
            <a:endParaRPr sz="2000">
              <a:latin typeface="Century"/>
              <a:ea typeface="Century"/>
              <a:cs typeface="Century"/>
              <a:sym typeface="Century"/>
            </a:endParaRPr>
          </a:p>
          <a:p>
            <a:pPr indent="-342900" lvl="1" marL="914400" rtl="0" algn="l">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Able to predict MVP in 10/16 seasons when average of values is taken</a:t>
            </a:r>
            <a:endParaRPr sz="1800">
              <a:solidFill>
                <a:schemeClr val="dk1"/>
              </a:solidFill>
              <a:latin typeface="Century"/>
              <a:ea typeface="Century"/>
              <a:cs typeface="Century"/>
              <a:sym typeface="Century"/>
            </a:endParaRPr>
          </a:p>
          <a:p>
            <a:pPr indent="-342900" lvl="1" marL="914400" rtl="0" algn="l">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Better predictor in most recent years</a:t>
            </a:r>
            <a:endParaRPr sz="2000">
              <a:solidFill>
                <a:schemeClr val="dk1"/>
              </a:solidFill>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g8dd4148c52_0_1220"/>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96" name="Google Shape;96;g8dd4148c52_0_1220"/>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Agenda</a:t>
            </a:r>
            <a:endParaRPr b="0" sz="2400">
              <a:solidFill>
                <a:schemeClr val="accent1"/>
              </a:solidFill>
              <a:latin typeface="Century"/>
              <a:ea typeface="Century"/>
              <a:cs typeface="Century"/>
              <a:sym typeface="Century"/>
            </a:endParaRPr>
          </a:p>
        </p:txBody>
      </p:sp>
      <p:sp>
        <p:nvSpPr>
          <p:cNvPr id="97" name="Google Shape;97;g8dd4148c52_0_1220"/>
          <p:cNvSpPr txBox="1"/>
          <p:nvPr>
            <p:ph idx="1" type="body"/>
          </p:nvPr>
        </p:nvSpPr>
        <p:spPr>
          <a:xfrm>
            <a:off x="571499" y="2554875"/>
            <a:ext cx="8001000" cy="5346600"/>
          </a:xfrm>
          <a:prstGeom prst="rect">
            <a:avLst/>
          </a:prstGeom>
          <a:noFill/>
          <a:ln>
            <a:noFill/>
          </a:ln>
        </p:spPr>
        <p:txBody>
          <a:bodyPr anchorCtr="0" anchor="t" bIns="45700" lIns="45700" spcFirstLastPara="1" rIns="45700" wrap="square" tIns="45700">
            <a:noAutofit/>
          </a:bodyPr>
          <a:lstStyle/>
          <a:p>
            <a:pPr indent="-355600" lvl="0" marL="457200" rtl="0" algn="l">
              <a:lnSpc>
                <a:spcPct val="80000"/>
              </a:lnSpc>
              <a:spcBef>
                <a:spcPts val="500"/>
              </a:spcBef>
              <a:spcAft>
                <a:spcPts val="0"/>
              </a:spcAft>
              <a:buSzPts val="2000"/>
              <a:buFont typeface="Century"/>
              <a:buChar char="●"/>
            </a:pPr>
            <a:r>
              <a:rPr lang="en-US" sz="2000">
                <a:latin typeface="Century"/>
                <a:ea typeface="Century"/>
                <a:cs typeface="Century"/>
                <a:sym typeface="Century"/>
              </a:rPr>
              <a:t>Abstract</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Motivation</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Goodness</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Data Sources</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Data Samples</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Design Diagram</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Code Challenges</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Results</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Obstacles</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Summary</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Future Works</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Acknowledgements</a:t>
            </a:r>
            <a:endParaRPr sz="2000">
              <a:latin typeface="Century"/>
              <a:ea typeface="Century"/>
              <a:cs typeface="Century"/>
              <a:sym typeface="Century"/>
            </a:endParaRPr>
          </a:p>
          <a:p>
            <a:pPr indent="-355600" lvl="0" marL="457200" rtl="0" algn="l">
              <a:lnSpc>
                <a:spcPct val="80000"/>
              </a:lnSpc>
              <a:spcBef>
                <a:spcPts val="0"/>
              </a:spcBef>
              <a:spcAft>
                <a:spcPts val="0"/>
              </a:spcAft>
              <a:buSzPts val="2000"/>
              <a:buFont typeface="Century"/>
              <a:buChar char="●"/>
            </a:pPr>
            <a:r>
              <a:rPr lang="en-US" sz="2000">
                <a:latin typeface="Century"/>
                <a:ea typeface="Century"/>
                <a:cs typeface="Century"/>
                <a:sym typeface="Century"/>
              </a:rPr>
              <a:t>References</a:t>
            </a:r>
            <a:endParaRPr sz="2000">
              <a:latin typeface="Century"/>
              <a:ea typeface="Century"/>
              <a:cs typeface="Century"/>
              <a:sym typeface="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8dd4148c52_0_1119"/>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i="0" lang="en-US" sz="1000">
                <a:solidFill>
                  <a:schemeClr val="accent1"/>
                </a:solidFill>
                <a:latin typeface="Lato"/>
                <a:ea typeface="Lato"/>
                <a:cs typeface="Lato"/>
                <a:sym typeface="Lato"/>
              </a:rPr>
              <a:t>‹#›</a:t>
            </a:fld>
            <a:endParaRPr i="0" sz="1000">
              <a:solidFill>
                <a:schemeClr val="accent1"/>
              </a:solidFill>
              <a:latin typeface="Lato"/>
              <a:ea typeface="Lato"/>
              <a:cs typeface="Lato"/>
              <a:sym typeface="Lato"/>
            </a:endParaRPr>
          </a:p>
        </p:txBody>
      </p:sp>
      <p:sp>
        <p:nvSpPr>
          <p:cNvPr id="232" name="Google Shape;232;g8dd4148c52_0_1119"/>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Future Works</a:t>
            </a:r>
            <a:endParaRPr b="0" sz="2400">
              <a:solidFill>
                <a:schemeClr val="accent1"/>
              </a:solidFill>
              <a:latin typeface="Century"/>
              <a:ea typeface="Century"/>
              <a:cs typeface="Century"/>
              <a:sym typeface="Century"/>
            </a:endParaRPr>
          </a:p>
        </p:txBody>
      </p:sp>
      <p:sp>
        <p:nvSpPr>
          <p:cNvPr id="233" name="Google Shape;233;g8dd4148c52_0_1119"/>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80000"/>
              </a:lnSpc>
              <a:spcBef>
                <a:spcPts val="600"/>
              </a:spcBef>
              <a:spcAft>
                <a:spcPts val="0"/>
              </a:spcAft>
              <a:buSzPts val="2000"/>
              <a:buFont typeface="Century"/>
              <a:buChar char="●"/>
            </a:pPr>
            <a:r>
              <a:rPr lang="en-US" sz="2000">
                <a:latin typeface="Century"/>
                <a:ea typeface="Century"/>
                <a:cs typeface="Century"/>
                <a:sym typeface="Century"/>
              </a:rPr>
              <a:t>Include more years using NBA API or Basketball-Reference API</a:t>
            </a:r>
            <a:endParaRPr sz="2000">
              <a:latin typeface="Century"/>
              <a:ea typeface="Century"/>
              <a:cs typeface="Century"/>
              <a:sym typeface="Century"/>
            </a:endParaRPr>
          </a:p>
          <a:p>
            <a:pPr indent="0" lvl="0" marL="457200" rtl="0" algn="l">
              <a:lnSpc>
                <a:spcPct val="80000"/>
              </a:lnSpc>
              <a:spcBef>
                <a:spcPts val="600"/>
              </a:spcBef>
              <a:spcAft>
                <a:spcPts val="0"/>
              </a:spcAft>
              <a:buSzPts val="1300"/>
              <a:buNone/>
            </a:pPr>
            <a:r>
              <a:t/>
            </a:r>
            <a:endParaRPr sz="100">
              <a:latin typeface="Century"/>
              <a:ea typeface="Century"/>
              <a:cs typeface="Century"/>
              <a:sym typeface="Century"/>
            </a:endParaRPr>
          </a:p>
          <a:p>
            <a:pPr indent="-355600" lvl="0" marL="457200" rtl="0" algn="l">
              <a:lnSpc>
                <a:spcPct val="80000"/>
              </a:lnSpc>
              <a:spcBef>
                <a:spcPts val="600"/>
              </a:spcBef>
              <a:spcAft>
                <a:spcPts val="0"/>
              </a:spcAft>
              <a:buSzPts val="2000"/>
              <a:buFont typeface="Century"/>
              <a:buChar char="●"/>
            </a:pPr>
            <a:r>
              <a:rPr lang="en-US" sz="2000">
                <a:latin typeface="Century"/>
                <a:ea typeface="Century"/>
                <a:cs typeface="Century"/>
                <a:sym typeface="Century"/>
              </a:rPr>
              <a:t>Develop machine learning model with the most informative statistics to predict current regular season MVP</a:t>
            </a:r>
            <a:endParaRPr sz="2000">
              <a:latin typeface="Century"/>
              <a:ea typeface="Century"/>
              <a:cs typeface="Century"/>
              <a:sym typeface="Century"/>
            </a:endParaRPr>
          </a:p>
          <a:p>
            <a:pPr indent="0" lvl="0" marL="457200" rtl="0" algn="l">
              <a:lnSpc>
                <a:spcPct val="80000"/>
              </a:lnSpc>
              <a:spcBef>
                <a:spcPts val="600"/>
              </a:spcBef>
              <a:spcAft>
                <a:spcPts val="0"/>
              </a:spcAft>
              <a:buSzPts val="1300"/>
              <a:buNone/>
            </a:pPr>
            <a:r>
              <a:t/>
            </a:r>
            <a:endParaRPr sz="100">
              <a:latin typeface="Century"/>
              <a:ea typeface="Century"/>
              <a:cs typeface="Century"/>
              <a:sym typeface="Century"/>
            </a:endParaRPr>
          </a:p>
          <a:p>
            <a:pPr indent="-355600" lvl="0" marL="457200" rtl="0" algn="l">
              <a:lnSpc>
                <a:spcPct val="80000"/>
              </a:lnSpc>
              <a:spcBef>
                <a:spcPts val="600"/>
              </a:spcBef>
              <a:spcAft>
                <a:spcPts val="0"/>
              </a:spcAft>
              <a:buSzPts val="2000"/>
              <a:buFont typeface="Century"/>
              <a:buChar char="●"/>
            </a:pPr>
            <a:r>
              <a:rPr lang="en-US" sz="2000">
                <a:latin typeface="Century"/>
                <a:ea typeface="Century"/>
                <a:cs typeface="Century"/>
                <a:sym typeface="Century"/>
              </a:rPr>
              <a:t>Utilize Tableau for visualizations </a:t>
            </a:r>
            <a:endParaRPr sz="2000">
              <a:latin typeface="Century"/>
              <a:ea typeface="Century"/>
              <a:cs typeface="Century"/>
              <a:sym typeface="Century"/>
            </a:endParaRPr>
          </a:p>
          <a:p>
            <a:pPr indent="0" lvl="0" marL="457200" rtl="0" algn="l">
              <a:lnSpc>
                <a:spcPct val="80000"/>
              </a:lnSpc>
              <a:spcBef>
                <a:spcPts val="600"/>
              </a:spcBef>
              <a:spcAft>
                <a:spcPts val="0"/>
              </a:spcAft>
              <a:buSzPts val="1300"/>
              <a:buNone/>
            </a:pPr>
            <a:r>
              <a:t/>
            </a:r>
            <a:endParaRPr sz="100">
              <a:latin typeface="Century"/>
              <a:ea typeface="Century"/>
              <a:cs typeface="Century"/>
              <a:sym typeface="Century"/>
            </a:endParaRPr>
          </a:p>
          <a:p>
            <a:pPr indent="-355600" lvl="0" marL="457200" rtl="0" algn="l">
              <a:lnSpc>
                <a:spcPct val="80000"/>
              </a:lnSpc>
              <a:spcBef>
                <a:spcPts val="600"/>
              </a:spcBef>
              <a:spcAft>
                <a:spcPts val="0"/>
              </a:spcAft>
              <a:buSzPts val="2000"/>
              <a:buFont typeface="Century"/>
              <a:buChar char="●"/>
            </a:pPr>
            <a:r>
              <a:rPr lang="en-US" sz="2000">
                <a:latin typeface="Century"/>
                <a:ea typeface="Century"/>
                <a:cs typeface="Century"/>
                <a:sym typeface="Century"/>
              </a:rPr>
              <a:t>Develop analytics for other awards </a:t>
            </a:r>
            <a:endParaRPr sz="2000">
              <a:latin typeface="Century"/>
              <a:ea typeface="Century"/>
              <a:cs typeface="Century"/>
              <a:sym typeface="Century"/>
            </a:endParaRPr>
          </a:p>
          <a:p>
            <a:pPr indent="-342900" lvl="1" marL="914400" rtl="0" algn="l">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Defensive player of the year</a:t>
            </a:r>
            <a:endParaRPr sz="1800">
              <a:solidFill>
                <a:schemeClr val="dk1"/>
              </a:solidFill>
              <a:latin typeface="Century"/>
              <a:ea typeface="Century"/>
              <a:cs typeface="Century"/>
              <a:sym typeface="Century"/>
            </a:endParaRPr>
          </a:p>
          <a:p>
            <a:pPr indent="-342900" lvl="1" marL="914400" rtl="0" algn="l">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Rookie of the Year</a:t>
            </a:r>
            <a:endParaRPr sz="1800">
              <a:solidFill>
                <a:schemeClr val="dk1"/>
              </a:solidFill>
              <a:latin typeface="Century"/>
              <a:ea typeface="Century"/>
              <a:cs typeface="Century"/>
              <a:sym typeface="Century"/>
            </a:endParaRPr>
          </a:p>
          <a:p>
            <a:pPr indent="-342900" lvl="1" marL="914400" rtl="0" algn="l">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Etc.</a:t>
            </a:r>
            <a:endParaRPr sz="1800">
              <a:solidFill>
                <a:schemeClr val="dk1"/>
              </a:solidFill>
              <a:latin typeface="Century"/>
              <a:ea typeface="Century"/>
              <a:cs typeface="Century"/>
              <a:sym typeface="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9"/>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SzPts val="1000"/>
              <a:buNone/>
            </a:pPr>
            <a:fld id="{00000000-1234-1234-1234-123412341234}" type="slidenum">
              <a:rPr i="0" lang="en-US" sz="1000">
                <a:solidFill>
                  <a:schemeClr val="accent1"/>
                </a:solidFill>
                <a:latin typeface="Lato"/>
                <a:ea typeface="Lato"/>
                <a:cs typeface="Lato"/>
                <a:sym typeface="Lato"/>
              </a:rPr>
              <a:t>‹#›</a:t>
            </a:fld>
            <a:endParaRPr i="0" sz="1000">
              <a:solidFill>
                <a:schemeClr val="accent1"/>
              </a:solidFill>
              <a:latin typeface="Lato"/>
              <a:ea typeface="Lato"/>
              <a:cs typeface="Lato"/>
              <a:sym typeface="Lato"/>
            </a:endParaRPr>
          </a:p>
        </p:txBody>
      </p:sp>
      <p:sp>
        <p:nvSpPr>
          <p:cNvPr id="239" name="Google Shape;239;p19"/>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Acknowledgements</a:t>
            </a:r>
            <a:endParaRPr b="0" sz="2400">
              <a:solidFill>
                <a:schemeClr val="accent1"/>
              </a:solidFill>
              <a:latin typeface="Century"/>
              <a:ea typeface="Century"/>
              <a:cs typeface="Century"/>
              <a:sym typeface="Century"/>
            </a:endParaRPr>
          </a:p>
        </p:txBody>
      </p:sp>
      <p:sp>
        <p:nvSpPr>
          <p:cNvPr id="240" name="Google Shape;240;p19"/>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800"/>
              </a:spcBef>
              <a:spcAft>
                <a:spcPts val="0"/>
              </a:spcAft>
              <a:buSzPts val="2000"/>
              <a:buFont typeface="Century"/>
              <a:buChar char="●"/>
            </a:pPr>
            <a:r>
              <a:rPr lang="en-US" sz="2000">
                <a:latin typeface="Century"/>
                <a:ea typeface="Century"/>
                <a:cs typeface="Century"/>
                <a:sym typeface="Century"/>
              </a:rPr>
              <a:t>Thank you to Prof. McIntosh for answering our analysis questions!</a:t>
            </a:r>
            <a:endParaRPr sz="2000">
              <a:latin typeface="Century"/>
              <a:ea typeface="Century"/>
              <a:cs typeface="Century"/>
              <a:sym typeface="Century"/>
            </a:endParaRPr>
          </a:p>
          <a:p>
            <a:pPr indent="-355600" lvl="0" marL="457200" rtl="0" algn="l">
              <a:lnSpc>
                <a:spcPct val="100000"/>
              </a:lnSpc>
              <a:spcBef>
                <a:spcPts val="800"/>
              </a:spcBef>
              <a:spcAft>
                <a:spcPts val="0"/>
              </a:spcAft>
              <a:buSzPts val="2000"/>
              <a:buFont typeface="Century"/>
              <a:buChar char="●"/>
            </a:pPr>
            <a:r>
              <a:rPr lang="en-US" sz="2000">
                <a:latin typeface="Century"/>
                <a:ea typeface="Century"/>
                <a:cs typeface="Century"/>
                <a:sym typeface="Century"/>
              </a:rPr>
              <a:t>Thank you to Kaggle for compiling the data sets!</a:t>
            </a:r>
            <a:endParaRPr sz="2000">
              <a:latin typeface="Century"/>
              <a:ea typeface="Century"/>
              <a:cs typeface="Century"/>
              <a:sym typeface="Century"/>
            </a:endParaRPr>
          </a:p>
          <a:p>
            <a:pPr indent="-355600" lvl="0" marL="457200" rtl="0" algn="l">
              <a:lnSpc>
                <a:spcPct val="100000"/>
              </a:lnSpc>
              <a:spcBef>
                <a:spcPts val="800"/>
              </a:spcBef>
              <a:spcAft>
                <a:spcPts val="0"/>
              </a:spcAft>
              <a:buSzPts val="2000"/>
              <a:buFont typeface="Century"/>
              <a:buChar char="●"/>
            </a:pPr>
            <a:r>
              <a:rPr lang="en-US" sz="2000">
                <a:latin typeface="Century"/>
                <a:ea typeface="Century"/>
                <a:cs typeface="Century"/>
                <a:sym typeface="Century"/>
              </a:rPr>
              <a:t>Thank you to HPC for providing the technology to make this project possible!</a:t>
            </a:r>
            <a:endParaRPr sz="2000">
              <a:latin typeface="Century"/>
              <a:ea typeface="Century"/>
              <a:cs typeface="Century"/>
              <a:sym typeface="Century"/>
            </a:endParaRPr>
          </a:p>
          <a:p>
            <a:pPr indent="-355600" lvl="0" marL="457200" rtl="0" algn="l">
              <a:lnSpc>
                <a:spcPct val="100000"/>
              </a:lnSpc>
              <a:spcBef>
                <a:spcPts val="800"/>
              </a:spcBef>
              <a:spcAft>
                <a:spcPts val="0"/>
              </a:spcAft>
              <a:buSzPts val="2000"/>
              <a:buFont typeface="Century"/>
              <a:buChar char="●"/>
            </a:pPr>
            <a:r>
              <a:rPr lang="en-US" sz="2000">
                <a:latin typeface="Century"/>
                <a:ea typeface="Century"/>
                <a:cs typeface="Century"/>
                <a:sym typeface="Century"/>
              </a:rPr>
              <a:t>Thank you to the NBA for providing a medium for professional basketball!</a:t>
            </a:r>
            <a:endParaRPr sz="2000">
              <a:latin typeface="Century"/>
              <a:ea typeface="Century"/>
              <a:cs typeface="Century"/>
              <a:sym typeface="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8dd4148c52_0_1127"/>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46" name="Google Shape;246;g8dd4148c52_0_1127"/>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References</a:t>
            </a:r>
            <a:endParaRPr b="0" sz="2400">
              <a:solidFill>
                <a:schemeClr val="accent1"/>
              </a:solidFill>
              <a:latin typeface="Century"/>
              <a:ea typeface="Century"/>
              <a:cs typeface="Century"/>
              <a:sym typeface="Century"/>
            </a:endParaRPr>
          </a:p>
        </p:txBody>
      </p:sp>
      <p:sp>
        <p:nvSpPr>
          <p:cNvPr id="247" name="Google Shape;247;g8dd4148c52_0_1127"/>
          <p:cNvSpPr txBox="1"/>
          <p:nvPr>
            <p:ph idx="1" type="body"/>
          </p:nvPr>
        </p:nvSpPr>
        <p:spPr>
          <a:xfrm>
            <a:off x="571500" y="2471900"/>
            <a:ext cx="7329900" cy="4005000"/>
          </a:xfrm>
          <a:prstGeom prst="rect">
            <a:avLst/>
          </a:prstGeom>
          <a:noFill/>
          <a:ln>
            <a:noFill/>
          </a:ln>
        </p:spPr>
        <p:txBody>
          <a:bodyPr anchorCtr="0" anchor="t" bIns="45700" lIns="45700" spcFirstLastPara="1" rIns="45700" wrap="square" tIns="45700">
            <a:noAutofit/>
          </a:bodyPr>
          <a:lstStyle/>
          <a:p>
            <a:pPr indent="-419100" lvl="0" marL="457200" rtl="0" algn="l">
              <a:lnSpc>
                <a:spcPct val="90000"/>
              </a:lnSpc>
              <a:spcBef>
                <a:spcPts val="400"/>
              </a:spcBef>
              <a:spcAft>
                <a:spcPts val="0"/>
              </a:spcAft>
              <a:buSzPts val="1400"/>
              <a:buFont typeface="Arial"/>
              <a:buAutoNum type="arabicPeriod"/>
            </a:pPr>
            <a:r>
              <a:rPr lang="en-US" sz="1400" u="sng">
                <a:solidFill>
                  <a:schemeClr val="hlink"/>
                </a:solidFill>
                <a:latin typeface="Century"/>
                <a:ea typeface="Century"/>
                <a:cs typeface="Century"/>
                <a:sym typeface="Century"/>
                <a:hlinkClick r:id="rId3"/>
              </a:rPr>
              <a:t>A Neural Network Model of the NBA Most Valued Player Selection Prediction (Chen, Dai, Zhang)</a:t>
            </a:r>
            <a:endParaRPr sz="1400">
              <a:solidFill>
                <a:srgbClr val="0000FF"/>
              </a:solidFill>
              <a:latin typeface="Century"/>
              <a:ea typeface="Century"/>
              <a:cs typeface="Century"/>
              <a:sym typeface="Century"/>
            </a:endParaRPr>
          </a:p>
          <a:p>
            <a:pPr indent="-419100" lvl="0" marL="457200" rtl="0" algn="l">
              <a:lnSpc>
                <a:spcPct val="90000"/>
              </a:lnSpc>
              <a:spcBef>
                <a:spcPts val="400"/>
              </a:spcBef>
              <a:spcAft>
                <a:spcPts val="0"/>
              </a:spcAft>
              <a:buSzPts val="1400"/>
              <a:buFont typeface="Arial"/>
              <a:buAutoNum type="arabicPeriod"/>
            </a:pPr>
            <a:r>
              <a:rPr lang="en-US" sz="1400" u="sng">
                <a:solidFill>
                  <a:schemeClr val="hlink"/>
                </a:solidFill>
                <a:latin typeface="Century"/>
                <a:ea typeface="Century"/>
                <a:cs typeface="Century"/>
                <a:sym typeface="Century"/>
                <a:hlinkClick r:id="rId4"/>
              </a:rPr>
              <a:t>Key Game Indicators in NBA Players’ Performance Profiles</a:t>
            </a:r>
            <a:br>
              <a:rPr lang="en-US" sz="1400" u="sng">
                <a:solidFill>
                  <a:schemeClr val="hlink"/>
                </a:solidFill>
                <a:latin typeface="Century"/>
                <a:ea typeface="Century"/>
                <a:cs typeface="Century"/>
                <a:sym typeface="Century"/>
                <a:hlinkClick r:id="rId5"/>
              </a:rPr>
            </a:br>
            <a:r>
              <a:rPr lang="en-US" sz="1400" u="sng">
                <a:solidFill>
                  <a:schemeClr val="hlink"/>
                </a:solidFill>
                <a:latin typeface="Century"/>
                <a:ea typeface="Century"/>
                <a:cs typeface="Century"/>
                <a:sym typeface="Century"/>
                <a:hlinkClick r:id="rId6"/>
              </a:rPr>
              <a:t>(Dehesa, Vaquera, Goncalves, Mateus, Gomez-Ruano, Sampaio)</a:t>
            </a:r>
            <a:endParaRPr sz="1400">
              <a:solidFill>
                <a:srgbClr val="0000FF"/>
              </a:solidFill>
              <a:latin typeface="Century"/>
              <a:ea typeface="Century"/>
              <a:cs typeface="Century"/>
              <a:sym typeface="Century"/>
            </a:endParaRPr>
          </a:p>
          <a:p>
            <a:pPr indent="-419100" lvl="0" marL="457200" rtl="0" algn="l">
              <a:lnSpc>
                <a:spcPct val="90000"/>
              </a:lnSpc>
              <a:spcBef>
                <a:spcPts val="400"/>
              </a:spcBef>
              <a:spcAft>
                <a:spcPts val="0"/>
              </a:spcAft>
              <a:buSzPts val="1400"/>
              <a:buFont typeface="Arial"/>
              <a:buAutoNum type="arabicPeriod"/>
            </a:pPr>
            <a:r>
              <a:rPr lang="en-US" sz="1400" u="sng">
                <a:solidFill>
                  <a:schemeClr val="hlink"/>
                </a:solidFill>
                <a:latin typeface="Century"/>
                <a:ea typeface="Century"/>
                <a:cs typeface="Century"/>
                <a:sym typeface="Century"/>
                <a:hlinkClick r:id="rId7"/>
              </a:rPr>
              <a:t>Predicting Per Game Performance Through Per Minute Performance in Basketball (Martinez) </a:t>
            </a:r>
            <a:endParaRPr>
              <a:latin typeface="Century"/>
              <a:ea typeface="Century"/>
              <a:cs typeface="Century"/>
              <a:sym typeface="Century"/>
            </a:endParaRPr>
          </a:p>
          <a:p>
            <a:pPr indent="-419100" lvl="0" marL="457200" rtl="0" algn="l">
              <a:lnSpc>
                <a:spcPct val="90000"/>
              </a:lnSpc>
              <a:spcBef>
                <a:spcPts val="400"/>
              </a:spcBef>
              <a:spcAft>
                <a:spcPts val="0"/>
              </a:spcAft>
              <a:buSzPts val="1400"/>
              <a:buFont typeface="Arial"/>
              <a:buAutoNum type="arabicPeriod"/>
            </a:pPr>
            <a:r>
              <a:rPr lang="en-US" sz="1400" u="sng">
                <a:solidFill>
                  <a:schemeClr val="hlink"/>
                </a:solidFill>
                <a:highlight>
                  <a:schemeClr val="lt1"/>
                </a:highlight>
                <a:latin typeface="Century"/>
                <a:ea typeface="Century"/>
                <a:cs typeface="Century"/>
                <a:sym typeface="Century"/>
                <a:hlinkClick r:id="rId8"/>
              </a:rPr>
              <a:t>Game-to-Game Prediction of NBA Players’ Points in Relation to Their Season Average (Zovak, Šarčević, Pintar)</a:t>
            </a:r>
            <a:endParaRPr>
              <a:highlight>
                <a:schemeClr val="lt1"/>
              </a:highlight>
              <a:latin typeface="Century"/>
              <a:ea typeface="Century"/>
              <a:cs typeface="Century"/>
              <a:sym typeface="Century"/>
            </a:endParaRPr>
          </a:p>
          <a:p>
            <a:pPr indent="-419100" lvl="0" marL="457200" rtl="0" algn="l">
              <a:lnSpc>
                <a:spcPct val="90000"/>
              </a:lnSpc>
              <a:spcBef>
                <a:spcPts val="400"/>
              </a:spcBef>
              <a:spcAft>
                <a:spcPts val="0"/>
              </a:spcAft>
              <a:buSzPts val="1400"/>
              <a:buFont typeface="Arial"/>
              <a:buAutoNum type="arabicPeriod"/>
            </a:pPr>
            <a:r>
              <a:rPr lang="en-US" sz="1400" u="sng">
                <a:solidFill>
                  <a:schemeClr val="hlink"/>
                </a:solidFill>
                <a:highlight>
                  <a:schemeClr val="lt1"/>
                </a:highlight>
                <a:latin typeface="Century"/>
                <a:ea typeface="Century"/>
                <a:cs typeface="Century"/>
                <a:sym typeface="Century"/>
                <a:hlinkClick r:id="rId9"/>
              </a:rPr>
              <a:t>Revisiting the Correlation of Basketball Stats and Match Outcome Prediction (Li)</a:t>
            </a:r>
            <a:endParaRPr>
              <a:highlight>
                <a:schemeClr val="lt1"/>
              </a:highlight>
              <a:latin typeface="Century"/>
              <a:ea typeface="Century"/>
              <a:cs typeface="Century"/>
              <a:sym typeface="Century"/>
            </a:endParaRPr>
          </a:p>
          <a:p>
            <a:pPr indent="-419100" lvl="0" marL="457200" rtl="0" algn="l">
              <a:lnSpc>
                <a:spcPct val="90000"/>
              </a:lnSpc>
              <a:spcBef>
                <a:spcPts val="400"/>
              </a:spcBef>
              <a:spcAft>
                <a:spcPts val="0"/>
              </a:spcAft>
              <a:buSzPts val="1400"/>
              <a:buFont typeface="Arial"/>
              <a:buAutoNum type="arabicPeriod"/>
            </a:pPr>
            <a:r>
              <a:rPr lang="en-US" sz="1400" u="sng">
                <a:solidFill>
                  <a:schemeClr val="hlink"/>
                </a:solidFill>
                <a:highlight>
                  <a:schemeClr val="lt1"/>
                </a:highlight>
                <a:latin typeface="Century"/>
                <a:ea typeface="Century"/>
                <a:cs typeface="Century"/>
                <a:sym typeface="Century"/>
                <a:hlinkClick r:id="rId10"/>
              </a:rPr>
              <a:t>Sports analytics— Evaluation of basketball players and team performance (Sarlis, Tjortjis)</a:t>
            </a:r>
            <a:endParaRPr sz="1400">
              <a:latin typeface="Century"/>
              <a:ea typeface="Century"/>
              <a:cs typeface="Century"/>
              <a:sym typeface="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g8dd4148c52_0_1228"/>
          <p:cNvSpPr txBox="1"/>
          <p:nvPr>
            <p:ph idx="12" type="sldNum"/>
          </p:nvPr>
        </p:nvSpPr>
        <p:spPr>
          <a:xfrm>
            <a:off x="8536302" y="6333134"/>
            <a:ext cx="548700" cy="5247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53" name="Google Shape;253;g8dd4148c52_0_1228"/>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t/>
            </a:r>
            <a:endParaRPr b="0" sz="2400">
              <a:solidFill>
                <a:srgbClr val="000000"/>
              </a:solidFill>
              <a:latin typeface="Century"/>
              <a:ea typeface="Century"/>
              <a:cs typeface="Century"/>
              <a:sym typeface="Century"/>
            </a:endParaRPr>
          </a:p>
        </p:txBody>
      </p:sp>
      <p:sp>
        <p:nvSpPr>
          <p:cNvPr id="254" name="Google Shape;254;g8dd4148c52_0_1228"/>
          <p:cNvSpPr txBox="1"/>
          <p:nvPr>
            <p:ph idx="1" type="body"/>
          </p:nvPr>
        </p:nvSpPr>
        <p:spPr>
          <a:xfrm>
            <a:off x="908850" y="2471900"/>
            <a:ext cx="7329900" cy="4005000"/>
          </a:xfrm>
          <a:prstGeom prst="rect">
            <a:avLst/>
          </a:prstGeom>
          <a:noFill/>
          <a:ln>
            <a:noFill/>
          </a:ln>
        </p:spPr>
        <p:txBody>
          <a:bodyPr anchorCtr="0" anchor="ctr" bIns="45700" lIns="45700" spcFirstLastPara="1" rIns="45700" wrap="square" tIns="45700">
            <a:noAutofit/>
          </a:bodyPr>
          <a:lstStyle/>
          <a:p>
            <a:pPr indent="0" lvl="0" marL="0" rtl="0" algn="ctr">
              <a:lnSpc>
                <a:spcPct val="90000"/>
              </a:lnSpc>
              <a:spcBef>
                <a:spcPts val="400"/>
              </a:spcBef>
              <a:spcAft>
                <a:spcPts val="0"/>
              </a:spcAft>
              <a:buSzPts val="1300"/>
              <a:buNone/>
            </a:pPr>
            <a:r>
              <a:rPr lang="en-US" sz="2800">
                <a:latin typeface="Century"/>
                <a:ea typeface="Century"/>
                <a:cs typeface="Century"/>
                <a:sym typeface="Century"/>
              </a:rPr>
              <a:t>Questions?</a:t>
            </a:r>
            <a:endParaRPr sz="2800">
              <a:latin typeface="Century"/>
              <a:ea typeface="Century"/>
              <a:cs typeface="Century"/>
              <a:sym typeface="Century"/>
            </a:endParaRPr>
          </a:p>
          <a:p>
            <a:pPr indent="0" lvl="0" marL="0" rtl="0" algn="ctr">
              <a:lnSpc>
                <a:spcPct val="90000"/>
              </a:lnSpc>
              <a:spcBef>
                <a:spcPts val="400"/>
              </a:spcBef>
              <a:spcAft>
                <a:spcPts val="0"/>
              </a:spcAft>
              <a:buSzPts val="1300"/>
              <a:buNone/>
            </a:pPr>
            <a:r>
              <a:t/>
            </a:r>
            <a:endParaRPr sz="2800">
              <a:latin typeface="Century"/>
              <a:ea typeface="Century"/>
              <a:cs typeface="Century"/>
              <a:sym typeface="Century"/>
            </a:endParaRPr>
          </a:p>
          <a:p>
            <a:pPr indent="0" lvl="0" marL="0" rtl="0" algn="ctr">
              <a:lnSpc>
                <a:spcPct val="90000"/>
              </a:lnSpc>
              <a:spcBef>
                <a:spcPts val="400"/>
              </a:spcBef>
              <a:spcAft>
                <a:spcPts val="0"/>
              </a:spcAft>
              <a:buSzPts val="1300"/>
              <a:buNone/>
            </a:pPr>
            <a:r>
              <a:t/>
            </a:r>
            <a:endParaRPr sz="2800">
              <a:latin typeface="Century"/>
              <a:ea typeface="Century"/>
              <a:cs typeface="Century"/>
              <a:sym typeface="Century"/>
            </a:endParaRPr>
          </a:p>
          <a:p>
            <a:pPr indent="0" lvl="0" marL="0" rtl="0" algn="ctr">
              <a:lnSpc>
                <a:spcPct val="90000"/>
              </a:lnSpc>
              <a:spcBef>
                <a:spcPts val="400"/>
              </a:spcBef>
              <a:spcAft>
                <a:spcPts val="0"/>
              </a:spcAft>
              <a:buSzPts val="1300"/>
              <a:buNone/>
            </a:pPr>
            <a:r>
              <a:t/>
            </a:r>
            <a:endParaRPr sz="2800">
              <a:latin typeface="Century"/>
              <a:ea typeface="Century"/>
              <a:cs typeface="Century"/>
              <a:sym typeface="Century"/>
            </a:endParaRPr>
          </a:p>
          <a:p>
            <a:pPr indent="0" lvl="0" marL="0" rtl="0" algn="ctr">
              <a:lnSpc>
                <a:spcPct val="90000"/>
              </a:lnSpc>
              <a:spcBef>
                <a:spcPts val="400"/>
              </a:spcBef>
              <a:spcAft>
                <a:spcPts val="0"/>
              </a:spcAft>
              <a:buSzPts val="1300"/>
              <a:buNone/>
            </a:pPr>
            <a:r>
              <a:t/>
            </a:r>
            <a:endParaRPr sz="2800">
              <a:latin typeface="Century"/>
              <a:ea typeface="Century"/>
              <a:cs typeface="Century"/>
              <a:sym typeface="Centur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g8dd4148c52_0_1212"/>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60" name="Google Shape;260;g8dd4148c52_0_1212"/>
          <p:cNvSpPr txBox="1"/>
          <p:nvPr>
            <p:ph type="title"/>
          </p:nvPr>
        </p:nvSpPr>
        <p:spPr>
          <a:xfrm>
            <a:off x="729450" y="1758200"/>
            <a:ext cx="7688700" cy="7137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rgbClr val="000000"/>
              </a:buClr>
              <a:buSzPts val="2800"/>
              <a:buFont typeface="Century"/>
              <a:buNone/>
            </a:pPr>
            <a:r>
              <a:rPr lang="en-US" sz="2800">
                <a:latin typeface="Century"/>
                <a:ea typeface="Century"/>
                <a:cs typeface="Century"/>
                <a:sym typeface="Century"/>
              </a:rPr>
              <a:t>Big Data Analytics Symposium - Summer 2020</a:t>
            </a:r>
            <a:endParaRPr sz="2800"/>
          </a:p>
        </p:txBody>
      </p:sp>
      <p:sp>
        <p:nvSpPr>
          <p:cNvPr id="261" name="Google Shape;261;g8dd4148c52_0_1212"/>
          <p:cNvSpPr txBox="1"/>
          <p:nvPr>
            <p:ph idx="1" type="body"/>
          </p:nvPr>
        </p:nvSpPr>
        <p:spPr>
          <a:xfrm>
            <a:off x="679499" y="2471900"/>
            <a:ext cx="7785000" cy="5346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500"/>
              </a:spcBef>
              <a:spcAft>
                <a:spcPts val="0"/>
              </a:spcAft>
              <a:buSzPts val="2400"/>
              <a:buFont typeface="Noto Sans Symbols"/>
              <a:buNone/>
            </a:pPr>
            <a:r>
              <a:rPr lang="en-US" sz="2000">
                <a:latin typeface="Century"/>
                <a:ea typeface="Century"/>
                <a:cs typeface="Century"/>
                <a:sym typeface="Century"/>
              </a:rPr>
              <a:t>Analytics Project:  </a:t>
            </a:r>
            <a:endParaRPr sz="2000">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Traditional vs. Advanced Statistics </a:t>
            </a:r>
            <a:endParaRPr sz="2000">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and the NBA Regular Season MVP </a:t>
            </a:r>
            <a:endParaRPr sz="2000">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Award</a:t>
            </a:r>
            <a:endParaRPr sz="2000">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t/>
            </a:r>
            <a:endParaRPr>
              <a:solidFill>
                <a:srgbClr val="00B0F0"/>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sz="2000">
                <a:latin typeface="Century"/>
                <a:ea typeface="Century"/>
                <a:cs typeface="Century"/>
                <a:sym typeface="Century"/>
              </a:rPr>
              <a:t>Team:  </a:t>
            </a:r>
            <a:endParaRPr sz="2000">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Alex Spence</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Data Science, NYU GSAS</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u="sng">
                <a:solidFill>
                  <a:schemeClr val="hlink"/>
                </a:solidFill>
                <a:latin typeface="Century"/>
                <a:ea typeface="Century"/>
                <a:cs typeface="Century"/>
                <a:sym typeface="Century"/>
                <a:hlinkClick r:id="rId3"/>
              </a:rPr>
              <a:t>ajs811@nyu.edu</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Mike Urciuoli</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Computer Science, NYU GSAS</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rPr lang="en-US" u="sng">
                <a:solidFill>
                  <a:schemeClr val="hlink"/>
                </a:solidFill>
                <a:latin typeface="Century"/>
                <a:ea typeface="Century"/>
                <a:cs typeface="Century"/>
                <a:sym typeface="Century"/>
                <a:hlinkClick r:id="rId4"/>
              </a:rPr>
              <a:t>mlu216@nyu.edu</a:t>
            </a:r>
            <a:endParaRPr>
              <a:solidFill>
                <a:schemeClr val="dk1"/>
              </a:solidFill>
              <a:latin typeface="Century"/>
              <a:ea typeface="Century"/>
              <a:cs typeface="Century"/>
              <a:sym typeface="Century"/>
            </a:endParaRPr>
          </a:p>
          <a:p>
            <a:pPr indent="0" lvl="0" marL="0" rtl="0" algn="l">
              <a:lnSpc>
                <a:spcPct val="100000"/>
              </a:lnSpc>
              <a:spcBef>
                <a:spcPts val="500"/>
              </a:spcBef>
              <a:spcAft>
                <a:spcPts val="0"/>
              </a:spcAft>
              <a:buSzPts val="2400"/>
              <a:buFont typeface="Noto Sans Symbols"/>
              <a:buNone/>
            </a:pPr>
            <a:r>
              <a:t/>
            </a:r>
            <a:endParaRPr>
              <a:solidFill>
                <a:srgbClr val="FF0000"/>
              </a:solidFill>
              <a:latin typeface="Century"/>
              <a:ea typeface="Century"/>
              <a:cs typeface="Century"/>
              <a:sym typeface="Century"/>
            </a:endParaRPr>
          </a:p>
        </p:txBody>
      </p:sp>
      <p:pic>
        <p:nvPicPr>
          <p:cNvPr id="262" name="Google Shape;262;g8dd4148c52_0_1212"/>
          <p:cNvPicPr preferRelativeResize="0"/>
          <p:nvPr/>
        </p:nvPicPr>
        <p:blipFill rotWithShape="1">
          <a:blip r:embed="rId5">
            <a:alphaModFix/>
          </a:blip>
          <a:srcRect b="0" l="0" r="0" t="0"/>
          <a:stretch/>
        </p:blipFill>
        <p:spPr>
          <a:xfrm>
            <a:off x="5114725" y="2510798"/>
            <a:ext cx="3033850" cy="1706543"/>
          </a:xfrm>
          <a:prstGeom prst="rect">
            <a:avLst/>
          </a:prstGeom>
          <a:noFill/>
          <a:ln>
            <a:noFill/>
          </a:ln>
        </p:spPr>
      </p:pic>
      <p:pic>
        <p:nvPicPr>
          <p:cNvPr id="263" name="Google Shape;263;g8dd4148c52_0_1212"/>
          <p:cNvPicPr preferRelativeResize="0"/>
          <p:nvPr/>
        </p:nvPicPr>
        <p:blipFill rotWithShape="1">
          <a:blip r:embed="rId6">
            <a:alphaModFix/>
          </a:blip>
          <a:srcRect b="0" l="0" r="0" t="0"/>
          <a:stretch/>
        </p:blipFill>
        <p:spPr>
          <a:xfrm>
            <a:off x="4956358" y="4217353"/>
            <a:ext cx="3350585" cy="2032322"/>
          </a:xfrm>
          <a:prstGeom prst="rect">
            <a:avLst/>
          </a:prstGeom>
          <a:noFill/>
          <a:ln>
            <a:noFill/>
          </a:ln>
        </p:spPr>
      </p:pic>
      <p:sp>
        <p:nvSpPr>
          <p:cNvPr id="264" name="Google Shape;264;g8dd4148c52_0_1212"/>
          <p:cNvSpPr/>
          <p:nvPr/>
        </p:nvSpPr>
        <p:spPr>
          <a:xfrm>
            <a:off x="2377538" y="2915725"/>
            <a:ext cx="4392522" cy="1464156"/>
          </a:xfrm>
          <a:prstGeom prst="flowChartTerminator">
            <a:avLst/>
          </a:pr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Century"/>
                <a:ea typeface="Century"/>
                <a:cs typeface="Century"/>
                <a:sym typeface="Century"/>
              </a:rPr>
              <a:t>THANK YOU!</a:t>
            </a:r>
            <a:endParaRPr b="1" i="0" sz="2800" u="none" cap="none" strike="noStrike">
              <a:solidFill>
                <a:schemeClr val="lt1"/>
              </a:solidFill>
              <a:latin typeface="Century"/>
              <a:ea typeface="Century"/>
              <a:cs typeface="Century"/>
              <a:sym typeface="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8dd4148c52_0_162"/>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03" name="Google Shape;103;g8dd4148c52_0_162"/>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Abstract</a:t>
            </a:r>
            <a:endParaRPr b="0" sz="2400">
              <a:solidFill>
                <a:schemeClr val="accent1"/>
              </a:solidFill>
              <a:latin typeface="Century"/>
              <a:ea typeface="Century"/>
              <a:cs typeface="Century"/>
              <a:sym typeface="Century"/>
            </a:endParaRPr>
          </a:p>
        </p:txBody>
      </p:sp>
      <p:sp>
        <p:nvSpPr>
          <p:cNvPr id="104" name="Google Shape;104;g8dd4148c52_0_162"/>
          <p:cNvSpPr txBox="1"/>
          <p:nvPr>
            <p:ph idx="1" type="body"/>
          </p:nvPr>
        </p:nvSpPr>
        <p:spPr>
          <a:xfrm>
            <a:off x="571499" y="2554875"/>
            <a:ext cx="8001000" cy="5346600"/>
          </a:xfrm>
          <a:prstGeom prst="rect">
            <a:avLst/>
          </a:prstGeom>
          <a:noFill/>
          <a:ln>
            <a:noFill/>
          </a:ln>
        </p:spPr>
        <p:txBody>
          <a:bodyPr anchorCtr="0" anchor="t" bIns="45700" lIns="45700" spcFirstLastPara="1" rIns="45700" wrap="square" tIns="45700">
            <a:noAutofit/>
          </a:bodyPr>
          <a:lstStyle/>
          <a:p>
            <a:pPr indent="-355600" lvl="0" marL="457200" rtl="0" algn="l">
              <a:lnSpc>
                <a:spcPct val="80000"/>
              </a:lnSpc>
              <a:spcBef>
                <a:spcPts val="500"/>
              </a:spcBef>
              <a:spcAft>
                <a:spcPts val="0"/>
              </a:spcAft>
              <a:buSzPts val="2000"/>
              <a:buFont typeface="Century"/>
              <a:buChar char="●"/>
            </a:pPr>
            <a:r>
              <a:rPr lang="en-US" sz="2000">
                <a:latin typeface="Century"/>
                <a:ea typeface="Century"/>
                <a:cs typeface="Century"/>
                <a:sym typeface="Century"/>
              </a:rPr>
              <a:t>Traditional NBA player statistics have been collected since the onset of the NBA in 1946. </a:t>
            </a:r>
            <a:endParaRPr sz="2000">
              <a:latin typeface="Century"/>
              <a:ea typeface="Century"/>
              <a:cs typeface="Century"/>
              <a:sym typeface="Century"/>
            </a:endParaRPr>
          </a:p>
          <a:p>
            <a:pPr indent="0" lvl="0" marL="0" rtl="0" algn="l">
              <a:lnSpc>
                <a:spcPct val="80000"/>
              </a:lnSpc>
              <a:spcBef>
                <a:spcPts val="500"/>
              </a:spcBef>
              <a:spcAft>
                <a:spcPts val="0"/>
              </a:spcAft>
              <a:buSzPts val="1300"/>
              <a:buNone/>
            </a:pPr>
            <a:r>
              <a:t/>
            </a:r>
            <a:endParaRPr sz="100">
              <a:latin typeface="Century"/>
              <a:ea typeface="Century"/>
              <a:cs typeface="Century"/>
              <a:sym typeface="Century"/>
            </a:endParaRPr>
          </a:p>
          <a:p>
            <a:pPr indent="-355600" lvl="0" marL="457200" rtl="0" algn="l">
              <a:lnSpc>
                <a:spcPct val="80000"/>
              </a:lnSpc>
              <a:spcBef>
                <a:spcPts val="500"/>
              </a:spcBef>
              <a:spcAft>
                <a:spcPts val="0"/>
              </a:spcAft>
              <a:buSzPts val="2000"/>
              <a:buFont typeface="Century"/>
              <a:buChar char="●"/>
            </a:pPr>
            <a:r>
              <a:rPr lang="en-US" sz="2000">
                <a:latin typeface="Century"/>
                <a:ea typeface="Century"/>
                <a:cs typeface="Century"/>
                <a:sym typeface="Century"/>
              </a:rPr>
              <a:t>Advanced stats started being collected in the 1990s.</a:t>
            </a:r>
            <a:endParaRPr sz="2000">
              <a:latin typeface="Century"/>
              <a:ea typeface="Century"/>
              <a:cs typeface="Century"/>
              <a:sym typeface="Century"/>
            </a:endParaRPr>
          </a:p>
          <a:p>
            <a:pPr indent="0" lvl="0" marL="0" rtl="0" algn="l">
              <a:lnSpc>
                <a:spcPct val="80000"/>
              </a:lnSpc>
              <a:spcBef>
                <a:spcPts val="500"/>
              </a:spcBef>
              <a:spcAft>
                <a:spcPts val="0"/>
              </a:spcAft>
              <a:buSzPts val="1300"/>
              <a:buNone/>
            </a:pPr>
            <a:r>
              <a:t/>
            </a:r>
            <a:endParaRPr sz="100">
              <a:latin typeface="Century"/>
              <a:ea typeface="Century"/>
              <a:cs typeface="Century"/>
              <a:sym typeface="Century"/>
            </a:endParaRPr>
          </a:p>
          <a:p>
            <a:pPr indent="-355600" lvl="0" marL="457200" rtl="0" algn="l">
              <a:lnSpc>
                <a:spcPct val="80000"/>
              </a:lnSpc>
              <a:spcBef>
                <a:spcPts val="500"/>
              </a:spcBef>
              <a:spcAft>
                <a:spcPts val="0"/>
              </a:spcAft>
              <a:buSzPts val="2000"/>
              <a:buFont typeface="Century"/>
              <a:buChar char="●"/>
            </a:pPr>
            <a:r>
              <a:rPr lang="en-US" sz="2000">
                <a:latin typeface="Century"/>
                <a:ea typeface="Century"/>
                <a:cs typeface="Century"/>
                <a:sym typeface="Century"/>
              </a:rPr>
              <a:t>Which statistics are most correlated with the MVP award? </a:t>
            </a:r>
            <a:endParaRPr sz="2000">
              <a:latin typeface="Century"/>
              <a:ea typeface="Century"/>
              <a:cs typeface="Century"/>
              <a:sym typeface="Century"/>
            </a:endParaRPr>
          </a:p>
          <a:p>
            <a:pPr indent="-342900" lvl="1" marL="914400" rtl="0" algn="l">
              <a:lnSpc>
                <a:spcPct val="80000"/>
              </a:lnSpc>
              <a:spcBef>
                <a:spcPts val="0"/>
              </a:spcBef>
              <a:spcAft>
                <a:spcPts val="0"/>
              </a:spcAft>
              <a:buSzPts val="1800"/>
              <a:buFont typeface="Century"/>
              <a:buChar char="○"/>
            </a:pPr>
            <a:r>
              <a:rPr lang="en-US" sz="1800">
                <a:solidFill>
                  <a:schemeClr val="dk1"/>
                </a:solidFill>
                <a:latin typeface="Century"/>
                <a:ea typeface="Century"/>
                <a:cs typeface="Century"/>
                <a:sym typeface="Century"/>
              </a:rPr>
              <a:t>The seasons used for comparison were 2002-03 to 2016-17.</a:t>
            </a:r>
            <a:endParaRPr sz="1800">
              <a:solidFill>
                <a:schemeClr val="dk1"/>
              </a:solidFill>
              <a:latin typeface="Century"/>
              <a:ea typeface="Century"/>
              <a:cs typeface="Century"/>
              <a:sym typeface="Century"/>
            </a:endParaRPr>
          </a:p>
          <a:p>
            <a:pPr indent="-342900" lvl="1" marL="914400" rtl="0" algn="l">
              <a:lnSpc>
                <a:spcPct val="80000"/>
              </a:lnSpc>
              <a:spcBef>
                <a:spcPts val="0"/>
              </a:spcBef>
              <a:spcAft>
                <a:spcPts val="0"/>
              </a:spcAft>
              <a:buSzPts val="1800"/>
              <a:buFont typeface="Century"/>
              <a:buChar char="○"/>
            </a:pPr>
            <a:r>
              <a:rPr lang="en-US" sz="1800">
                <a:solidFill>
                  <a:schemeClr val="dk1"/>
                </a:solidFill>
                <a:latin typeface="Century"/>
                <a:ea typeface="Century"/>
                <a:cs typeface="Century"/>
                <a:sym typeface="Century"/>
              </a:rPr>
              <a:t>Tools used were Hadoop MapReduce and Apache Impala</a:t>
            </a:r>
            <a:endParaRPr sz="1800">
              <a:solidFill>
                <a:schemeClr val="dk1"/>
              </a:solidFill>
              <a:latin typeface="Century"/>
              <a:ea typeface="Century"/>
              <a:cs typeface="Century"/>
              <a:sym typeface="Century"/>
            </a:endParaRPr>
          </a:p>
          <a:p>
            <a:pPr indent="-342900" lvl="1" marL="914400" rtl="0" algn="l">
              <a:lnSpc>
                <a:spcPct val="80000"/>
              </a:lnSpc>
              <a:spcBef>
                <a:spcPts val="0"/>
              </a:spcBef>
              <a:spcAft>
                <a:spcPts val="0"/>
              </a:spcAft>
              <a:buSzPts val="1800"/>
              <a:buFont typeface="Century"/>
              <a:buChar char="○"/>
            </a:pPr>
            <a:r>
              <a:rPr lang="en-US" sz="1800">
                <a:solidFill>
                  <a:schemeClr val="dk1"/>
                </a:solidFill>
                <a:latin typeface="Century"/>
                <a:ea typeface="Century"/>
                <a:cs typeface="Century"/>
                <a:sym typeface="Century"/>
              </a:rPr>
              <a:t>“Estimated wins added”, “value added” and “player efficiency rating” (all advanced statistics) were determined to be most correlated.</a:t>
            </a:r>
            <a:r>
              <a:rPr lang="en-US" sz="1800">
                <a:solidFill>
                  <a:srgbClr val="C00000"/>
                </a:solidFill>
                <a:latin typeface="Century"/>
                <a:ea typeface="Century"/>
                <a:cs typeface="Century"/>
                <a:sym typeface="Century"/>
              </a:rPr>
              <a:t> </a:t>
            </a:r>
            <a:endParaRPr sz="1800">
              <a:solidFill>
                <a:srgbClr val="C00000"/>
              </a:solidFill>
              <a:latin typeface="Century"/>
              <a:ea typeface="Century"/>
              <a:cs typeface="Century"/>
              <a:sym typeface="Century"/>
            </a:endParaRPr>
          </a:p>
          <a:p>
            <a:pPr indent="0" lvl="0" marL="0" rtl="0" algn="l">
              <a:lnSpc>
                <a:spcPct val="80000"/>
              </a:lnSpc>
              <a:spcBef>
                <a:spcPts val="500"/>
              </a:spcBef>
              <a:spcAft>
                <a:spcPts val="0"/>
              </a:spcAft>
              <a:buSzPts val="1300"/>
              <a:buNone/>
            </a:pPr>
            <a:r>
              <a:t/>
            </a:r>
            <a:endParaRPr sz="100">
              <a:solidFill>
                <a:srgbClr val="C00000"/>
              </a:solidFill>
              <a:latin typeface="Century"/>
              <a:ea typeface="Century"/>
              <a:cs typeface="Century"/>
              <a:sym typeface="Century"/>
            </a:endParaRPr>
          </a:p>
          <a:p>
            <a:pPr indent="-342900" lvl="0" marL="457200" rtl="0" algn="l">
              <a:lnSpc>
                <a:spcPct val="80000"/>
              </a:lnSpc>
              <a:spcBef>
                <a:spcPts val="500"/>
              </a:spcBef>
              <a:spcAft>
                <a:spcPts val="0"/>
              </a:spcAft>
              <a:buSzPts val="1800"/>
              <a:buFont typeface="Century"/>
              <a:buChar char="●"/>
            </a:pPr>
            <a:r>
              <a:rPr lang="en-US" sz="1800">
                <a:latin typeface="Century"/>
                <a:ea typeface="Century"/>
                <a:cs typeface="Century"/>
                <a:sym typeface="Century"/>
              </a:rPr>
              <a:t>Able to predict MVP using most correlated statistics for 10/16 seasons</a:t>
            </a:r>
            <a:endParaRPr sz="1800">
              <a:latin typeface="Century"/>
              <a:ea typeface="Century"/>
              <a:cs typeface="Century"/>
              <a:sym typeface="Century"/>
            </a:endParaRPr>
          </a:p>
          <a:p>
            <a:pPr indent="-342900" lvl="1" marL="914400" rtl="0" algn="l">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More reliable during later seasons</a:t>
            </a:r>
            <a:endParaRPr sz="1800">
              <a:solidFill>
                <a:schemeClr val="dk1"/>
              </a:solidFill>
              <a:latin typeface="Century"/>
              <a:ea typeface="Century"/>
              <a:cs typeface="Century"/>
              <a:sym typeface="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8dd4148c52_0_245"/>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10" name="Google Shape;110;g8dd4148c52_0_245"/>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chemeClr val="dk1"/>
              </a:buClr>
              <a:buSzPts val="2160"/>
              <a:buFont typeface="Century"/>
              <a:buNone/>
            </a:pPr>
            <a:r>
              <a:rPr b="0" lang="en-US" sz="2800">
                <a:solidFill>
                  <a:srgbClr val="000000"/>
                </a:solidFill>
                <a:latin typeface="Century"/>
                <a:ea typeface="Century"/>
                <a:cs typeface="Century"/>
                <a:sym typeface="Century"/>
              </a:rPr>
              <a:t>Traditional vs. Advanced Statistics and MVP</a:t>
            </a:r>
            <a:endParaRPr b="0" sz="2800">
              <a:solidFill>
                <a:srgbClr val="000000"/>
              </a:solidFill>
              <a:latin typeface="Century"/>
              <a:ea typeface="Century"/>
              <a:cs typeface="Century"/>
              <a:sym typeface="Century"/>
            </a:endParaRPr>
          </a:p>
          <a:p>
            <a:pPr indent="0" lvl="0" marL="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Motivation</a:t>
            </a:r>
            <a:endParaRPr b="0" sz="2400">
              <a:solidFill>
                <a:schemeClr val="accent1"/>
              </a:solidFill>
              <a:latin typeface="Century"/>
              <a:ea typeface="Century"/>
              <a:cs typeface="Century"/>
              <a:sym typeface="Century"/>
            </a:endParaRPr>
          </a:p>
        </p:txBody>
      </p:sp>
      <p:sp>
        <p:nvSpPr>
          <p:cNvPr id="111" name="Google Shape;111;g8dd4148c52_0_245"/>
          <p:cNvSpPr txBox="1"/>
          <p:nvPr>
            <p:ph idx="1" type="body"/>
          </p:nvPr>
        </p:nvSpPr>
        <p:spPr>
          <a:xfrm>
            <a:off x="571499" y="2554875"/>
            <a:ext cx="8001000" cy="53466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Who are the users?</a:t>
            </a:r>
            <a:endParaRPr sz="2000">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NBA franchises</a:t>
            </a:r>
            <a:endParaRPr sz="1800">
              <a:solidFill>
                <a:schemeClr val="dk1"/>
              </a:solidFill>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NBA players</a:t>
            </a:r>
            <a:endParaRPr sz="1800">
              <a:solidFill>
                <a:schemeClr val="dk1"/>
              </a:solidFill>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Media</a:t>
            </a:r>
            <a:endParaRPr sz="1800">
              <a:solidFill>
                <a:schemeClr val="dk1"/>
              </a:solidFill>
              <a:latin typeface="Century"/>
              <a:ea typeface="Century"/>
              <a:cs typeface="Century"/>
              <a:sym typeface="Century"/>
            </a:endParaRPr>
          </a:p>
          <a:p>
            <a:pPr indent="0" lvl="0" marL="0" rtl="0" algn="l">
              <a:lnSpc>
                <a:spcPct val="100000"/>
              </a:lnSpc>
              <a:spcBef>
                <a:spcPts val="400"/>
              </a:spcBef>
              <a:spcAft>
                <a:spcPts val="0"/>
              </a:spcAft>
              <a:buSzPts val="1300"/>
              <a:buNone/>
            </a:pPr>
            <a:r>
              <a:t/>
            </a:r>
            <a:endParaRPr sz="1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Who will benefit?</a:t>
            </a:r>
            <a:endParaRPr sz="2000">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The above</a:t>
            </a:r>
            <a:endParaRPr sz="1800">
              <a:solidFill>
                <a:schemeClr val="dk1"/>
              </a:solidFill>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Also fans</a:t>
            </a:r>
            <a:endParaRPr sz="1800">
              <a:solidFill>
                <a:schemeClr val="dk1"/>
              </a:solidFill>
              <a:latin typeface="Century"/>
              <a:ea typeface="Century"/>
              <a:cs typeface="Century"/>
              <a:sym typeface="Century"/>
            </a:endParaRPr>
          </a:p>
          <a:p>
            <a:pPr indent="0" lvl="0" marL="0" rtl="0" algn="l">
              <a:lnSpc>
                <a:spcPct val="100000"/>
              </a:lnSpc>
              <a:spcBef>
                <a:spcPts val="400"/>
              </a:spcBef>
              <a:spcAft>
                <a:spcPts val="0"/>
              </a:spcAft>
              <a:buSzPts val="1300"/>
              <a:buNone/>
            </a:pPr>
            <a:r>
              <a:t/>
            </a:r>
            <a:endParaRPr sz="100">
              <a:solidFill>
                <a:schemeClr val="dk1"/>
              </a:solidFill>
              <a:latin typeface="Century"/>
              <a:ea typeface="Century"/>
              <a:cs typeface="Century"/>
              <a:sym typeface="Century"/>
            </a:endParaRPr>
          </a:p>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Why is this analytic important?</a:t>
            </a:r>
            <a:endParaRPr sz="2000">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Provides an objective assessment of player performance as it relates to the regular season MVP</a:t>
            </a:r>
            <a:endParaRPr sz="1800">
              <a:solidFill>
                <a:schemeClr val="dk1"/>
              </a:solidFill>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Determines which statistics are most informative</a:t>
            </a:r>
            <a:endParaRPr sz="2000">
              <a:latin typeface="Century"/>
              <a:ea typeface="Century"/>
              <a:cs typeface="Century"/>
              <a:sym typeface="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8dd4148c52_0_411"/>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17" name="Google Shape;117;g8dd4148c52_0_411"/>
          <p:cNvSpPr txBox="1"/>
          <p:nvPr>
            <p:ph idx="1" type="body"/>
          </p:nvPr>
        </p:nvSpPr>
        <p:spPr>
          <a:xfrm>
            <a:off x="571500" y="2471900"/>
            <a:ext cx="77850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100000"/>
              </a:lnSpc>
              <a:spcBef>
                <a:spcPts val="400"/>
              </a:spcBef>
              <a:spcAft>
                <a:spcPts val="0"/>
              </a:spcAft>
              <a:buSzPts val="2000"/>
              <a:buFont typeface="Century"/>
              <a:buChar char="●"/>
            </a:pPr>
            <a:r>
              <a:rPr lang="en-US" sz="2000">
                <a:latin typeface="Century"/>
                <a:ea typeface="Century"/>
                <a:cs typeface="Century"/>
                <a:sym typeface="Century"/>
              </a:rPr>
              <a:t>What steps were taken to assess the ‘goodness’ of the analytic? </a:t>
            </a:r>
            <a:endParaRPr sz="2000">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Simple statistics and rankings of typical player statistics are performed per season.</a:t>
            </a:r>
            <a:endParaRPr sz="1800">
              <a:solidFill>
                <a:schemeClr val="dk1"/>
              </a:solidFill>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Data readily available from sites like ESPN.com and NBA.com are used to spot check calculations</a:t>
            </a:r>
            <a:endParaRPr sz="1800">
              <a:solidFill>
                <a:schemeClr val="dk1"/>
              </a:solidFill>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Domain knowledge allows personal assessment of goodness</a:t>
            </a:r>
            <a:endParaRPr sz="1800">
              <a:solidFill>
                <a:schemeClr val="dk1"/>
              </a:solidFill>
              <a:latin typeface="Century"/>
              <a:ea typeface="Century"/>
              <a:cs typeface="Century"/>
              <a:sym typeface="Century"/>
            </a:endParaRPr>
          </a:p>
          <a:p>
            <a:pPr indent="-342900" lvl="1" marL="914400" rtl="0" algn="l">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Actual MVP winners are predicted using this analytic</a:t>
            </a:r>
            <a:endParaRPr sz="1800">
              <a:solidFill>
                <a:schemeClr val="dk1"/>
              </a:solidFill>
              <a:latin typeface="Century"/>
              <a:ea typeface="Century"/>
              <a:cs typeface="Century"/>
              <a:sym typeface="Century"/>
            </a:endParaRPr>
          </a:p>
        </p:txBody>
      </p:sp>
      <p:sp>
        <p:nvSpPr>
          <p:cNvPr id="118" name="Google Shape;118;g8dd4148c52_0_411"/>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Goodness</a:t>
            </a:r>
            <a:endParaRPr b="0" sz="2400">
              <a:solidFill>
                <a:schemeClr val="accent1"/>
              </a:solidFill>
              <a:latin typeface="Century"/>
              <a:ea typeface="Century"/>
              <a:cs typeface="Century"/>
              <a:sym typeface="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8dd4148c52_0_494"/>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24" name="Google Shape;124;g8dd4148c52_0_494"/>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Data Sources</a:t>
            </a:r>
            <a:endParaRPr b="0" sz="2400">
              <a:solidFill>
                <a:schemeClr val="accent1"/>
              </a:solidFill>
              <a:latin typeface="Century"/>
              <a:ea typeface="Century"/>
              <a:cs typeface="Century"/>
              <a:sym typeface="Century"/>
            </a:endParaRPr>
          </a:p>
        </p:txBody>
      </p:sp>
      <p:sp>
        <p:nvSpPr>
          <p:cNvPr id="125" name="Google Shape;125;g8dd4148c52_0_494"/>
          <p:cNvSpPr txBox="1"/>
          <p:nvPr>
            <p:ph idx="1" type="body"/>
          </p:nvPr>
        </p:nvSpPr>
        <p:spPr>
          <a:xfrm>
            <a:off x="571500" y="2471900"/>
            <a:ext cx="7785000" cy="4005000"/>
          </a:xfrm>
          <a:prstGeom prst="rect">
            <a:avLst/>
          </a:prstGeom>
          <a:noFill/>
          <a:ln>
            <a:noFill/>
          </a:ln>
        </p:spPr>
        <p:txBody>
          <a:bodyPr anchorCtr="0" anchor="t" bIns="45700" lIns="45700" spcFirstLastPara="1" rIns="45700" wrap="square" tIns="45700">
            <a:noAutofit/>
          </a:bodyPr>
          <a:lstStyle/>
          <a:p>
            <a:pPr indent="-355600" lvl="0" marL="457200" rtl="0" algn="l">
              <a:lnSpc>
                <a:spcPct val="90000"/>
              </a:lnSpc>
              <a:spcBef>
                <a:spcPts val="500"/>
              </a:spcBef>
              <a:spcAft>
                <a:spcPts val="0"/>
              </a:spcAft>
              <a:buSzPts val="2000"/>
              <a:buFont typeface="Century"/>
              <a:buChar char="●"/>
            </a:pPr>
            <a:r>
              <a:rPr lang="en-US" sz="2000">
                <a:latin typeface="Century"/>
                <a:ea typeface="Century"/>
                <a:cs typeface="Century"/>
                <a:sym typeface="Century"/>
              </a:rPr>
              <a:t>Advanced Player Statistics</a:t>
            </a:r>
            <a:endParaRPr sz="2000">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2002-03 to 2017-18 seasons</a:t>
            </a:r>
            <a:endParaRPr sz="1800">
              <a:solidFill>
                <a:schemeClr val="dk1"/>
              </a:solidFill>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NBA advanced player statistics organized by season</a:t>
            </a:r>
            <a:endParaRPr sz="1800">
              <a:solidFill>
                <a:schemeClr val="dk1"/>
              </a:solidFill>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Ex) “Player efficiency rating”, “estimated wins added”</a:t>
            </a:r>
            <a:endParaRPr sz="1800">
              <a:solidFill>
                <a:schemeClr val="dk1"/>
              </a:solidFill>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Size: 0.6 MB</a:t>
            </a:r>
            <a:endParaRPr sz="1800">
              <a:solidFill>
                <a:schemeClr val="dk1"/>
              </a:solidFill>
              <a:latin typeface="Century"/>
              <a:ea typeface="Century"/>
              <a:cs typeface="Century"/>
              <a:sym typeface="Century"/>
            </a:endParaRPr>
          </a:p>
          <a:p>
            <a:pPr indent="-355600" lvl="0" marL="457200" rtl="0" algn="l">
              <a:lnSpc>
                <a:spcPct val="90000"/>
              </a:lnSpc>
              <a:spcBef>
                <a:spcPts val="0"/>
              </a:spcBef>
              <a:spcAft>
                <a:spcPts val="0"/>
              </a:spcAft>
              <a:buSzPts val="2000"/>
              <a:buFont typeface="Century"/>
              <a:buChar char="●"/>
            </a:pPr>
            <a:r>
              <a:rPr lang="en-US" sz="2000">
                <a:latin typeface="Century"/>
                <a:ea typeface="Century"/>
                <a:cs typeface="Century"/>
                <a:sym typeface="Century"/>
              </a:rPr>
              <a:t>Traditional Player Statistics</a:t>
            </a:r>
            <a:endParaRPr sz="2000">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1949-50 to 2016-2017 seasons</a:t>
            </a:r>
            <a:endParaRPr sz="1800">
              <a:solidFill>
                <a:schemeClr val="dk1"/>
              </a:solidFill>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NBA traditional player statistics organized by season</a:t>
            </a:r>
            <a:endParaRPr sz="1800">
              <a:solidFill>
                <a:schemeClr val="dk1"/>
              </a:solidFill>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Ex) Points scored, rebounds, assists</a:t>
            </a:r>
            <a:endParaRPr sz="1800">
              <a:solidFill>
                <a:schemeClr val="dk1"/>
              </a:solidFill>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Size: 5.1 MB</a:t>
            </a:r>
            <a:endParaRPr sz="1800">
              <a:solidFill>
                <a:schemeClr val="dk1"/>
              </a:solidFill>
              <a:latin typeface="Century"/>
              <a:ea typeface="Century"/>
              <a:cs typeface="Century"/>
              <a:sym typeface="Century"/>
            </a:endParaRPr>
          </a:p>
          <a:p>
            <a:pPr indent="-355600" lvl="0" marL="457200" rtl="0" algn="l">
              <a:lnSpc>
                <a:spcPct val="90000"/>
              </a:lnSpc>
              <a:spcBef>
                <a:spcPts val="0"/>
              </a:spcBef>
              <a:spcAft>
                <a:spcPts val="0"/>
              </a:spcAft>
              <a:buSzPts val="2000"/>
              <a:buFont typeface="Century"/>
              <a:buChar char="●"/>
            </a:pPr>
            <a:r>
              <a:rPr lang="en-US" sz="2000">
                <a:latin typeface="Century"/>
                <a:ea typeface="Century"/>
                <a:cs typeface="Century"/>
                <a:sym typeface="Century"/>
              </a:rPr>
              <a:t>Regular Season MVPs</a:t>
            </a:r>
            <a:endParaRPr sz="2000">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1949-50 to 2018-19 seasons</a:t>
            </a:r>
            <a:endParaRPr sz="1800">
              <a:solidFill>
                <a:schemeClr val="dk1"/>
              </a:solidFill>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NBA MVPs organized by season</a:t>
            </a:r>
            <a:endParaRPr sz="1800">
              <a:solidFill>
                <a:schemeClr val="dk1"/>
              </a:solidFill>
              <a:latin typeface="Century"/>
              <a:ea typeface="Century"/>
              <a:cs typeface="Century"/>
              <a:sym typeface="Century"/>
            </a:endParaRPr>
          </a:p>
          <a:p>
            <a:pPr indent="-342900" lvl="1" marL="914400" rtl="0" algn="l">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Size of data: 4 KB</a:t>
            </a:r>
            <a:endParaRPr sz="2000">
              <a:latin typeface="Century"/>
              <a:ea typeface="Century"/>
              <a:cs typeface="Century"/>
              <a:sym typeface="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g8dd4148c52_0_577"/>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31" name="Google Shape;131;g8dd4148c52_0_577"/>
          <p:cNvPicPr preferRelativeResize="0"/>
          <p:nvPr/>
        </p:nvPicPr>
        <p:blipFill rotWithShape="1">
          <a:blip r:embed="rId3">
            <a:alphaModFix/>
          </a:blip>
          <a:srcRect b="0" l="0" r="0" t="0"/>
          <a:stretch/>
        </p:blipFill>
        <p:spPr>
          <a:xfrm>
            <a:off x="452568" y="2364373"/>
            <a:ext cx="8115301" cy="4343766"/>
          </a:xfrm>
          <a:prstGeom prst="rect">
            <a:avLst/>
          </a:prstGeom>
          <a:noFill/>
          <a:ln>
            <a:noFill/>
          </a:ln>
        </p:spPr>
      </p:pic>
      <p:sp>
        <p:nvSpPr>
          <p:cNvPr id="132" name="Google Shape;132;g8dd4148c52_0_577"/>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Data Sample - Advanced Player Statistics</a:t>
            </a:r>
            <a:endParaRPr b="0" sz="2400">
              <a:solidFill>
                <a:schemeClr val="accent1"/>
              </a:solidFill>
              <a:latin typeface="Century"/>
              <a:ea typeface="Century"/>
              <a:cs typeface="Century"/>
              <a:sym typeface="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8dd4148c52_0_660"/>
          <p:cNvSpPr txBox="1"/>
          <p:nvPr>
            <p:ph idx="12" type="sldNum"/>
          </p:nvPr>
        </p:nvSpPr>
        <p:spPr>
          <a:xfrm>
            <a:off x="8890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38" name="Google Shape;138;g8dd4148c52_0_660"/>
          <p:cNvPicPr preferRelativeResize="0"/>
          <p:nvPr/>
        </p:nvPicPr>
        <p:blipFill rotWithShape="1">
          <a:blip r:embed="rId3">
            <a:alphaModFix/>
          </a:blip>
          <a:srcRect b="0" l="0" r="1602" t="0"/>
          <a:stretch/>
        </p:blipFill>
        <p:spPr>
          <a:xfrm>
            <a:off x="180625" y="2404025"/>
            <a:ext cx="8710375" cy="4202300"/>
          </a:xfrm>
          <a:prstGeom prst="rect">
            <a:avLst/>
          </a:prstGeom>
          <a:noFill/>
          <a:ln>
            <a:noFill/>
          </a:ln>
        </p:spPr>
      </p:pic>
      <p:sp>
        <p:nvSpPr>
          <p:cNvPr id="139" name="Google Shape;139;g8dd4148c52_0_660"/>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Data Sample - Traditional Player Statistics</a:t>
            </a:r>
            <a:endParaRPr b="0" sz="2400">
              <a:solidFill>
                <a:schemeClr val="accent1"/>
              </a:solidFill>
              <a:latin typeface="Century"/>
              <a:ea typeface="Century"/>
              <a:cs typeface="Century"/>
              <a:sym typeface="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8dd4148c52_0_743"/>
          <p:cNvSpPr txBox="1"/>
          <p:nvPr>
            <p:ph idx="12" type="sldNum"/>
          </p:nvPr>
        </p:nvSpPr>
        <p:spPr>
          <a:xfrm>
            <a:off x="8509994" y="6477000"/>
            <a:ext cx="176700" cy="2310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45" name="Google Shape;145;g8dd4148c52_0_743"/>
          <p:cNvPicPr preferRelativeResize="0"/>
          <p:nvPr/>
        </p:nvPicPr>
        <p:blipFill rotWithShape="1">
          <a:blip r:embed="rId3">
            <a:alphaModFix/>
          </a:blip>
          <a:srcRect b="0" l="0" r="0" t="0"/>
          <a:stretch/>
        </p:blipFill>
        <p:spPr>
          <a:xfrm>
            <a:off x="1021495" y="2389942"/>
            <a:ext cx="7101008" cy="4225600"/>
          </a:xfrm>
          <a:prstGeom prst="rect">
            <a:avLst/>
          </a:prstGeom>
          <a:noFill/>
          <a:ln>
            <a:noFill/>
          </a:ln>
        </p:spPr>
      </p:pic>
      <p:sp>
        <p:nvSpPr>
          <p:cNvPr id="146" name="Google Shape;146;g8dd4148c52_0_743"/>
          <p:cNvSpPr txBox="1"/>
          <p:nvPr>
            <p:ph type="title"/>
          </p:nvPr>
        </p:nvSpPr>
        <p:spPr>
          <a:xfrm>
            <a:off x="729450" y="1758200"/>
            <a:ext cx="7688700" cy="713700"/>
          </a:xfrm>
          <a:prstGeom prst="rect">
            <a:avLst/>
          </a:prstGeom>
          <a:noFill/>
          <a:ln>
            <a:noFill/>
          </a:ln>
        </p:spPr>
        <p:txBody>
          <a:bodyPr anchorCtr="0" anchor="b" bIns="45700" lIns="45700" spcFirstLastPara="1" rIns="45700" wrap="square" tIns="45700">
            <a:noAutofit/>
          </a:bodyPr>
          <a:lstStyle/>
          <a:p>
            <a:pPr indent="0" lvl="0" marL="0" marR="0" rtl="0" algn="l">
              <a:lnSpc>
                <a:spcPct val="100000"/>
              </a:lnSpc>
              <a:spcBef>
                <a:spcPts val="0"/>
              </a:spcBef>
              <a:spcAft>
                <a:spcPts val="0"/>
              </a:spcAft>
              <a:buClr>
                <a:schemeClr val="dk1"/>
              </a:buClr>
              <a:buSzPts val="2160"/>
              <a:buFont typeface="Century"/>
              <a:buNone/>
            </a:pPr>
            <a:r>
              <a:rPr b="0" i="0" lang="en-US" sz="2800" u="none" cap="none" strike="noStrike">
                <a:solidFill>
                  <a:srgbClr val="000000"/>
                </a:solidFill>
                <a:latin typeface="Century"/>
                <a:ea typeface="Century"/>
                <a:cs typeface="Century"/>
                <a:sym typeface="Century"/>
              </a:rPr>
              <a:t>Traditional vs. Advanced Statistics </a:t>
            </a:r>
            <a:r>
              <a:rPr b="0" lang="en-US" sz="2800">
                <a:solidFill>
                  <a:srgbClr val="000000"/>
                </a:solidFill>
                <a:latin typeface="Century"/>
                <a:ea typeface="Century"/>
                <a:cs typeface="Century"/>
                <a:sym typeface="Century"/>
              </a:rPr>
              <a:t>and MVP</a:t>
            </a:r>
            <a:endParaRPr b="0" sz="2800">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chemeClr val="dk1"/>
              </a:buClr>
              <a:buSzPts val="2160"/>
              <a:buFont typeface="Century"/>
              <a:buNone/>
            </a:pPr>
            <a:r>
              <a:rPr b="0" lang="en-US" sz="2400">
                <a:solidFill>
                  <a:schemeClr val="accent1"/>
                </a:solidFill>
                <a:latin typeface="Century"/>
                <a:ea typeface="Century"/>
                <a:cs typeface="Century"/>
                <a:sym typeface="Century"/>
              </a:rPr>
              <a:t>Data Sample - Regular Season MVPs</a:t>
            </a:r>
            <a:endParaRPr b="0" sz="2400">
              <a:solidFill>
                <a:schemeClr val="accent1"/>
              </a:solidFill>
              <a:latin typeface="Century"/>
              <a:ea typeface="Century"/>
              <a:cs typeface="Century"/>
              <a:sym typeface="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