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embeddedFontLst>
    <p:embeddedFont>
      <p:font typeface="Century" panose="02040604050505020304" pitchFamily="18" charset="0"/>
      <p:regular r:id="rId27"/>
    </p:embeddedFont>
    <p:embeddedFont>
      <p:font typeface="Lato" panose="020F0502020204030203" pitchFamily="34" charset="77"/>
      <p:regular r:id="rId28"/>
      <p:bold r:id="rId29"/>
      <p:italic r:id="rId30"/>
      <p:boldItalic r:id="rId31"/>
    </p:embeddedFont>
    <p:embeddedFont>
      <p:font typeface="Raleway" pitchFamily="2" charset="77"/>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7" roundtripDataSignature="AMtx7mhVJa85VybpXJWbI2k4dPl0WWARE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63"/>
  </p:normalViewPr>
  <p:slideViewPr>
    <p:cSldViewPr snapToGrid="0" snapToObjects="1">
      <p:cViewPr varScale="1">
        <p:scale>
          <a:sx n="117" d="100"/>
          <a:sy n="117" d="100"/>
        </p:scale>
        <p:origin x="20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00"/>
              </a:spcBef>
              <a:spcAft>
                <a:spcPts val="0"/>
              </a:spcAft>
              <a:buSzPts val="1400"/>
              <a:buNone/>
              <a:defRPr sz="1200" b="0" i="0" u="none" strike="noStrike" cap="none">
                <a:latin typeface="Arial"/>
                <a:ea typeface="Arial"/>
                <a:cs typeface="Arial"/>
                <a:sym typeface="Arial"/>
              </a:defRPr>
            </a:lvl1pPr>
            <a:lvl2pPr marL="914400" marR="0" lvl="1" indent="-228600" algn="l" rtl="0">
              <a:spcBef>
                <a:spcPts val="400"/>
              </a:spcBef>
              <a:spcAft>
                <a:spcPts val="0"/>
              </a:spcAft>
              <a:buSzPts val="1400"/>
              <a:buNone/>
              <a:defRPr sz="1200" b="0" i="0" u="none" strike="noStrike" cap="none">
                <a:latin typeface="Arial"/>
                <a:ea typeface="Arial"/>
                <a:cs typeface="Arial"/>
                <a:sym typeface="Arial"/>
              </a:defRPr>
            </a:lvl2pPr>
            <a:lvl3pPr marL="1371600" marR="0" lvl="2" indent="-228600" algn="l" rtl="0">
              <a:spcBef>
                <a:spcPts val="400"/>
              </a:spcBef>
              <a:spcAft>
                <a:spcPts val="0"/>
              </a:spcAft>
              <a:buSzPts val="1400"/>
              <a:buNone/>
              <a:defRPr sz="1200" b="0" i="0" u="none" strike="noStrike" cap="none">
                <a:latin typeface="Arial"/>
                <a:ea typeface="Arial"/>
                <a:cs typeface="Arial"/>
                <a:sym typeface="Arial"/>
              </a:defRPr>
            </a:lvl3pPr>
            <a:lvl4pPr marL="1828800" marR="0" lvl="3" indent="-228600" algn="l" rtl="0">
              <a:spcBef>
                <a:spcPts val="400"/>
              </a:spcBef>
              <a:spcAft>
                <a:spcPts val="0"/>
              </a:spcAft>
              <a:buSzPts val="1400"/>
              <a:buNone/>
              <a:defRPr sz="1200" b="0" i="0" u="none" strike="noStrike" cap="none">
                <a:latin typeface="Arial"/>
                <a:ea typeface="Arial"/>
                <a:cs typeface="Arial"/>
                <a:sym typeface="Arial"/>
              </a:defRPr>
            </a:lvl4pPr>
            <a:lvl5pPr marL="2286000" marR="0" lvl="4" indent="-228600" algn="l" rtl="0">
              <a:spcBef>
                <a:spcPts val="400"/>
              </a:spcBef>
              <a:spcAft>
                <a:spcPts val="0"/>
              </a:spcAft>
              <a:buSzPts val="1400"/>
              <a:buNone/>
              <a:defRPr sz="1200" b="0" i="0" u="none" strike="noStrike" cap="none">
                <a:latin typeface="Arial"/>
                <a:ea typeface="Arial"/>
                <a:cs typeface="Arial"/>
                <a:sym typeface="Arial"/>
              </a:defRPr>
            </a:lvl5pPr>
            <a:lvl6pPr marL="2743200" marR="0" lvl="5" indent="-228600" algn="l" rtl="0">
              <a:spcBef>
                <a:spcPts val="400"/>
              </a:spcBef>
              <a:spcAft>
                <a:spcPts val="0"/>
              </a:spcAft>
              <a:buSzPts val="1400"/>
              <a:buNone/>
              <a:defRPr sz="1200" b="0" i="0" u="none" strike="noStrike" cap="none">
                <a:latin typeface="Arial"/>
                <a:ea typeface="Arial"/>
                <a:cs typeface="Arial"/>
                <a:sym typeface="Arial"/>
              </a:defRPr>
            </a:lvl6pPr>
            <a:lvl7pPr marL="3200400" marR="0" lvl="6" indent="-228600" algn="l" rtl="0">
              <a:spcBef>
                <a:spcPts val="400"/>
              </a:spcBef>
              <a:spcAft>
                <a:spcPts val="0"/>
              </a:spcAft>
              <a:buSzPts val="1400"/>
              <a:buNone/>
              <a:defRPr sz="1200" b="0" i="0" u="none" strike="noStrike" cap="none">
                <a:latin typeface="Arial"/>
                <a:ea typeface="Arial"/>
                <a:cs typeface="Arial"/>
                <a:sym typeface="Arial"/>
              </a:defRPr>
            </a:lvl7pPr>
            <a:lvl8pPr marL="3657600" marR="0" lvl="7" indent="-228600" algn="l" rtl="0">
              <a:spcBef>
                <a:spcPts val="400"/>
              </a:spcBef>
              <a:spcAft>
                <a:spcPts val="0"/>
              </a:spcAft>
              <a:buSzPts val="1400"/>
              <a:buNone/>
              <a:defRPr sz="1200" b="0" i="0" u="none" strike="noStrike" cap="none">
                <a:latin typeface="Arial"/>
                <a:ea typeface="Arial"/>
                <a:cs typeface="Arial"/>
                <a:sym typeface="Arial"/>
              </a:defRPr>
            </a:lvl8pPr>
            <a:lvl9pPr marL="4114800" marR="0" lvl="8" indent="-228600" algn="l" rtl="0">
              <a:spcBef>
                <a:spcPts val="400"/>
              </a:spcBef>
              <a:spcAft>
                <a:spcPts val="0"/>
              </a:spcAft>
              <a:buSzPts val="1400"/>
              <a:buNone/>
              <a:defRPr sz="12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8dd4148c52_0_7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84" name="Google Shape;84;g8dd4148c52_0_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8dd4148c52_0_82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49" name="Google Shape;149;g8dd4148c52_0_8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8dd4148c52_0_9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None/>
            </a:pPr>
            <a:endParaRPr sz="1300">
              <a:solidFill>
                <a:schemeClr val="accent1"/>
              </a:solidFill>
              <a:latin typeface="Lato"/>
              <a:ea typeface="Lato"/>
              <a:cs typeface="Lato"/>
              <a:sym typeface="Lato"/>
            </a:endParaRPr>
          </a:p>
          <a:p>
            <a:pPr marL="0" lvl="0" indent="0" algn="l" rtl="0">
              <a:spcBef>
                <a:spcPts val="600"/>
              </a:spcBef>
              <a:spcAft>
                <a:spcPts val="0"/>
              </a:spcAft>
              <a:buNone/>
            </a:pPr>
            <a:r>
              <a:rPr lang="en-US" sz="1300">
                <a:solidFill>
                  <a:schemeClr val="accent1"/>
                </a:solidFill>
                <a:latin typeface="Lato"/>
                <a:ea typeface="Lato"/>
                <a:cs typeface="Lato"/>
                <a:sym typeface="Lato"/>
              </a:rPr>
              <a:t>Code Challenge 1 (Alex)</a:t>
            </a:r>
            <a:endParaRPr sz="1300">
              <a:solidFill>
                <a:schemeClr val="accent1"/>
              </a:solidFill>
              <a:latin typeface="Lato"/>
              <a:ea typeface="Lato"/>
              <a:cs typeface="Lato"/>
              <a:sym typeface="Lato"/>
            </a:endParaRPr>
          </a:p>
          <a:p>
            <a:pPr marL="342900" lvl="0" indent="-342900" algn="l" rtl="0">
              <a:spcBef>
                <a:spcPts val="400"/>
              </a:spcBef>
              <a:spcAft>
                <a:spcPts val="0"/>
              </a:spcAft>
              <a:buClr>
                <a:schemeClr val="accent1"/>
              </a:buClr>
              <a:buSzPts val="2000"/>
              <a:buFont typeface="Arial"/>
              <a:buChar char="•"/>
            </a:pPr>
            <a:r>
              <a:rPr lang="en-US" sz="1300">
                <a:solidFill>
                  <a:schemeClr val="dk1"/>
                </a:solidFill>
                <a:latin typeface="Lato"/>
                <a:ea typeface="Lato"/>
                <a:cs typeface="Lato"/>
                <a:sym typeface="Lato"/>
              </a:rPr>
              <a:t>MapReduce (Cleaning)</a:t>
            </a:r>
            <a:endParaRPr sz="1300">
              <a:solidFill>
                <a:schemeClr val="accent1"/>
              </a:solidFill>
              <a:latin typeface="Lato"/>
              <a:ea typeface="Lato"/>
              <a:cs typeface="Lato"/>
              <a:sym typeface="Lato"/>
            </a:endParaRPr>
          </a:p>
          <a:p>
            <a:pPr marL="800100" lvl="1" indent="-342900" algn="l" rtl="0">
              <a:spcBef>
                <a:spcPts val="400"/>
              </a:spcBef>
              <a:spcAft>
                <a:spcPts val="0"/>
              </a:spcAft>
              <a:buClr>
                <a:schemeClr val="accent1"/>
              </a:buClr>
              <a:buSzPts val="2000"/>
              <a:buFont typeface="Arial"/>
              <a:buChar char="•"/>
            </a:pPr>
            <a:r>
              <a:rPr lang="en-US" sz="1100">
                <a:solidFill>
                  <a:schemeClr val="dk1"/>
                </a:solidFill>
                <a:latin typeface="Lato"/>
                <a:ea typeface="Lato"/>
                <a:cs typeface="Lato"/>
                <a:sym typeface="Lato"/>
              </a:rPr>
              <a:t>Ignoring the header </a:t>
            </a:r>
            <a:endParaRPr sz="1100">
              <a:solidFill>
                <a:schemeClr val="dk1"/>
              </a:solidFill>
              <a:latin typeface="Lato"/>
              <a:ea typeface="Lato"/>
              <a:cs typeface="Lato"/>
              <a:sym typeface="Lato"/>
            </a:endParaRPr>
          </a:p>
          <a:p>
            <a:pPr marL="800100" lvl="0" indent="0" algn="l" rtl="0">
              <a:spcBef>
                <a:spcPts val="400"/>
              </a:spcBef>
              <a:spcAft>
                <a:spcPts val="0"/>
              </a:spcAft>
              <a:buNone/>
            </a:pPr>
            <a:r>
              <a:rPr lang="en-US" sz="1300">
                <a:solidFill>
                  <a:schemeClr val="dk1"/>
                </a:solidFill>
                <a:latin typeface="Lato"/>
                <a:ea typeface="Lato"/>
                <a:cs typeface="Lato"/>
                <a:sym typeface="Lato"/>
              </a:rPr>
              <a:t>row of data</a:t>
            </a:r>
            <a:endParaRPr sz="1300">
              <a:solidFill>
                <a:schemeClr val="dk1"/>
              </a:solidFill>
              <a:latin typeface="Lato"/>
              <a:ea typeface="Lato"/>
              <a:cs typeface="Lato"/>
              <a:sym typeface="Lato"/>
            </a:endParaRPr>
          </a:p>
          <a:p>
            <a:pPr marL="800100" lvl="1" indent="-342900" algn="l" rtl="0">
              <a:spcBef>
                <a:spcPts val="400"/>
              </a:spcBef>
              <a:spcAft>
                <a:spcPts val="0"/>
              </a:spcAft>
              <a:buClr>
                <a:schemeClr val="accent1"/>
              </a:buClr>
              <a:buSzPts val="2000"/>
              <a:buFont typeface="Arial"/>
              <a:buChar char="•"/>
            </a:pPr>
            <a:r>
              <a:rPr lang="en-US" sz="1100">
                <a:solidFill>
                  <a:schemeClr val="dk1"/>
                </a:solidFill>
                <a:latin typeface="Lato"/>
                <a:ea typeface="Lato"/>
                <a:cs typeface="Lato"/>
                <a:sym typeface="Lato"/>
              </a:rPr>
              <a:t>Converting </a:t>
            </a:r>
            <a:endParaRPr sz="1100">
              <a:solidFill>
                <a:schemeClr val="dk1"/>
              </a:solidFill>
              <a:latin typeface="Lato"/>
              <a:ea typeface="Lato"/>
              <a:cs typeface="Lato"/>
              <a:sym typeface="Lato"/>
            </a:endParaRPr>
          </a:p>
          <a:p>
            <a:pPr marL="800100" lvl="0" indent="0" algn="l" rtl="0">
              <a:spcBef>
                <a:spcPts val="400"/>
              </a:spcBef>
              <a:spcAft>
                <a:spcPts val="0"/>
              </a:spcAft>
              <a:buNone/>
            </a:pPr>
            <a:r>
              <a:rPr lang="en-US" sz="1300">
                <a:solidFill>
                  <a:schemeClr val="dk1"/>
                </a:solidFill>
                <a:latin typeface="Lato"/>
                <a:ea typeface="Lato"/>
                <a:cs typeface="Lato"/>
                <a:sym typeface="Lato"/>
              </a:rPr>
              <a:t>YYY1-YYY2 </a:t>
            </a:r>
            <a:br>
              <a:rPr lang="en-US" sz="1300">
                <a:solidFill>
                  <a:schemeClr val="dk1"/>
                </a:solidFill>
                <a:latin typeface="Lato"/>
                <a:ea typeface="Lato"/>
                <a:cs typeface="Lato"/>
                <a:sym typeface="Lato"/>
              </a:rPr>
            </a:br>
            <a:r>
              <a:rPr lang="en-US" sz="1300">
                <a:solidFill>
                  <a:schemeClr val="dk1"/>
                </a:solidFill>
                <a:latin typeface="Lato"/>
                <a:ea typeface="Lato"/>
                <a:cs typeface="Lato"/>
                <a:sym typeface="Lato"/>
              </a:rPr>
              <a:t>to YYY2</a:t>
            </a:r>
            <a:endParaRPr sz="1300">
              <a:solidFill>
                <a:schemeClr val="accent1"/>
              </a:solidFill>
              <a:latin typeface="Lato"/>
              <a:ea typeface="Lato"/>
              <a:cs typeface="Lato"/>
              <a:sym typeface="Lato"/>
            </a:endParaRPr>
          </a:p>
          <a:p>
            <a:pPr marL="457200" lvl="1" indent="0" algn="l" rtl="0">
              <a:spcBef>
                <a:spcPts val="400"/>
              </a:spcBef>
              <a:spcAft>
                <a:spcPts val="0"/>
              </a:spcAft>
              <a:buNone/>
            </a:pPr>
            <a:endParaRPr sz="1100">
              <a:solidFill>
                <a:schemeClr val="dk1"/>
              </a:solidFill>
              <a:latin typeface="Lato"/>
              <a:ea typeface="Lato"/>
              <a:cs typeface="Lato"/>
              <a:sym typeface="Lato"/>
            </a:endParaRPr>
          </a:p>
          <a:p>
            <a:pPr marL="342900" lvl="0" indent="-342900" algn="l" rtl="0">
              <a:spcBef>
                <a:spcPts val="400"/>
              </a:spcBef>
              <a:spcAft>
                <a:spcPts val="0"/>
              </a:spcAft>
              <a:buClr>
                <a:schemeClr val="accent1"/>
              </a:buClr>
              <a:buSzPts val="2000"/>
              <a:buFont typeface="Arial"/>
              <a:buChar char="•"/>
            </a:pPr>
            <a:r>
              <a:rPr lang="en-US" sz="1300">
                <a:solidFill>
                  <a:schemeClr val="dk1"/>
                </a:solidFill>
                <a:latin typeface="Lato"/>
                <a:ea typeface="Lato"/>
                <a:cs typeface="Lato"/>
                <a:sym typeface="Lato"/>
              </a:rPr>
              <a:t>Impala (Developing Analytic)</a:t>
            </a:r>
            <a:endParaRPr sz="1300">
              <a:solidFill>
                <a:schemeClr val="accent1"/>
              </a:solidFill>
              <a:latin typeface="Lato"/>
              <a:ea typeface="Lato"/>
              <a:cs typeface="Lato"/>
              <a:sym typeface="Lato"/>
            </a:endParaRPr>
          </a:p>
          <a:p>
            <a:pPr marL="800100" lvl="1" indent="-342900" algn="l" rtl="0">
              <a:spcBef>
                <a:spcPts val="400"/>
              </a:spcBef>
              <a:spcAft>
                <a:spcPts val="0"/>
              </a:spcAft>
              <a:buClr>
                <a:schemeClr val="accent1"/>
              </a:buClr>
              <a:buSzPts val="2000"/>
              <a:buFont typeface="Arial"/>
              <a:buChar char="•"/>
            </a:pPr>
            <a:r>
              <a:rPr lang="en-US" sz="1100">
                <a:solidFill>
                  <a:schemeClr val="dk1"/>
                </a:solidFill>
                <a:latin typeface="Lato"/>
                <a:ea typeface="Lato"/>
                <a:cs typeface="Lato"/>
                <a:sym typeface="Lato"/>
              </a:rPr>
              <a:t>Develop rank code</a:t>
            </a:r>
            <a:endParaRPr sz="1100">
              <a:solidFill>
                <a:schemeClr val="dk1"/>
              </a:solidFill>
              <a:latin typeface="Lato"/>
              <a:ea typeface="Lato"/>
              <a:cs typeface="Lato"/>
              <a:sym typeface="Lato"/>
            </a:endParaRPr>
          </a:p>
          <a:p>
            <a:pPr marL="800100" lvl="1" indent="-342900" algn="l" rtl="0">
              <a:spcBef>
                <a:spcPts val="400"/>
              </a:spcBef>
              <a:spcAft>
                <a:spcPts val="0"/>
              </a:spcAft>
              <a:buClr>
                <a:schemeClr val="accent1"/>
              </a:buClr>
              <a:buSzPts val="2000"/>
              <a:buFont typeface="Arial"/>
              <a:buChar char="•"/>
            </a:pPr>
            <a:r>
              <a:rPr lang="en-US" sz="1100">
                <a:solidFill>
                  <a:schemeClr val="dk1"/>
                </a:solidFill>
                <a:latin typeface="Lato"/>
                <a:ea typeface="Lato"/>
                <a:cs typeface="Lato"/>
                <a:sym typeface="Lato"/>
              </a:rPr>
              <a:t>Staying organized with long queries with many columns and joins (see next page)!</a:t>
            </a:r>
            <a:endParaRPr sz="1100">
              <a:solidFill>
                <a:schemeClr val="accent1"/>
              </a:solidFill>
              <a:latin typeface="Lato"/>
              <a:ea typeface="Lato"/>
              <a:cs typeface="Lato"/>
              <a:sym typeface="Lato"/>
            </a:endParaRPr>
          </a:p>
          <a:p>
            <a:pPr marL="800100" lvl="1" indent="-190500" algn="l" rtl="0">
              <a:spcBef>
                <a:spcPts val="400"/>
              </a:spcBef>
              <a:spcAft>
                <a:spcPts val="0"/>
              </a:spcAft>
              <a:buNone/>
            </a:pPr>
            <a:endParaRPr sz="1100">
              <a:solidFill>
                <a:schemeClr val="accent1"/>
              </a:solidFill>
              <a:latin typeface="Lato"/>
              <a:ea typeface="Lato"/>
              <a:cs typeface="Lato"/>
              <a:sym typeface="Lato"/>
            </a:endParaRPr>
          </a:p>
          <a:p>
            <a:pPr marL="342900" lvl="0" indent="-190500" algn="l" rtl="0">
              <a:spcBef>
                <a:spcPts val="400"/>
              </a:spcBef>
              <a:spcAft>
                <a:spcPts val="0"/>
              </a:spcAft>
              <a:buNone/>
            </a:pPr>
            <a:endParaRPr sz="1300">
              <a:solidFill>
                <a:schemeClr val="accent1"/>
              </a:solidFill>
              <a:latin typeface="Lato"/>
              <a:ea typeface="Lato"/>
              <a:cs typeface="Lato"/>
              <a:sym typeface="Lato"/>
            </a:endParaRPr>
          </a:p>
          <a:p>
            <a:pPr marL="800100" lvl="1" indent="-190500" algn="l" rtl="0">
              <a:spcBef>
                <a:spcPts val="400"/>
              </a:spcBef>
              <a:spcAft>
                <a:spcPts val="0"/>
              </a:spcAft>
              <a:buNone/>
            </a:pPr>
            <a:endParaRPr sz="1100">
              <a:solidFill>
                <a:schemeClr val="accent1"/>
              </a:solidFill>
              <a:latin typeface="Lato"/>
              <a:ea typeface="Lato"/>
              <a:cs typeface="Lato"/>
              <a:sym typeface="Lato"/>
            </a:endParaRPr>
          </a:p>
          <a:p>
            <a:pPr marL="0" lvl="0" indent="0" algn="l" rtl="0">
              <a:spcBef>
                <a:spcPts val="400"/>
              </a:spcBef>
              <a:spcAft>
                <a:spcPts val="0"/>
              </a:spcAft>
              <a:buNone/>
            </a:pPr>
            <a:endParaRPr/>
          </a:p>
        </p:txBody>
      </p:sp>
      <p:sp>
        <p:nvSpPr>
          <p:cNvPr id="157" name="Google Shape;157;g8dd4148c52_0_9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8dd4148c52_0_99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None/>
            </a:pPr>
            <a:endParaRPr sz="1300">
              <a:solidFill>
                <a:schemeClr val="accent1"/>
              </a:solidFill>
              <a:latin typeface="Lato"/>
              <a:ea typeface="Lato"/>
              <a:cs typeface="Lato"/>
              <a:sym typeface="Lato"/>
            </a:endParaRPr>
          </a:p>
          <a:p>
            <a:pPr marL="0" lvl="0" indent="0" algn="l" rtl="0">
              <a:spcBef>
                <a:spcPts val="600"/>
              </a:spcBef>
              <a:spcAft>
                <a:spcPts val="0"/>
              </a:spcAft>
              <a:buNone/>
            </a:pPr>
            <a:r>
              <a:rPr lang="en-US" sz="1300">
                <a:solidFill>
                  <a:schemeClr val="accent1"/>
                </a:solidFill>
                <a:latin typeface="Lato"/>
                <a:ea typeface="Lato"/>
                <a:cs typeface="Lato"/>
                <a:sym typeface="Lato"/>
              </a:rPr>
              <a:t>Code Challenge 1 (Alex)</a:t>
            </a:r>
            <a:endParaRPr sz="1300">
              <a:solidFill>
                <a:schemeClr val="accent1"/>
              </a:solidFill>
              <a:latin typeface="Lato"/>
              <a:ea typeface="Lato"/>
              <a:cs typeface="Lato"/>
              <a:sym typeface="Lato"/>
            </a:endParaRPr>
          </a:p>
          <a:p>
            <a:pPr marL="342900" lvl="0" indent="-342900" algn="l" rtl="0">
              <a:spcBef>
                <a:spcPts val="400"/>
              </a:spcBef>
              <a:spcAft>
                <a:spcPts val="0"/>
              </a:spcAft>
              <a:buClr>
                <a:schemeClr val="accent1"/>
              </a:buClr>
              <a:buSzPts val="2000"/>
              <a:buFont typeface="Arial"/>
              <a:buChar char="•"/>
            </a:pPr>
            <a:r>
              <a:rPr lang="en-US" sz="1300">
                <a:solidFill>
                  <a:schemeClr val="dk1"/>
                </a:solidFill>
                <a:latin typeface="Lato"/>
                <a:ea typeface="Lato"/>
                <a:cs typeface="Lato"/>
                <a:sym typeface="Lato"/>
              </a:rPr>
              <a:t>MapReduce (Cleaning)</a:t>
            </a:r>
            <a:endParaRPr sz="1300">
              <a:solidFill>
                <a:schemeClr val="accent1"/>
              </a:solidFill>
              <a:latin typeface="Lato"/>
              <a:ea typeface="Lato"/>
              <a:cs typeface="Lato"/>
              <a:sym typeface="Lato"/>
            </a:endParaRPr>
          </a:p>
          <a:p>
            <a:pPr marL="800100" lvl="1" indent="-342900" algn="l" rtl="0">
              <a:spcBef>
                <a:spcPts val="400"/>
              </a:spcBef>
              <a:spcAft>
                <a:spcPts val="0"/>
              </a:spcAft>
              <a:buClr>
                <a:schemeClr val="accent1"/>
              </a:buClr>
              <a:buSzPts val="2000"/>
              <a:buFont typeface="Arial"/>
              <a:buChar char="•"/>
            </a:pPr>
            <a:r>
              <a:rPr lang="en-US" sz="1100">
                <a:solidFill>
                  <a:schemeClr val="dk1"/>
                </a:solidFill>
                <a:latin typeface="Lato"/>
                <a:ea typeface="Lato"/>
                <a:cs typeface="Lato"/>
                <a:sym typeface="Lato"/>
              </a:rPr>
              <a:t>Ignoring the header </a:t>
            </a:r>
            <a:endParaRPr sz="1100">
              <a:solidFill>
                <a:schemeClr val="dk1"/>
              </a:solidFill>
              <a:latin typeface="Lato"/>
              <a:ea typeface="Lato"/>
              <a:cs typeface="Lato"/>
              <a:sym typeface="Lato"/>
            </a:endParaRPr>
          </a:p>
          <a:p>
            <a:pPr marL="800100" lvl="0" indent="0" algn="l" rtl="0">
              <a:spcBef>
                <a:spcPts val="400"/>
              </a:spcBef>
              <a:spcAft>
                <a:spcPts val="0"/>
              </a:spcAft>
              <a:buNone/>
            </a:pPr>
            <a:r>
              <a:rPr lang="en-US" sz="1300">
                <a:solidFill>
                  <a:schemeClr val="dk1"/>
                </a:solidFill>
                <a:latin typeface="Lato"/>
                <a:ea typeface="Lato"/>
                <a:cs typeface="Lato"/>
                <a:sym typeface="Lato"/>
              </a:rPr>
              <a:t>row of data</a:t>
            </a:r>
            <a:endParaRPr sz="1300">
              <a:solidFill>
                <a:schemeClr val="dk1"/>
              </a:solidFill>
              <a:latin typeface="Lato"/>
              <a:ea typeface="Lato"/>
              <a:cs typeface="Lato"/>
              <a:sym typeface="Lato"/>
            </a:endParaRPr>
          </a:p>
          <a:p>
            <a:pPr marL="800100" lvl="1" indent="-342900" algn="l" rtl="0">
              <a:spcBef>
                <a:spcPts val="400"/>
              </a:spcBef>
              <a:spcAft>
                <a:spcPts val="0"/>
              </a:spcAft>
              <a:buClr>
                <a:schemeClr val="accent1"/>
              </a:buClr>
              <a:buSzPts val="2000"/>
              <a:buFont typeface="Arial"/>
              <a:buChar char="•"/>
            </a:pPr>
            <a:r>
              <a:rPr lang="en-US" sz="1100">
                <a:solidFill>
                  <a:schemeClr val="dk1"/>
                </a:solidFill>
                <a:latin typeface="Lato"/>
                <a:ea typeface="Lato"/>
                <a:cs typeface="Lato"/>
                <a:sym typeface="Lato"/>
              </a:rPr>
              <a:t>Converting </a:t>
            </a:r>
            <a:endParaRPr sz="1100">
              <a:solidFill>
                <a:schemeClr val="dk1"/>
              </a:solidFill>
              <a:latin typeface="Lato"/>
              <a:ea typeface="Lato"/>
              <a:cs typeface="Lato"/>
              <a:sym typeface="Lato"/>
            </a:endParaRPr>
          </a:p>
          <a:p>
            <a:pPr marL="800100" lvl="0" indent="0" algn="l" rtl="0">
              <a:spcBef>
                <a:spcPts val="400"/>
              </a:spcBef>
              <a:spcAft>
                <a:spcPts val="0"/>
              </a:spcAft>
              <a:buNone/>
            </a:pPr>
            <a:r>
              <a:rPr lang="en-US" sz="1300">
                <a:solidFill>
                  <a:schemeClr val="dk1"/>
                </a:solidFill>
                <a:latin typeface="Lato"/>
                <a:ea typeface="Lato"/>
                <a:cs typeface="Lato"/>
                <a:sym typeface="Lato"/>
              </a:rPr>
              <a:t>YYY1-YYY2 </a:t>
            </a:r>
            <a:br>
              <a:rPr lang="en-US" sz="1300">
                <a:solidFill>
                  <a:schemeClr val="dk1"/>
                </a:solidFill>
                <a:latin typeface="Lato"/>
                <a:ea typeface="Lato"/>
                <a:cs typeface="Lato"/>
                <a:sym typeface="Lato"/>
              </a:rPr>
            </a:br>
            <a:r>
              <a:rPr lang="en-US" sz="1300">
                <a:solidFill>
                  <a:schemeClr val="dk1"/>
                </a:solidFill>
                <a:latin typeface="Lato"/>
                <a:ea typeface="Lato"/>
                <a:cs typeface="Lato"/>
                <a:sym typeface="Lato"/>
              </a:rPr>
              <a:t>to YYY2</a:t>
            </a:r>
            <a:endParaRPr sz="1300">
              <a:solidFill>
                <a:schemeClr val="accent1"/>
              </a:solidFill>
              <a:latin typeface="Lato"/>
              <a:ea typeface="Lato"/>
              <a:cs typeface="Lato"/>
              <a:sym typeface="Lato"/>
            </a:endParaRPr>
          </a:p>
          <a:p>
            <a:pPr marL="457200" lvl="1" indent="0" algn="l" rtl="0">
              <a:spcBef>
                <a:spcPts val="400"/>
              </a:spcBef>
              <a:spcAft>
                <a:spcPts val="0"/>
              </a:spcAft>
              <a:buNone/>
            </a:pPr>
            <a:endParaRPr sz="1100">
              <a:solidFill>
                <a:schemeClr val="dk1"/>
              </a:solidFill>
              <a:latin typeface="Lato"/>
              <a:ea typeface="Lato"/>
              <a:cs typeface="Lato"/>
              <a:sym typeface="Lato"/>
            </a:endParaRPr>
          </a:p>
          <a:p>
            <a:pPr marL="342900" lvl="0" indent="-342900" algn="l" rtl="0">
              <a:spcBef>
                <a:spcPts val="400"/>
              </a:spcBef>
              <a:spcAft>
                <a:spcPts val="0"/>
              </a:spcAft>
              <a:buClr>
                <a:schemeClr val="accent1"/>
              </a:buClr>
              <a:buSzPts val="2000"/>
              <a:buFont typeface="Arial"/>
              <a:buChar char="•"/>
            </a:pPr>
            <a:r>
              <a:rPr lang="en-US" sz="1300">
                <a:solidFill>
                  <a:schemeClr val="dk1"/>
                </a:solidFill>
                <a:latin typeface="Lato"/>
                <a:ea typeface="Lato"/>
                <a:cs typeface="Lato"/>
                <a:sym typeface="Lato"/>
              </a:rPr>
              <a:t>Impala (Developing Analytic)</a:t>
            </a:r>
            <a:endParaRPr sz="1300">
              <a:solidFill>
                <a:schemeClr val="accent1"/>
              </a:solidFill>
              <a:latin typeface="Lato"/>
              <a:ea typeface="Lato"/>
              <a:cs typeface="Lato"/>
              <a:sym typeface="Lato"/>
            </a:endParaRPr>
          </a:p>
          <a:p>
            <a:pPr marL="800100" lvl="1" indent="-342900" algn="l" rtl="0">
              <a:spcBef>
                <a:spcPts val="400"/>
              </a:spcBef>
              <a:spcAft>
                <a:spcPts val="0"/>
              </a:spcAft>
              <a:buClr>
                <a:schemeClr val="accent1"/>
              </a:buClr>
              <a:buSzPts val="2000"/>
              <a:buFont typeface="Arial"/>
              <a:buChar char="•"/>
            </a:pPr>
            <a:r>
              <a:rPr lang="en-US" sz="1100">
                <a:solidFill>
                  <a:schemeClr val="dk1"/>
                </a:solidFill>
                <a:latin typeface="Lato"/>
                <a:ea typeface="Lato"/>
                <a:cs typeface="Lato"/>
                <a:sym typeface="Lato"/>
              </a:rPr>
              <a:t>Develop rank code</a:t>
            </a:r>
            <a:endParaRPr sz="1100">
              <a:solidFill>
                <a:schemeClr val="dk1"/>
              </a:solidFill>
              <a:latin typeface="Lato"/>
              <a:ea typeface="Lato"/>
              <a:cs typeface="Lato"/>
              <a:sym typeface="Lato"/>
            </a:endParaRPr>
          </a:p>
          <a:p>
            <a:pPr marL="800100" lvl="1" indent="-342900" algn="l" rtl="0">
              <a:spcBef>
                <a:spcPts val="400"/>
              </a:spcBef>
              <a:spcAft>
                <a:spcPts val="0"/>
              </a:spcAft>
              <a:buClr>
                <a:schemeClr val="accent1"/>
              </a:buClr>
              <a:buSzPts val="2000"/>
              <a:buFont typeface="Arial"/>
              <a:buChar char="•"/>
            </a:pPr>
            <a:r>
              <a:rPr lang="en-US" sz="1100">
                <a:solidFill>
                  <a:schemeClr val="dk1"/>
                </a:solidFill>
                <a:latin typeface="Lato"/>
                <a:ea typeface="Lato"/>
                <a:cs typeface="Lato"/>
                <a:sym typeface="Lato"/>
              </a:rPr>
              <a:t>Staying organized with long queries with many columns and joins (see next page)!</a:t>
            </a:r>
            <a:endParaRPr sz="1100">
              <a:solidFill>
                <a:schemeClr val="accent1"/>
              </a:solidFill>
              <a:latin typeface="Lato"/>
              <a:ea typeface="Lato"/>
              <a:cs typeface="Lato"/>
              <a:sym typeface="Lato"/>
            </a:endParaRPr>
          </a:p>
          <a:p>
            <a:pPr marL="800100" lvl="1" indent="-190500" algn="l" rtl="0">
              <a:spcBef>
                <a:spcPts val="400"/>
              </a:spcBef>
              <a:spcAft>
                <a:spcPts val="0"/>
              </a:spcAft>
              <a:buNone/>
            </a:pPr>
            <a:endParaRPr sz="1100">
              <a:solidFill>
                <a:schemeClr val="accent1"/>
              </a:solidFill>
              <a:latin typeface="Lato"/>
              <a:ea typeface="Lato"/>
              <a:cs typeface="Lato"/>
              <a:sym typeface="Lato"/>
            </a:endParaRPr>
          </a:p>
          <a:p>
            <a:pPr marL="342900" lvl="0" indent="-190500" algn="l" rtl="0">
              <a:spcBef>
                <a:spcPts val="400"/>
              </a:spcBef>
              <a:spcAft>
                <a:spcPts val="0"/>
              </a:spcAft>
              <a:buNone/>
            </a:pPr>
            <a:endParaRPr sz="1300">
              <a:solidFill>
                <a:schemeClr val="accent1"/>
              </a:solidFill>
              <a:latin typeface="Lato"/>
              <a:ea typeface="Lato"/>
              <a:cs typeface="Lato"/>
              <a:sym typeface="Lato"/>
            </a:endParaRPr>
          </a:p>
          <a:p>
            <a:pPr marL="800100" lvl="1" indent="-190500" algn="l" rtl="0">
              <a:spcBef>
                <a:spcPts val="400"/>
              </a:spcBef>
              <a:spcAft>
                <a:spcPts val="0"/>
              </a:spcAft>
              <a:buNone/>
            </a:pPr>
            <a:endParaRPr sz="1100">
              <a:solidFill>
                <a:schemeClr val="accent1"/>
              </a:solidFill>
              <a:latin typeface="Lato"/>
              <a:ea typeface="Lato"/>
              <a:cs typeface="Lato"/>
              <a:sym typeface="Lato"/>
            </a:endParaRPr>
          </a:p>
          <a:p>
            <a:pPr marL="0" lvl="0" indent="0" algn="l" rtl="0">
              <a:spcBef>
                <a:spcPts val="400"/>
              </a:spcBef>
              <a:spcAft>
                <a:spcPts val="0"/>
              </a:spcAft>
              <a:buNone/>
            </a:pPr>
            <a:endParaRPr/>
          </a:p>
        </p:txBody>
      </p:sp>
      <p:sp>
        <p:nvSpPr>
          <p:cNvPr id="167" name="Google Shape;167;g8dd4148c52_0_9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dd4148c52_0_109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None/>
            </a:pPr>
            <a:endParaRPr sz="1300">
              <a:solidFill>
                <a:schemeClr val="accent1"/>
              </a:solidFill>
              <a:latin typeface="Lato"/>
              <a:ea typeface="Lato"/>
              <a:cs typeface="Lato"/>
              <a:sym typeface="Lato"/>
            </a:endParaRPr>
          </a:p>
          <a:p>
            <a:pPr marL="0" lvl="0" indent="0" algn="l" rtl="0">
              <a:spcBef>
                <a:spcPts val="600"/>
              </a:spcBef>
              <a:spcAft>
                <a:spcPts val="0"/>
              </a:spcAft>
              <a:buNone/>
            </a:pPr>
            <a:r>
              <a:rPr lang="en-US" sz="1300">
                <a:solidFill>
                  <a:schemeClr val="accent1"/>
                </a:solidFill>
                <a:latin typeface="Lato"/>
                <a:ea typeface="Lato"/>
                <a:cs typeface="Lato"/>
                <a:sym typeface="Lato"/>
              </a:rPr>
              <a:t>Code Challenge 1 (Alex)</a:t>
            </a:r>
            <a:endParaRPr sz="1300">
              <a:solidFill>
                <a:schemeClr val="accent1"/>
              </a:solidFill>
              <a:latin typeface="Lato"/>
              <a:ea typeface="Lato"/>
              <a:cs typeface="Lato"/>
              <a:sym typeface="Lato"/>
            </a:endParaRPr>
          </a:p>
          <a:p>
            <a:pPr marL="342900" lvl="0" indent="-342900" algn="l" rtl="0">
              <a:spcBef>
                <a:spcPts val="400"/>
              </a:spcBef>
              <a:spcAft>
                <a:spcPts val="0"/>
              </a:spcAft>
              <a:buClr>
                <a:schemeClr val="accent1"/>
              </a:buClr>
              <a:buSzPts val="2000"/>
              <a:buFont typeface="Arial"/>
              <a:buChar char="•"/>
            </a:pPr>
            <a:r>
              <a:rPr lang="en-US" sz="1300">
                <a:solidFill>
                  <a:schemeClr val="dk1"/>
                </a:solidFill>
                <a:latin typeface="Lato"/>
                <a:ea typeface="Lato"/>
                <a:cs typeface="Lato"/>
                <a:sym typeface="Lato"/>
              </a:rPr>
              <a:t>MapReduce (Cleaning)</a:t>
            </a:r>
            <a:endParaRPr sz="1300">
              <a:solidFill>
                <a:schemeClr val="accent1"/>
              </a:solidFill>
              <a:latin typeface="Lato"/>
              <a:ea typeface="Lato"/>
              <a:cs typeface="Lato"/>
              <a:sym typeface="Lato"/>
            </a:endParaRPr>
          </a:p>
          <a:p>
            <a:pPr marL="800100" lvl="1" indent="-342900" algn="l" rtl="0">
              <a:spcBef>
                <a:spcPts val="400"/>
              </a:spcBef>
              <a:spcAft>
                <a:spcPts val="0"/>
              </a:spcAft>
              <a:buClr>
                <a:schemeClr val="accent1"/>
              </a:buClr>
              <a:buSzPts val="2000"/>
              <a:buFont typeface="Arial"/>
              <a:buChar char="•"/>
            </a:pPr>
            <a:r>
              <a:rPr lang="en-US" sz="1100">
                <a:solidFill>
                  <a:schemeClr val="dk1"/>
                </a:solidFill>
                <a:latin typeface="Lato"/>
                <a:ea typeface="Lato"/>
                <a:cs typeface="Lato"/>
                <a:sym typeface="Lato"/>
              </a:rPr>
              <a:t>Ignoring the header </a:t>
            </a:r>
            <a:endParaRPr sz="1100">
              <a:solidFill>
                <a:schemeClr val="dk1"/>
              </a:solidFill>
              <a:latin typeface="Lato"/>
              <a:ea typeface="Lato"/>
              <a:cs typeface="Lato"/>
              <a:sym typeface="Lato"/>
            </a:endParaRPr>
          </a:p>
          <a:p>
            <a:pPr marL="800100" lvl="0" indent="0" algn="l" rtl="0">
              <a:spcBef>
                <a:spcPts val="400"/>
              </a:spcBef>
              <a:spcAft>
                <a:spcPts val="0"/>
              </a:spcAft>
              <a:buNone/>
            </a:pPr>
            <a:r>
              <a:rPr lang="en-US" sz="1300">
                <a:solidFill>
                  <a:schemeClr val="dk1"/>
                </a:solidFill>
                <a:latin typeface="Lato"/>
                <a:ea typeface="Lato"/>
                <a:cs typeface="Lato"/>
                <a:sym typeface="Lato"/>
              </a:rPr>
              <a:t>row of data</a:t>
            </a:r>
            <a:endParaRPr sz="1300">
              <a:solidFill>
                <a:schemeClr val="dk1"/>
              </a:solidFill>
              <a:latin typeface="Lato"/>
              <a:ea typeface="Lato"/>
              <a:cs typeface="Lato"/>
              <a:sym typeface="Lato"/>
            </a:endParaRPr>
          </a:p>
          <a:p>
            <a:pPr marL="800100" lvl="1" indent="-342900" algn="l" rtl="0">
              <a:spcBef>
                <a:spcPts val="400"/>
              </a:spcBef>
              <a:spcAft>
                <a:spcPts val="0"/>
              </a:spcAft>
              <a:buClr>
                <a:schemeClr val="accent1"/>
              </a:buClr>
              <a:buSzPts val="2000"/>
              <a:buFont typeface="Arial"/>
              <a:buChar char="•"/>
            </a:pPr>
            <a:r>
              <a:rPr lang="en-US" sz="1100">
                <a:solidFill>
                  <a:schemeClr val="dk1"/>
                </a:solidFill>
                <a:latin typeface="Lato"/>
                <a:ea typeface="Lato"/>
                <a:cs typeface="Lato"/>
                <a:sym typeface="Lato"/>
              </a:rPr>
              <a:t>Converting </a:t>
            </a:r>
            <a:endParaRPr sz="1100">
              <a:solidFill>
                <a:schemeClr val="dk1"/>
              </a:solidFill>
              <a:latin typeface="Lato"/>
              <a:ea typeface="Lato"/>
              <a:cs typeface="Lato"/>
              <a:sym typeface="Lato"/>
            </a:endParaRPr>
          </a:p>
          <a:p>
            <a:pPr marL="800100" lvl="0" indent="0" algn="l" rtl="0">
              <a:spcBef>
                <a:spcPts val="400"/>
              </a:spcBef>
              <a:spcAft>
                <a:spcPts val="0"/>
              </a:spcAft>
              <a:buNone/>
            </a:pPr>
            <a:r>
              <a:rPr lang="en-US" sz="1300">
                <a:solidFill>
                  <a:schemeClr val="dk1"/>
                </a:solidFill>
                <a:latin typeface="Lato"/>
                <a:ea typeface="Lato"/>
                <a:cs typeface="Lato"/>
                <a:sym typeface="Lato"/>
              </a:rPr>
              <a:t>YYY1-YYY2 </a:t>
            </a:r>
            <a:br>
              <a:rPr lang="en-US" sz="1300">
                <a:solidFill>
                  <a:schemeClr val="dk1"/>
                </a:solidFill>
                <a:latin typeface="Lato"/>
                <a:ea typeface="Lato"/>
                <a:cs typeface="Lato"/>
                <a:sym typeface="Lato"/>
              </a:rPr>
            </a:br>
            <a:r>
              <a:rPr lang="en-US" sz="1300">
                <a:solidFill>
                  <a:schemeClr val="dk1"/>
                </a:solidFill>
                <a:latin typeface="Lato"/>
                <a:ea typeface="Lato"/>
                <a:cs typeface="Lato"/>
                <a:sym typeface="Lato"/>
              </a:rPr>
              <a:t>to YYY2</a:t>
            </a:r>
            <a:endParaRPr sz="1300">
              <a:solidFill>
                <a:schemeClr val="accent1"/>
              </a:solidFill>
              <a:latin typeface="Lato"/>
              <a:ea typeface="Lato"/>
              <a:cs typeface="Lato"/>
              <a:sym typeface="Lato"/>
            </a:endParaRPr>
          </a:p>
          <a:p>
            <a:pPr marL="457200" lvl="1" indent="0" algn="l" rtl="0">
              <a:spcBef>
                <a:spcPts val="400"/>
              </a:spcBef>
              <a:spcAft>
                <a:spcPts val="0"/>
              </a:spcAft>
              <a:buNone/>
            </a:pPr>
            <a:endParaRPr sz="1100">
              <a:solidFill>
                <a:schemeClr val="dk1"/>
              </a:solidFill>
              <a:latin typeface="Lato"/>
              <a:ea typeface="Lato"/>
              <a:cs typeface="Lato"/>
              <a:sym typeface="Lato"/>
            </a:endParaRPr>
          </a:p>
          <a:p>
            <a:pPr marL="342900" lvl="0" indent="-342900" algn="l" rtl="0">
              <a:spcBef>
                <a:spcPts val="400"/>
              </a:spcBef>
              <a:spcAft>
                <a:spcPts val="0"/>
              </a:spcAft>
              <a:buClr>
                <a:schemeClr val="accent1"/>
              </a:buClr>
              <a:buSzPts val="2000"/>
              <a:buFont typeface="Arial"/>
              <a:buChar char="•"/>
            </a:pPr>
            <a:r>
              <a:rPr lang="en-US" sz="1300">
                <a:solidFill>
                  <a:schemeClr val="dk1"/>
                </a:solidFill>
                <a:latin typeface="Lato"/>
                <a:ea typeface="Lato"/>
                <a:cs typeface="Lato"/>
                <a:sym typeface="Lato"/>
              </a:rPr>
              <a:t>Impala (Developing Analytic)</a:t>
            </a:r>
            <a:endParaRPr sz="1300">
              <a:solidFill>
                <a:schemeClr val="accent1"/>
              </a:solidFill>
              <a:latin typeface="Lato"/>
              <a:ea typeface="Lato"/>
              <a:cs typeface="Lato"/>
              <a:sym typeface="Lato"/>
            </a:endParaRPr>
          </a:p>
          <a:p>
            <a:pPr marL="800100" lvl="1" indent="-342900" algn="l" rtl="0">
              <a:spcBef>
                <a:spcPts val="400"/>
              </a:spcBef>
              <a:spcAft>
                <a:spcPts val="0"/>
              </a:spcAft>
              <a:buClr>
                <a:schemeClr val="accent1"/>
              </a:buClr>
              <a:buSzPts val="2000"/>
              <a:buFont typeface="Arial"/>
              <a:buChar char="•"/>
            </a:pPr>
            <a:r>
              <a:rPr lang="en-US" sz="1100">
                <a:solidFill>
                  <a:schemeClr val="dk1"/>
                </a:solidFill>
                <a:latin typeface="Lato"/>
                <a:ea typeface="Lato"/>
                <a:cs typeface="Lato"/>
                <a:sym typeface="Lato"/>
              </a:rPr>
              <a:t>Develop rank code</a:t>
            </a:r>
            <a:endParaRPr sz="1100">
              <a:solidFill>
                <a:schemeClr val="dk1"/>
              </a:solidFill>
              <a:latin typeface="Lato"/>
              <a:ea typeface="Lato"/>
              <a:cs typeface="Lato"/>
              <a:sym typeface="Lato"/>
            </a:endParaRPr>
          </a:p>
          <a:p>
            <a:pPr marL="800100" lvl="1" indent="-342900" algn="l" rtl="0">
              <a:spcBef>
                <a:spcPts val="400"/>
              </a:spcBef>
              <a:spcAft>
                <a:spcPts val="0"/>
              </a:spcAft>
              <a:buClr>
                <a:schemeClr val="accent1"/>
              </a:buClr>
              <a:buSzPts val="2000"/>
              <a:buFont typeface="Arial"/>
              <a:buChar char="•"/>
            </a:pPr>
            <a:r>
              <a:rPr lang="en-US" sz="1100">
                <a:solidFill>
                  <a:schemeClr val="dk1"/>
                </a:solidFill>
                <a:latin typeface="Lato"/>
                <a:ea typeface="Lato"/>
                <a:cs typeface="Lato"/>
                <a:sym typeface="Lato"/>
              </a:rPr>
              <a:t>Staying organized with long queries with many columns and joins (see next page)!</a:t>
            </a:r>
            <a:endParaRPr sz="1100">
              <a:solidFill>
                <a:schemeClr val="accent1"/>
              </a:solidFill>
              <a:latin typeface="Lato"/>
              <a:ea typeface="Lato"/>
              <a:cs typeface="Lato"/>
              <a:sym typeface="Lato"/>
            </a:endParaRPr>
          </a:p>
          <a:p>
            <a:pPr marL="800100" lvl="1" indent="-190500" algn="l" rtl="0">
              <a:spcBef>
                <a:spcPts val="400"/>
              </a:spcBef>
              <a:spcAft>
                <a:spcPts val="0"/>
              </a:spcAft>
              <a:buNone/>
            </a:pPr>
            <a:endParaRPr sz="1100">
              <a:solidFill>
                <a:schemeClr val="accent1"/>
              </a:solidFill>
              <a:latin typeface="Lato"/>
              <a:ea typeface="Lato"/>
              <a:cs typeface="Lato"/>
              <a:sym typeface="Lato"/>
            </a:endParaRPr>
          </a:p>
          <a:p>
            <a:pPr marL="342900" lvl="0" indent="-190500" algn="l" rtl="0">
              <a:spcBef>
                <a:spcPts val="400"/>
              </a:spcBef>
              <a:spcAft>
                <a:spcPts val="0"/>
              </a:spcAft>
              <a:buNone/>
            </a:pPr>
            <a:endParaRPr sz="1300">
              <a:solidFill>
                <a:schemeClr val="accent1"/>
              </a:solidFill>
              <a:latin typeface="Lato"/>
              <a:ea typeface="Lato"/>
              <a:cs typeface="Lato"/>
              <a:sym typeface="Lato"/>
            </a:endParaRPr>
          </a:p>
          <a:p>
            <a:pPr marL="800100" lvl="1" indent="-190500" algn="l" rtl="0">
              <a:spcBef>
                <a:spcPts val="400"/>
              </a:spcBef>
              <a:spcAft>
                <a:spcPts val="0"/>
              </a:spcAft>
              <a:buNone/>
            </a:pPr>
            <a:endParaRPr sz="1100">
              <a:solidFill>
                <a:schemeClr val="accent1"/>
              </a:solidFill>
              <a:latin typeface="Lato"/>
              <a:ea typeface="Lato"/>
              <a:cs typeface="Lato"/>
              <a:sym typeface="Lato"/>
            </a:endParaRPr>
          </a:p>
          <a:p>
            <a:pPr marL="0" lvl="0" indent="0" algn="l" rtl="0">
              <a:spcBef>
                <a:spcPts val="400"/>
              </a:spcBef>
              <a:spcAft>
                <a:spcPts val="0"/>
              </a:spcAft>
              <a:buNone/>
            </a:pPr>
            <a:endParaRPr/>
          </a:p>
        </p:txBody>
      </p:sp>
      <p:sp>
        <p:nvSpPr>
          <p:cNvPr id="175" name="Google Shape;175;g8dd4148c52_0_10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84" name="Google Shape;18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92" name="Google Shape;19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99" name="Google Shape;19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206" name="Google Shape;20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213" name="Google Shape;21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220" name="Google Shape;22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dd4148c52_0_12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lnSpc>
                <a:spcPct val="80000"/>
              </a:lnSpc>
              <a:spcBef>
                <a:spcPts val="0"/>
              </a:spcBef>
              <a:spcAft>
                <a:spcPts val="0"/>
              </a:spcAft>
              <a:buNone/>
            </a:pPr>
            <a:r>
              <a:rPr lang="en-US" sz="1679">
                <a:solidFill>
                  <a:schemeClr val="accent1"/>
                </a:solidFill>
                <a:latin typeface="Lato"/>
                <a:ea typeface="Lato"/>
                <a:cs typeface="Lato"/>
                <a:sym typeface="Lato"/>
              </a:rPr>
              <a:t>Abstract:  </a:t>
            </a:r>
            <a:endParaRPr sz="1300">
              <a:solidFill>
                <a:schemeClr val="accent1"/>
              </a:solidFill>
              <a:latin typeface="Lato"/>
              <a:ea typeface="Lato"/>
              <a:cs typeface="Lato"/>
              <a:sym typeface="Lato"/>
            </a:endParaRPr>
          </a:p>
          <a:p>
            <a:pPr marL="0" lvl="0" indent="0" algn="l" rtl="0">
              <a:lnSpc>
                <a:spcPct val="80000"/>
              </a:lnSpc>
              <a:spcBef>
                <a:spcPts val="800"/>
              </a:spcBef>
              <a:spcAft>
                <a:spcPts val="0"/>
              </a:spcAft>
              <a:buNone/>
            </a:pPr>
            <a:endParaRPr sz="1679">
              <a:solidFill>
                <a:schemeClr val="accent1"/>
              </a:solidFill>
              <a:latin typeface="Lato"/>
              <a:ea typeface="Lato"/>
              <a:cs typeface="Lato"/>
              <a:sym typeface="Lato"/>
            </a:endParaRPr>
          </a:p>
          <a:p>
            <a:pPr marL="0" lvl="0" indent="0" algn="l" rtl="0">
              <a:lnSpc>
                <a:spcPct val="80000"/>
              </a:lnSpc>
              <a:spcBef>
                <a:spcPts val="500"/>
              </a:spcBef>
              <a:spcAft>
                <a:spcPts val="0"/>
              </a:spcAft>
              <a:buNone/>
            </a:pPr>
            <a:r>
              <a:rPr lang="en-US" sz="2240">
                <a:solidFill>
                  <a:schemeClr val="dk1"/>
                </a:solidFill>
                <a:latin typeface="Lato"/>
                <a:ea typeface="Lato"/>
                <a:cs typeface="Lato"/>
                <a:sym typeface="Lato"/>
              </a:rPr>
              <a:t>Traditional NBA player statistics have been collected since the onset of the NBA in 1946. The development of advanced player statistics have grown in the NBA from the 1990s through today. This project looks to answer the question which statistics (advanced or traditional) correlate most to the regular season MVP award. The seasons used for comparison were 2002-03 to 2016-17.  It was determined that on average, the metrics which most correlated to the regular season MVP were estimated wins added, value added and player efficiency rating (all advanced statistics).</a:t>
            </a:r>
            <a:r>
              <a:rPr lang="en-US" sz="2240">
                <a:solidFill>
                  <a:srgbClr val="C00000"/>
                </a:solidFill>
                <a:latin typeface="Lato"/>
                <a:ea typeface="Lato"/>
                <a:cs typeface="Lato"/>
                <a:sym typeface="Lato"/>
              </a:rPr>
              <a:t>  </a:t>
            </a:r>
            <a:r>
              <a:rPr lang="en-US" sz="2240">
                <a:solidFill>
                  <a:schemeClr val="dk1"/>
                </a:solidFill>
                <a:latin typeface="Lato"/>
                <a:ea typeface="Lato"/>
                <a:cs typeface="Lato"/>
                <a:sym typeface="Lato"/>
              </a:rPr>
              <a:t>For further study, it is recommended to analyze more seasons and apply machine learning techniques on the most informative statistics to develop regular season MVP prediction models.</a:t>
            </a:r>
            <a:endParaRPr sz="2240">
              <a:solidFill>
                <a:schemeClr val="dk1"/>
              </a:solidFill>
              <a:latin typeface="Lato"/>
              <a:ea typeface="Lato"/>
              <a:cs typeface="Lato"/>
              <a:sym typeface="Lato"/>
            </a:endParaRPr>
          </a:p>
          <a:p>
            <a:pPr marL="0" lvl="0" indent="0" algn="l" rtl="0">
              <a:lnSpc>
                <a:spcPct val="80000"/>
              </a:lnSpc>
              <a:spcBef>
                <a:spcPts val="400"/>
              </a:spcBef>
              <a:spcAft>
                <a:spcPts val="0"/>
              </a:spcAft>
              <a:buNone/>
            </a:pPr>
            <a:endParaRPr sz="1679">
              <a:solidFill>
                <a:srgbClr val="FF0000"/>
              </a:solidFill>
              <a:latin typeface="Lato"/>
              <a:ea typeface="Lato"/>
              <a:cs typeface="Lato"/>
              <a:sym typeface="Lato"/>
            </a:endParaRPr>
          </a:p>
          <a:p>
            <a:pPr marL="0" lvl="0" indent="0" algn="l" rtl="0">
              <a:lnSpc>
                <a:spcPct val="80000"/>
              </a:lnSpc>
              <a:spcBef>
                <a:spcPts val="400"/>
              </a:spcBef>
              <a:spcAft>
                <a:spcPts val="0"/>
              </a:spcAft>
              <a:buNone/>
            </a:pPr>
            <a:r>
              <a:rPr lang="en-US" sz="1400">
                <a:solidFill>
                  <a:schemeClr val="accent1"/>
                </a:solidFill>
                <a:latin typeface="Lato"/>
                <a:ea typeface="Lato"/>
                <a:cs typeface="Lato"/>
                <a:sym typeface="Lato"/>
              </a:rPr>
              <a:t>Platform(s) where the application runs: </a:t>
            </a:r>
            <a:endParaRPr sz="1300">
              <a:solidFill>
                <a:schemeClr val="accent1"/>
              </a:solidFill>
              <a:latin typeface="Lato"/>
              <a:ea typeface="Lato"/>
              <a:cs typeface="Lato"/>
              <a:sym typeface="Lato"/>
            </a:endParaRPr>
          </a:p>
          <a:p>
            <a:pPr marL="0" lvl="0" indent="0" algn="l" rtl="0">
              <a:lnSpc>
                <a:spcPct val="80000"/>
              </a:lnSpc>
              <a:spcBef>
                <a:spcPts val="400"/>
              </a:spcBef>
              <a:spcAft>
                <a:spcPts val="0"/>
              </a:spcAft>
              <a:buNone/>
            </a:pPr>
            <a:r>
              <a:rPr lang="en-US" sz="1400">
                <a:solidFill>
                  <a:schemeClr val="dk1"/>
                </a:solidFill>
                <a:latin typeface="Lato"/>
                <a:ea typeface="Lato"/>
                <a:cs typeface="Lato"/>
                <a:sym typeface="Lato"/>
              </a:rPr>
              <a:t>&lt; NYU Dumbo (Hadoop MapReduce, Apache Impala)&gt;</a:t>
            </a:r>
            <a:endParaRPr/>
          </a:p>
        </p:txBody>
      </p:sp>
      <p:sp>
        <p:nvSpPr>
          <p:cNvPr id="93" name="Google Shape;93;g8dd4148c52_0_12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8dd4148c52_0_11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227" name="Google Shape;227;g8dd4148c52_0_11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234" name="Google Shape;234;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8dd4148c52_0_112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241" name="Google Shape;241;g8dd4148c52_0_11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8dd4148c52_0_122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248" name="Google Shape;248;g8dd4148c52_0_12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8dd4148c52_0_12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255" name="Google Shape;255;g8dd4148c52_0_12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8dd4148c52_0_16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lnSpc>
                <a:spcPct val="80000"/>
              </a:lnSpc>
              <a:spcBef>
                <a:spcPts val="0"/>
              </a:spcBef>
              <a:spcAft>
                <a:spcPts val="0"/>
              </a:spcAft>
              <a:buNone/>
            </a:pPr>
            <a:r>
              <a:rPr lang="en-US" sz="1679">
                <a:solidFill>
                  <a:schemeClr val="accent1"/>
                </a:solidFill>
                <a:latin typeface="Lato"/>
                <a:ea typeface="Lato"/>
                <a:cs typeface="Lato"/>
                <a:sym typeface="Lato"/>
              </a:rPr>
              <a:t>Abstract:  </a:t>
            </a:r>
            <a:endParaRPr sz="1300">
              <a:solidFill>
                <a:schemeClr val="accent1"/>
              </a:solidFill>
              <a:latin typeface="Lato"/>
              <a:ea typeface="Lato"/>
              <a:cs typeface="Lato"/>
              <a:sym typeface="Lato"/>
            </a:endParaRPr>
          </a:p>
          <a:p>
            <a:pPr marL="0" lvl="0" indent="0" algn="l" rtl="0">
              <a:lnSpc>
                <a:spcPct val="80000"/>
              </a:lnSpc>
              <a:spcBef>
                <a:spcPts val="800"/>
              </a:spcBef>
              <a:spcAft>
                <a:spcPts val="0"/>
              </a:spcAft>
              <a:buNone/>
            </a:pPr>
            <a:endParaRPr sz="1679">
              <a:solidFill>
                <a:schemeClr val="accent1"/>
              </a:solidFill>
              <a:latin typeface="Lato"/>
              <a:ea typeface="Lato"/>
              <a:cs typeface="Lato"/>
              <a:sym typeface="Lato"/>
            </a:endParaRPr>
          </a:p>
          <a:p>
            <a:pPr marL="0" lvl="0" indent="0" algn="l" rtl="0">
              <a:lnSpc>
                <a:spcPct val="80000"/>
              </a:lnSpc>
              <a:spcBef>
                <a:spcPts val="500"/>
              </a:spcBef>
              <a:spcAft>
                <a:spcPts val="0"/>
              </a:spcAft>
              <a:buNone/>
            </a:pPr>
            <a:r>
              <a:rPr lang="en-US" sz="2240">
                <a:solidFill>
                  <a:schemeClr val="dk1"/>
                </a:solidFill>
                <a:latin typeface="Lato"/>
                <a:ea typeface="Lato"/>
                <a:cs typeface="Lato"/>
                <a:sym typeface="Lato"/>
              </a:rPr>
              <a:t>Traditional NBA player statistics have been collected since the onset of the NBA in 1946. The development of advanced player statistics have grown in the NBA from the 1990s through today. This project looks to answer the question which statistics (advanced or traditional) correlate most to the regular season MVP award. The seasons used for comparison were 2002-03 to 2016-17.  It was determined that on average, the metrics which most correlated to the regular season MVP were estimated wins added, value added and player efficiency rating (all advanced statistics).</a:t>
            </a:r>
            <a:r>
              <a:rPr lang="en-US" sz="2240">
                <a:solidFill>
                  <a:srgbClr val="C00000"/>
                </a:solidFill>
                <a:latin typeface="Lato"/>
                <a:ea typeface="Lato"/>
                <a:cs typeface="Lato"/>
                <a:sym typeface="Lato"/>
              </a:rPr>
              <a:t>  </a:t>
            </a:r>
            <a:r>
              <a:rPr lang="en-US" sz="2240">
                <a:solidFill>
                  <a:schemeClr val="dk1"/>
                </a:solidFill>
                <a:latin typeface="Lato"/>
                <a:ea typeface="Lato"/>
                <a:cs typeface="Lato"/>
                <a:sym typeface="Lato"/>
              </a:rPr>
              <a:t>For further study, it is recommended to analyze more seasons and apply machine learning techniques on the most informative statistics to develop regular season MVP prediction models.</a:t>
            </a:r>
            <a:endParaRPr sz="2240">
              <a:solidFill>
                <a:schemeClr val="dk1"/>
              </a:solidFill>
              <a:latin typeface="Lato"/>
              <a:ea typeface="Lato"/>
              <a:cs typeface="Lato"/>
              <a:sym typeface="Lato"/>
            </a:endParaRPr>
          </a:p>
          <a:p>
            <a:pPr marL="0" lvl="0" indent="0" algn="l" rtl="0">
              <a:lnSpc>
                <a:spcPct val="80000"/>
              </a:lnSpc>
              <a:spcBef>
                <a:spcPts val="400"/>
              </a:spcBef>
              <a:spcAft>
                <a:spcPts val="0"/>
              </a:spcAft>
              <a:buNone/>
            </a:pPr>
            <a:endParaRPr sz="1679">
              <a:solidFill>
                <a:srgbClr val="FF0000"/>
              </a:solidFill>
              <a:latin typeface="Lato"/>
              <a:ea typeface="Lato"/>
              <a:cs typeface="Lato"/>
              <a:sym typeface="Lato"/>
            </a:endParaRPr>
          </a:p>
          <a:p>
            <a:pPr marL="0" lvl="0" indent="0" algn="l" rtl="0">
              <a:lnSpc>
                <a:spcPct val="80000"/>
              </a:lnSpc>
              <a:spcBef>
                <a:spcPts val="400"/>
              </a:spcBef>
              <a:spcAft>
                <a:spcPts val="0"/>
              </a:spcAft>
              <a:buNone/>
            </a:pPr>
            <a:r>
              <a:rPr lang="en-US" sz="1400">
                <a:solidFill>
                  <a:schemeClr val="accent1"/>
                </a:solidFill>
                <a:latin typeface="Lato"/>
                <a:ea typeface="Lato"/>
                <a:cs typeface="Lato"/>
                <a:sym typeface="Lato"/>
              </a:rPr>
              <a:t>Platform(s) where the application runs: </a:t>
            </a:r>
            <a:endParaRPr sz="1300">
              <a:solidFill>
                <a:schemeClr val="accent1"/>
              </a:solidFill>
              <a:latin typeface="Lato"/>
              <a:ea typeface="Lato"/>
              <a:cs typeface="Lato"/>
              <a:sym typeface="Lato"/>
            </a:endParaRPr>
          </a:p>
          <a:p>
            <a:pPr marL="0" lvl="0" indent="0" algn="l" rtl="0">
              <a:lnSpc>
                <a:spcPct val="80000"/>
              </a:lnSpc>
              <a:spcBef>
                <a:spcPts val="400"/>
              </a:spcBef>
              <a:spcAft>
                <a:spcPts val="0"/>
              </a:spcAft>
              <a:buNone/>
            </a:pPr>
            <a:r>
              <a:rPr lang="en-US" sz="1400">
                <a:solidFill>
                  <a:schemeClr val="dk1"/>
                </a:solidFill>
                <a:latin typeface="Lato"/>
                <a:ea typeface="Lato"/>
                <a:cs typeface="Lato"/>
                <a:sym typeface="Lato"/>
              </a:rPr>
              <a:t>&lt; NYU Dumbo (Hadoop MapReduce, Apache Impala)&gt;</a:t>
            </a:r>
            <a:endParaRPr/>
          </a:p>
        </p:txBody>
      </p:sp>
      <p:sp>
        <p:nvSpPr>
          <p:cNvPr id="100" name="Google Shape;100;g8dd4148c52_0_1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dd4148c52_0_24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300">
                <a:solidFill>
                  <a:schemeClr val="accent1"/>
                </a:solidFill>
                <a:latin typeface="Lato"/>
                <a:ea typeface="Lato"/>
                <a:cs typeface="Lato"/>
                <a:sym typeface="Lato"/>
              </a:rPr>
              <a:t>Motivation</a:t>
            </a:r>
            <a:endParaRPr sz="2000">
              <a:solidFill>
                <a:schemeClr val="accent1"/>
              </a:solidFill>
              <a:latin typeface="Lato"/>
              <a:ea typeface="Lato"/>
              <a:cs typeface="Lato"/>
              <a:sym typeface="Lato"/>
            </a:endParaRPr>
          </a:p>
          <a:p>
            <a:pPr marL="0" lvl="0" indent="0" algn="l" rtl="0">
              <a:spcBef>
                <a:spcPts val="500"/>
              </a:spcBef>
              <a:spcAft>
                <a:spcPts val="0"/>
              </a:spcAft>
              <a:buNone/>
            </a:pPr>
            <a:endParaRPr sz="2000">
              <a:solidFill>
                <a:schemeClr val="accent1"/>
              </a:solidFill>
              <a:latin typeface="Lato"/>
              <a:ea typeface="Lato"/>
              <a:cs typeface="Lato"/>
              <a:sym typeface="Lato"/>
            </a:endParaRPr>
          </a:p>
          <a:p>
            <a:pPr marL="0" lvl="0" indent="0" algn="l" rtl="0">
              <a:spcBef>
                <a:spcPts val="400"/>
              </a:spcBef>
              <a:spcAft>
                <a:spcPts val="0"/>
              </a:spcAft>
              <a:buNone/>
            </a:pPr>
            <a:r>
              <a:rPr lang="en-US" sz="1300">
                <a:solidFill>
                  <a:schemeClr val="accent1"/>
                </a:solidFill>
                <a:latin typeface="Lato"/>
                <a:ea typeface="Lato"/>
                <a:cs typeface="Lato"/>
                <a:sym typeface="Lato"/>
              </a:rPr>
              <a:t>Who are the users of this analytic?     </a:t>
            </a:r>
            <a:endParaRPr sz="1300">
              <a:solidFill>
                <a:schemeClr val="accent1"/>
              </a:solidFill>
              <a:latin typeface="Lato"/>
              <a:ea typeface="Lato"/>
              <a:cs typeface="Lato"/>
              <a:sym typeface="Lato"/>
            </a:endParaRPr>
          </a:p>
          <a:p>
            <a:pPr marL="342900" lvl="0" indent="-342900" algn="l" rtl="0">
              <a:spcBef>
                <a:spcPts val="400"/>
              </a:spcBef>
              <a:spcAft>
                <a:spcPts val="0"/>
              </a:spcAft>
              <a:buClr>
                <a:schemeClr val="accent1"/>
              </a:buClr>
              <a:buSzPts val="2000"/>
              <a:buFont typeface="Arial"/>
              <a:buChar char="•"/>
            </a:pPr>
            <a:r>
              <a:rPr lang="en-US" sz="1300">
                <a:solidFill>
                  <a:schemeClr val="dk1"/>
                </a:solidFill>
                <a:latin typeface="Lato"/>
                <a:ea typeface="Lato"/>
                <a:cs typeface="Lato"/>
                <a:sym typeface="Lato"/>
              </a:rPr>
              <a:t>NBA franchises and players, and the media</a:t>
            </a:r>
            <a:endParaRPr sz="1300">
              <a:solidFill>
                <a:schemeClr val="dk1"/>
              </a:solidFill>
              <a:latin typeface="Lato"/>
              <a:ea typeface="Lato"/>
              <a:cs typeface="Lato"/>
              <a:sym typeface="Lato"/>
            </a:endParaRPr>
          </a:p>
          <a:p>
            <a:pPr marL="0" lvl="0" indent="0" algn="l" rtl="0">
              <a:spcBef>
                <a:spcPts val="500"/>
              </a:spcBef>
              <a:spcAft>
                <a:spcPts val="0"/>
              </a:spcAft>
              <a:buNone/>
            </a:pPr>
            <a:endParaRPr sz="1300">
              <a:solidFill>
                <a:srgbClr val="FF0000"/>
              </a:solidFill>
              <a:latin typeface="Lato"/>
              <a:ea typeface="Lato"/>
              <a:cs typeface="Lato"/>
              <a:sym typeface="Lato"/>
            </a:endParaRPr>
          </a:p>
          <a:p>
            <a:pPr marL="0" lvl="0" indent="0" algn="l" rtl="0">
              <a:spcBef>
                <a:spcPts val="400"/>
              </a:spcBef>
              <a:spcAft>
                <a:spcPts val="0"/>
              </a:spcAft>
              <a:buNone/>
            </a:pPr>
            <a:r>
              <a:rPr lang="en-US" sz="1300">
                <a:solidFill>
                  <a:schemeClr val="accent1"/>
                </a:solidFill>
                <a:latin typeface="Lato"/>
                <a:ea typeface="Lato"/>
                <a:cs typeface="Lato"/>
                <a:sym typeface="Lato"/>
              </a:rPr>
              <a:t>Who will benefit from this analytic?</a:t>
            </a:r>
            <a:endParaRPr sz="1300">
              <a:solidFill>
                <a:schemeClr val="accent1"/>
              </a:solidFill>
              <a:latin typeface="Lato"/>
              <a:ea typeface="Lato"/>
              <a:cs typeface="Lato"/>
              <a:sym typeface="Lato"/>
            </a:endParaRPr>
          </a:p>
          <a:p>
            <a:pPr marL="342900" lvl="0" indent="-342900" algn="l" rtl="0">
              <a:spcBef>
                <a:spcPts val="400"/>
              </a:spcBef>
              <a:spcAft>
                <a:spcPts val="0"/>
              </a:spcAft>
              <a:buClr>
                <a:schemeClr val="accent1"/>
              </a:buClr>
              <a:buSzPts val="2000"/>
              <a:buFont typeface="Arial"/>
              <a:buChar char="•"/>
            </a:pPr>
            <a:r>
              <a:rPr lang="en-US" sz="1300">
                <a:solidFill>
                  <a:schemeClr val="dk1"/>
                </a:solidFill>
                <a:latin typeface="Lato"/>
                <a:ea typeface="Lato"/>
                <a:cs typeface="Lato"/>
                <a:sym typeface="Lato"/>
              </a:rPr>
              <a:t>same as above, plus NBA fans</a:t>
            </a:r>
            <a:endParaRPr sz="1300">
              <a:solidFill>
                <a:schemeClr val="accent1"/>
              </a:solidFill>
              <a:latin typeface="Lato"/>
              <a:ea typeface="Lato"/>
              <a:cs typeface="Lato"/>
              <a:sym typeface="Lato"/>
            </a:endParaRPr>
          </a:p>
          <a:p>
            <a:pPr marL="0" lvl="0" indent="0" algn="l" rtl="0">
              <a:spcBef>
                <a:spcPts val="400"/>
              </a:spcBef>
              <a:spcAft>
                <a:spcPts val="0"/>
              </a:spcAft>
              <a:buNone/>
            </a:pPr>
            <a:endParaRPr sz="1300">
              <a:solidFill>
                <a:schemeClr val="dk1"/>
              </a:solidFill>
              <a:latin typeface="Lato"/>
              <a:ea typeface="Lato"/>
              <a:cs typeface="Lato"/>
              <a:sym typeface="Lato"/>
            </a:endParaRPr>
          </a:p>
          <a:p>
            <a:pPr marL="0" lvl="0" indent="0" algn="l" rtl="0">
              <a:spcBef>
                <a:spcPts val="400"/>
              </a:spcBef>
              <a:spcAft>
                <a:spcPts val="0"/>
              </a:spcAft>
              <a:buNone/>
            </a:pPr>
            <a:r>
              <a:rPr lang="en-US" sz="1300">
                <a:solidFill>
                  <a:schemeClr val="accent1"/>
                </a:solidFill>
                <a:latin typeface="Lato"/>
                <a:ea typeface="Lato"/>
                <a:cs typeface="Lato"/>
                <a:sym typeface="Lato"/>
              </a:rPr>
              <a:t>Why is this analytic important?         </a:t>
            </a:r>
            <a:endParaRPr sz="1300">
              <a:solidFill>
                <a:schemeClr val="accent1"/>
              </a:solidFill>
              <a:latin typeface="Lato"/>
              <a:ea typeface="Lato"/>
              <a:cs typeface="Lato"/>
              <a:sym typeface="Lato"/>
            </a:endParaRPr>
          </a:p>
          <a:p>
            <a:pPr marL="342900" lvl="0" indent="-342900" algn="l" rtl="0">
              <a:spcBef>
                <a:spcPts val="400"/>
              </a:spcBef>
              <a:spcAft>
                <a:spcPts val="0"/>
              </a:spcAft>
              <a:buClr>
                <a:schemeClr val="accent1"/>
              </a:buClr>
              <a:buSzPts val="2000"/>
              <a:buFont typeface="Arial"/>
              <a:buChar char="•"/>
            </a:pPr>
            <a:r>
              <a:rPr lang="en-US" sz="1300">
                <a:solidFill>
                  <a:schemeClr val="dk1"/>
                </a:solidFill>
                <a:latin typeface="Lato"/>
                <a:ea typeface="Lato"/>
                <a:cs typeface="Lato"/>
                <a:sym typeface="Lato"/>
              </a:rPr>
              <a:t>This analytic is important to provide an objective assessment of player performance as it relates to the regular season MVP, and to determine which statistics are most informative.  </a:t>
            </a:r>
            <a:endParaRPr sz="1300">
              <a:solidFill>
                <a:schemeClr val="dk1"/>
              </a:solidFill>
              <a:latin typeface="Lato"/>
              <a:ea typeface="Lato"/>
              <a:cs typeface="Lato"/>
              <a:sym typeface="Lato"/>
            </a:endParaRPr>
          </a:p>
          <a:p>
            <a:pPr marL="0" lvl="0" indent="0" algn="l" rtl="0">
              <a:spcBef>
                <a:spcPts val="400"/>
              </a:spcBef>
              <a:spcAft>
                <a:spcPts val="0"/>
              </a:spcAft>
              <a:buNone/>
            </a:pPr>
            <a:endParaRPr/>
          </a:p>
        </p:txBody>
      </p:sp>
      <p:sp>
        <p:nvSpPr>
          <p:cNvPr id="107" name="Google Shape;107;g8dd4148c52_0_2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dd4148c52_0_4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r>
              <a:rPr lang="en-US" sz="2000">
                <a:solidFill>
                  <a:schemeClr val="accent1"/>
                </a:solidFill>
                <a:latin typeface="Century"/>
                <a:ea typeface="Century"/>
                <a:cs typeface="Century"/>
                <a:sym typeface="Century"/>
              </a:rPr>
              <a:t>What steps were taken to assess the ‘goodness’ of the analytic? </a:t>
            </a:r>
            <a:endParaRPr sz="2000">
              <a:solidFill>
                <a:schemeClr val="accent1"/>
              </a:solidFill>
              <a:latin typeface="Century"/>
              <a:ea typeface="Century"/>
              <a:cs typeface="Century"/>
              <a:sym typeface="Century"/>
            </a:endParaRPr>
          </a:p>
          <a:p>
            <a:pPr marL="0" lvl="0" indent="0" algn="l" rtl="0">
              <a:spcBef>
                <a:spcPts val="400"/>
              </a:spcBef>
              <a:spcAft>
                <a:spcPts val="0"/>
              </a:spcAft>
              <a:buNone/>
            </a:pPr>
            <a:endParaRPr sz="2000">
              <a:solidFill>
                <a:schemeClr val="accent1"/>
              </a:solidFill>
              <a:latin typeface="Century"/>
              <a:ea typeface="Century"/>
              <a:cs typeface="Century"/>
              <a:sym typeface="Century"/>
            </a:endParaRPr>
          </a:p>
          <a:p>
            <a:pPr marL="0" lvl="0" indent="0" algn="l" rtl="0">
              <a:spcBef>
                <a:spcPts val="400"/>
              </a:spcBef>
              <a:spcAft>
                <a:spcPts val="0"/>
              </a:spcAft>
              <a:buNone/>
            </a:pPr>
            <a:r>
              <a:rPr lang="en-US" sz="2000">
                <a:solidFill>
                  <a:schemeClr val="accent1"/>
                </a:solidFill>
                <a:latin typeface="Century"/>
                <a:ea typeface="Century"/>
                <a:cs typeface="Century"/>
                <a:sym typeface="Century"/>
              </a:rPr>
              <a:t>The results of our analytic are correct and can be trusted because we are performing simple statistics and rankings of typical player statistics per season.  This data is readily available on sources such as ESPN.com and NBA.com and was used to spot check the calculations.  In addition, domain knowledge and the results of the data profiling were used to assess the goodness of the analytic.  We also predicted the mvp winners for each season based on the results of the analytic.</a:t>
            </a:r>
            <a:endParaRPr/>
          </a:p>
        </p:txBody>
      </p:sp>
      <p:sp>
        <p:nvSpPr>
          <p:cNvPr id="114" name="Google Shape;114;g8dd4148c52_0_4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8dd4148c52_0_49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342900" lvl="0" indent="-342900" algn="l" rtl="0">
              <a:lnSpc>
                <a:spcPct val="70000"/>
              </a:lnSpc>
              <a:spcBef>
                <a:spcPts val="0"/>
              </a:spcBef>
              <a:spcAft>
                <a:spcPts val="0"/>
              </a:spcAft>
              <a:buNone/>
            </a:pPr>
            <a:endParaRPr sz="1300">
              <a:solidFill>
                <a:schemeClr val="accent1"/>
              </a:solidFill>
              <a:latin typeface="Lato"/>
              <a:ea typeface="Lato"/>
              <a:cs typeface="Lato"/>
              <a:sym typeface="Lato"/>
            </a:endParaRPr>
          </a:p>
          <a:p>
            <a:pPr marL="0" lvl="0" indent="0" algn="l" rtl="0">
              <a:lnSpc>
                <a:spcPct val="90000"/>
              </a:lnSpc>
              <a:spcBef>
                <a:spcPts val="600"/>
              </a:spcBef>
              <a:spcAft>
                <a:spcPts val="0"/>
              </a:spcAft>
              <a:buNone/>
            </a:pPr>
            <a:r>
              <a:rPr lang="en-US" sz="1300">
                <a:solidFill>
                  <a:schemeClr val="accent1"/>
                </a:solidFill>
                <a:latin typeface="Lato"/>
                <a:ea typeface="Lato"/>
                <a:cs typeface="Lato"/>
                <a:sym typeface="Lato"/>
              </a:rPr>
              <a:t>Data Sources</a:t>
            </a:r>
            <a:endParaRPr sz="1300">
              <a:solidFill>
                <a:schemeClr val="accent1"/>
              </a:solidFill>
              <a:latin typeface="Lato"/>
              <a:ea typeface="Lato"/>
              <a:cs typeface="Lato"/>
              <a:sym typeface="Lato"/>
            </a:endParaRPr>
          </a:p>
          <a:p>
            <a:pPr marL="0" lvl="0" indent="0" algn="l" rtl="0">
              <a:lnSpc>
                <a:spcPct val="90000"/>
              </a:lnSpc>
              <a:spcBef>
                <a:spcPts val="500"/>
              </a:spcBef>
              <a:spcAft>
                <a:spcPts val="0"/>
              </a:spcAft>
              <a:buNone/>
            </a:pPr>
            <a:endParaRPr sz="100">
              <a:solidFill>
                <a:schemeClr val="accent1"/>
              </a:solidFill>
              <a:latin typeface="Lato"/>
              <a:ea typeface="Lato"/>
              <a:cs typeface="Lato"/>
              <a:sym typeface="Lato"/>
            </a:endParaRPr>
          </a:p>
          <a:p>
            <a:pPr marL="0" lvl="0" indent="0" algn="l" rtl="0">
              <a:lnSpc>
                <a:spcPct val="90000"/>
              </a:lnSpc>
              <a:spcBef>
                <a:spcPts val="400"/>
              </a:spcBef>
              <a:spcAft>
                <a:spcPts val="0"/>
              </a:spcAft>
              <a:buNone/>
            </a:pPr>
            <a:r>
              <a:rPr lang="en-US" sz="2000">
                <a:solidFill>
                  <a:schemeClr val="dk1"/>
                </a:solidFill>
                <a:latin typeface="Lato"/>
                <a:ea typeface="Lato"/>
                <a:cs typeface="Lato"/>
                <a:sym typeface="Lato"/>
              </a:rPr>
              <a:t>Name:           Advanced Player Statistics (2002-03 to 2017-18)</a:t>
            </a:r>
            <a:endParaRPr sz="2000">
              <a:solidFill>
                <a:schemeClr val="dk1"/>
              </a:solidFill>
              <a:latin typeface="Lato"/>
              <a:ea typeface="Lato"/>
              <a:cs typeface="Lato"/>
              <a:sym typeface="Lato"/>
            </a:endParaRPr>
          </a:p>
          <a:p>
            <a:pPr marL="0" lvl="0" indent="0" algn="l" rtl="0">
              <a:lnSpc>
                <a:spcPct val="90000"/>
              </a:lnSpc>
              <a:spcBef>
                <a:spcPts val="400"/>
              </a:spcBef>
              <a:spcAft>
                <a:spcPts val="0"/>
              </a:spcAft>
              <a:buNone/>
            </a:pPr>
            <a:r>
              <a:rPr lang="en-US" sz="2000">
                <a:solidFill>
                  <a:schemeClr val="dk1"/>
                </a:solidFill>
                <a:latin typeface="Lato"/>
                <a:ea typeface="Lato"/>
                <a:cs typeface="Lato"/>
                <a:sym typeface="Lato"/>
              </a:rPr>
              <a:t>Description:  NBA advanced player statistics organized by season</a:t>
            </a:r>
            <a:br>
              <a:rPr lang="en-US" sz="2000">
                <a:solidFill>
                  <a:schemeClr val="dk1"/>
                </a:solidFill>
                <a:latin typeface="Lato"/>
                <a:ea typeface="Lato"/>
                <a:cs typeface="Lato"/>
                <a:sym typeface="Lato"/>
              </a:rPr>
            </a:br>
            <a:r>
              <a:rPr lang="en-US" sz="2000">
                <a:solidFill>
                  <a:schemeClr val="dk1"/>
                </a:solidFill>
                <a:latin typeface="Lato"/>
                <a:ea typeface="Lato"/>
                <a:cs typeface="Lato"/>
                <a:sym typeface="Lato"/>
              </a:rPr>
              <a:t>                      such as PER, EWA, TS%</a:t>
            </a:r>
            <a:endParaRPr sz="2000">
              <a:solidFill>
                <a:schemeClr val="dk1"/>
              </a:solidFill>
              <a:latin typeface="Lato"/>
              <a:ea typeface="Lato"/>
              <a:cs typeface="Lato"/>
              <a:sym typeface="Lato"/>
            </a:endParaRPr>
          </a:p>
          <a:p>
            <a:pPr marL="0" lvl="0" indent="0" algn="l" rtl="0">
              <a:lnSpc>
                <a:spcPct val="90000"/>
              </a:lnSpc>
              <a:spcBef>
                <a:spcPts val="400"/>
              </a:spcBef>
              <a:spcAft>
                <a:spcPts val="0"/>
              </a:spcAft>
              <a:buNone/>
            </a:pPr>
            <a:r>
              <a:rPr lang="en-US" sz="2000">
                <a:solidFill>
                  <a:schemeClr val="dk1"/>
                </a:solidFill>
                <a:latin typeface="Lato"/>
                <a:ea typeface="Lato"/>
                <a:cs typeface="Lato"/>
                <a:sym typeface="Lato"/>
              </a:rPr>
              <a:t>Size of data:  0.6 MB</a:t>
            </a:r>
            <a:endParaRPr sz="2000">
              <a:solidFill>
                <a:schemeClr val="dk1"/>
              </a:solidFill>
              <a:latin typeface="Lato"/>
              <a:ea typeface="Lato"/>
              <a:cs typeface="Lato"/>
              <a:sym typeface="Lato"/>
            </a:endParaRPr>
          </a:p>
          <a:p>
            <a:pPr marL="0" lvl="0" indent="0" algn="l" rtl="0">
              <a:lnSpc>
                <a:spcPct val="90000"/>
              </a:lnSpc>
              <a:spcBef>
                <a:spcPts val="500"/>
              </a:spcBef>
              <a:spcAft>
                <a:spcPts val="0"/>
              </a:spcAft>
              <a:buNone/>
            </a:pPr>
            <a:endParaRPr sz="2000">
              <a:solidFill>
                <a:schemeClr val="dk1"/>
              </a:solidFill>
              <a:latin typeface="Lato"/>
              <a:ea typeface="Lato"/>
              <a:cs typeface="Lato"/>
              <a:sym typeface="Lato"/>
            </a:endParaRPr>
          </a:p>
          <a:p>
            <a:pPr marL="0" lvl="0" indent="0" algn="l" rtl="0">
              <a:lnSpc>
                <a:spcPct val="90000"/>
              </a:lnSpc>
              <a:spcBef>
                <a:spcPts val="400"/>
              </a:spcBef>
              <a:spcAft>
                <a:spcPts val="0"/>
              </a:spcAft>
              <a:buNone/>
            </a:pPr>
            <a:r>
              <a:rPr lang="en-US" sz="2000">
                <a:solidFill>
                  <a:schemeClr val="dk1"/>
                </a:solidFill>
                <a:latin typeface="Lato"/>
                <a:ea typeface="Lato"/>
                <a:cs typeface="Lato"/>
                <a:sym typeface="Lato"/>
              </a:rPr>
              <a:t>Name:           Traditional Player Statistics (1949-50 to 2016-17)</a:t>
            </a:r>
            <a:endParaRPr sz="2000">
              <a:solidFill>
                <a:schemeClr val="dk1"/>
              </a:solidFill>
              <a:latin typeface="Lato"/>
              <a:ea typeface="Lato"/>
              <a:cs typeface="Lato"/>
              <a:sym typeface="Lato"/>
            </a:endParaRPr>
          </a:p>
          <a:p>
            <a:pPr marL="0" lvl="0" indent="0" algn="l" rtl="0">
              <a:lnSpc>
                <a:spcPct val="90000"/>
              </a:lnSpc>
              <a:spcBef>
                <a:spcPts val="400"/>
              </a:spcBef>
              <a:spcAft>
                <a:spcPts val="0"/>
              </a:spcAft>
              <a:buNone/>
            </a:pPr>
            <a:r>
              <a:rPr lang="en-US" sz="2000">
                <a:solidFill>
                  <a:schemeClr val="dk1"/>
                </a:solidFill>
                <a:latin typeface="Lato"/>
                <a:ea typeface="Lato"/>
                <a:cs typeface="Lato"/>
                <a:sym typeface="Lato"/>
              </a:rPr>
              <a:t>Description:  NBA traditional player statistics organized by</a:t>
            </a:r>
            <a:br>
              <a:rPr lang="en-US" sz="2000">
                <a:solidFill>
                  <a:schemeClr val="dk1"/>
                </a:solidFill>
                <a:latin typeface="Lato"/>
                <a:ea typeface="Lato"/>
                <a:cs typeface="Lato"/>
                <a:sym typeface="Lato"/>
              </a:rPr>
            </a:br>
            <a:r>
              <a:rPr lang="en-US" sz="2000">
                <a:solidFill>
                  <a:schemeClr val="dk1"/>
                </a:solidFill>
                <a:latin typeface="Lato"/>
                <a:ea typeface="Lato"/>
                <a:cs typeface="Lato"/>
                <a:sym typeface="Lato"/>
              </a:rPr>
              <a:t>                      season such as pts, rbs, asts</a:t>
            </a:r>
            <a:endParaRPr sz="2000">
              <a:solidFill>
                <a:schemeClr val="dk1"/>
              </a:solidFill>
              <a:latin typeface="Lato"/>
              <a:ea typeface="Lato"/>
              <a:cs typeface="Lato"/>
              <a:sym typeface="Lato"/>
            </a:endParaRPr>
          </a:p>
          <a:p>
            <a:pPr marL="0" lvl="0" indent="0" algn="l" rtl="0">
              <a:lnSpc>
                <a:spcPct val="90000"/>
              </a:lnSpc>
              <a:spcBef>
                <a:spcPts val="400"/>
              </a:spcBef>
              <a:spcAft>
                <a:spcPts val="0"/>
              </a:spcAft>
              <a:buNone/>
            </a:pPr>
            <a:r>
              <a:rPr lang="en-US" sz="2000">
                <a:solidFill>
                  <a:schemeClr val="dk1"/>
                </a:solidFill>
                <a:latin typeface="Lato"/>
                <a:ea typeface="Lato"/>
                <a:cs typeface="Lato"/>
                <a:sym typeface="Lato"/>
              </a:rPr>
              <a:t>Size of data:  5.1 MB</a:t>
            </a:r>
            <a:endParaRPr sz="2000">
              <a:solidFill>
                <a:schemeClr val="dk1"/>
              </a:solidFill>
              <a:latin typeface="Lato"/>
              <a:ea typeface="Lato"/>
              <a:cs typeface="Lato"/>
              <a:sym typeface="Lato"/>
            </a:endParaRPr>
          </a:p>
          <a:p>
            <a:pPr marL="0" lvl="0" indent="0" algn="l" rtl="0">
              <a:lnSpc>
                <a:spcPct val="90000"/>
              </a:lnSpc>
              <a:spcBef>
                <a:spcPts val="400"/>
              </a:spcBef>
              <a:spcAft>
                <a:spcPts val="0"/>
              </a:spcAft>
              <a:buNone/>
            </a:pPr>
            <a:endParaRPr sz="2000">
              <a:solidFill>
                <a:schemeClr val="dk1"/>
              </a:solidFill>
              <a:latin typeface="Lato"/>
              <a:ea typeface="Lato"/>
              <a:cs typeface="Lato"/>
              <a:sym typeface="Lato"/>
            </a:endParaRPr>
          </a:p>
          <a:p>
            <a:pPr marL="0" lvl="0" indent="0" algn="l" rtl="0">
              <a:lnSpc>
                <a:spcPct val="90000"/>
              </a:lnSpc>
              <a:spcBef>
                <a:spcPts val="400"/>
              </a:spcBef>
              <a:spcAft>
                <a:spcPts val="0"/>
              </a:spcAft>
              <a:buNone/>
            </a:pPr>
            <a:r>
              <a:rPr lang="en-US" sz="2000">
                <a:solidFill>
                  <a:schemeClr val="dk1"/>
                </a:solidFill>
                <a:latin typeface="Lato"/>
                <a:ea typeface="Lato"/>
                <a:cs typeface="Lato"/>
                <a:sym typeface="Lato"/>
              </a:rPr>
              <a:t>Name:           Regular Season MVPs (1949-50 to 2018-19(</a:t>
            </a:r>
            <a:endParaRPr sz="2000">
              <a:solidFill>
                <a:schemeClr val="dk1"/>
              </a:solidFill>
              <a:latin typeface="Lato"/>
              <a:ea typeface="Lato"/>
              <a:cs typeface="Lato"/>
              <a:sym typeface="Lato"/>
            </a:endParaRPr>
          </a:p>
          <a:p>
            <a:pPr marL="0" lvl="0" indent="0" algn="l" rtl="0">
              <a:lnSpc>
                <a:spcPct val="90000"/>
              </a:lnSpc>
              <a:spcBef>
                <a:spcPts val="400"/>
              </a:spcBef>
              <a:spcAft>
                <a:spcPts val="0"/>
              </a:spcAft>
              <a:buNone/>
            </a:pPr>
            <a:r>
              <a:rPr lang="en-US" sz="2000">
                <a:solidFill>
                  <a:schemeClr val="dk1"/>
                </a:solidFill>
                <a:latin typeface="Lato"/>
                <a:ea typeface="Lato"/>
                <a:cs typeface="Lato"/>
                <a:sym typeface="Lato"/>
              </a:rPr>
              <a:t>Description:  NBA MVPs organized by season</a:t>
            </a:r>
            <a:endParaRPr sz="2000">
              <a:solidFill>
                <a:schemeClr val="dk1"/>
              </a:solidFill>
              <a:latin typeface="Lato"/>
              <a:ea typeface="Lato"/>
              <a:cs typeface="Lato"/>
              <a:sym typeface="Lato"/>
            </a:endParaRPr>
          </a:p>
          <a:p>
            <a:pPr marL="0" lvl="0" indent="0" algn="l" rtl="0">
              <a:lnSpc>
                <a:spcPct val="90000"/>
              </a:lnSpc>
              <a:spcBef>
                <a:spcPts val="400"/>
              </a:spcBef>
              <a:spcAft>
                <a:spcPts val="0"/>
              </a:spcAft>
              <a:buNone/>
            </a:pPr>
            <a:r>
              <a:rPr lang="en-US" sz="2000">
                <a:solidFill>
                  <a:schemeClr val="dk1"/>
                </a:solidFill>
                <a:latin typeface="Lato"/>
                <a:ea typeface="Lato"/>
                <a:cs typeface="Lato"/>
                <a:sym typeface="Lato"/>
              </a:rPr>
              <a:t>Size of data:  4 KB</a:t>
            </a:r>
            <a:endParaRPr sz="2000">
              <a:solidFill>
                <a:schemeClr val="dk1"/>
              </a:solidFill>
              <a:latin typeface="Lato"/>
              <a:ea typeface="Lato"/>
              <a:cs typeface="Lato"/>
              <a:sym typeface="Lato"/>
            </a:endParaRPr>
          </a:p>
          <a:p>
            <a:pPr marL="0" lvl="0" indent="0" algn="l" rtl="0">
              <a:spcBef>
                <a:spcPts val="400"/>
              </a:spcBef>
              <a:spcAft>
                <a:spcPts val="0"/>
              </a:spcAft>
              <a:buNone/>
            </a:pPr>
            <a:endParaRPr/>
          </a:p>
        </p:txBody>
      </p:sp>
      <p:sp>
        <p:nvSpPr>
          <p:cNvPr id="121" name="Google Shape;121;g8dd4148c52_0_4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8dd4148c52_0_57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28" name="Google Shape;128;g8dd4148c52_0_5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8dd4148c52_0_66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35" name="Google Shape;135;g8dd4148c52_0_6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dd4148c52_0_74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42" name="Google Shape;142;g8dd4148c52_0_7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g8dd4148c52_0_4"/>
          <p:cNvSpPr/>
          <p:nvPr/>
        </p:nvSpPr>
        <p:spPr>
          <a:xfrm>
            <a:off x="0" y="0"/>
            <a:ext cx="9144000" cy="65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g8dd4148c52_0_4"/>
          <p:cNvGrpSpPr/>
          <p:nvPr/>
        </p:nvGrpSpPr>
        <p:grpSpPr>
          <a:xfrm>
            <a:off x="830392" y="1588427"/>
            <a:ext cx="745763" cy="61102"/>
            <a:chOff x="4580561" y="2589004"/>
            <a:chExt cx="1064464" cy="25200"/>
          </a:xfrm>
        </p:grpSpPr>
        <p:sp>
          <p:nvSpPr>
            <p:cNvPr id="12" name="Google Shape;12;g8dd4148c52_0_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g8dd4148c52_0_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g8dd4148c52_0_4"/>
          <p:cNvSpPr txBox="1">
            <a:spLocks noGrp="1"/>
          </p:cNvSpPr>
          <p:nvPr>
            <p:ph type="ctrTitle"/>
          </p:nvPr>
        </p:nvSpPr>
        <p:spPr>
          <a:xfrm>
            <a:off x="729450" y="1763267"/>
            <a:ext cx="7688100" cy="2219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g8dd4148c52_0_4"/>
          <p:cNvSpPr txBox="1">
            <a:spLocks noGrp="1"/>
          </p:cNvSpPr>
          <p:nvPr>
            <p:ph type="subTitle" idx="1"/>
          </p:nvPr>
        </p:nvSpPr>
        <p:spPr>
          <a:xfrm>
            <a:off x="729627" y="4230533"/>
            <a:ext cx="7688100" cy="721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g8dd4148c52_0_4"/>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g8dd4148c52_0_68"/>
          <p:cNvGrpSpPr/>
          <p:nvPr/>
        </p:nvGrpSpPr>
        <p:grpSpPr>
          <a:xfrm>
            <a:off x="830392" y="5558926"/>
            <a:ext cx="745763" cy="61102"/>
            <a:chOff x="4580561" y="2589004"/>
            <a:chExt cx="1064464" cy="25200"/>
          </a:xfrm>
        </p:grpSpPr>
        <p:sp>
          <p:nvSpPr>
            <p:cNvPr id="75" name="Google Shape;75;g8dd4148c52_0_6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g8dd4148c52_0_6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g8dd4148c52_0_68"/>
          <p:cNvSpPr txBox="1">
            <a:spLocks noGrp="1"/>
          </p:cNvSpPr>
          <p:nvPr>
            <p:ph type="title" hasCustomPrompt="1"/>
          </p:nvPr>
        </p:nvSpPr>
        <p:spPr>
          <a:xfrm>
            <a:off x="729450" y="978600"/>
            <a:ext cx="7688400" cy="165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g8dd4148c52_0_68"/>
          <p:cNvSpPr txBox="1">
            <a:spLocks noGrp="1"/>
          </p:cNvSpPr>
          <p:nvPr>
            <p:ph type="body" idx="1"/>
          </p:nvPr>
        </p:nvSpPr>
        <p:spPr>
          <a:xfrm>
            <a:off x="729450" y="3030517"/>
            <a:ext cx="7688400" cy="2107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g8dd4148c52_0_68"/>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g8dd4148c52_0_75"/>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g8dd4148c52_0_12"/>
          <p:cNvGrpSpPr/>
          <p:nvPr/>
        </p:nvGrpSpPr>
        <p:grpSpPr>
          <a:xfrm>
            <a:off x="830392" y="1588427"/>
            <a:ext cx="745763" cy="61102"/>
            <a:chOff x="4580561" y="2589004"/>
            <a:chExt cx="1064464" cy="25200"/>
          </a:xfrm>
        </p:grpSpPr>
        <p:sp>
          <p:nvSpPr>
            <p:cNvPr id="19" name="Google Shape;19;g8dd4148c52_0_12"/>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g8dd4148c52_0_12"/>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g8dd4148c52_0_12"/>
          <p:cNvSpPr txBox="1">
            <a:spLocks noGrp="1"/>
          </p:cNvSpPr>
          <p:nvPr>
            <p:ph type="title"/>
          </p:nvPr>
        </p:nvSpPr>
        <p:spPr>
          <a:xfrm>
            <a:off x="729450" y="1763267"/>
            <a:ext cx="7688400" cy="202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g8dd4148c52_0_12"/>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g8dd4148c52_0_18"/>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g8dd4148c52_0_18"/>
          <p:cNvGrpSpPr/>
          <p:nvPr/>
        </p:nvGrpSpPr>
        <p:grpSpPr>
          <a:xfrm>
            <a:off x="830392" y="1588427"/>
            <a:ext cx="745763" cy="61102"/>
            <a:chOff x="4580561" y="2589004"/>
            <a:chExt cx="1064464" cy="25200"/>
          </a:xfrm>
        </p:grpSpPr>
        <p:sp>
          <p:nvSpPr>
            <p:cNvPr id="26" name="Google Shape;26;g8dd4148c52_0_1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g8dd4148c52_0_1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g8dd4148c52_0_18"/>
          <p:cNvSpPr txBox="1">
            <a:spLocks noGrp="1"/>
          </p:cNvSpPr>
          <p:nvPr>
            <p:ph type="title"/>
          </p:nvPr>
        </p:nvSpPr>
        <p:spPr>
          <a:xfrm>
            <a:off x="729450" y="1758200"/>
            <a:ext cx="7688700" cy="713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g8dd4148c52_0_18"/>
          <p:cNvSpPr txBox="1">
            <a:spLocks noGrp="1"/>
          </p:cNvSpPr>
          <p:nvPr>
            <p:ph type="body" idx="1"/>
          </p:nvPr>
        </p:nvSpPr>
        <p:spPr>
          <a:xfrm>
            <a:off x="729450" y="2771833"/>
            <a:ext cx="7688700" cy="30147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g8dd4148c52_0_18"/>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g8dd4148c52_0_26"/>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g8dd4148c52_0_26"/>
          <p:cNvGrpSpPr/>
          <p:nvPr/>
        </p:nvGrpSpPr>
        <p:grpSpPr>
          <a:xfrm>
            <a:off x="830392" y="1588427"/>
            <a:ext cx="745763" cy="61102"/>
            <a:chOff x="4580561" y="2589004"/>
            <a:chExt cx="1064464" cy="25200"/>
          </a:xfrm>
        </p:grpSpPr>
        <p:sp>
          <p:nvSpPr>
            <p:cNvPr id="34" name="Google Shape;34;g8dd4148c52_0_2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g8dd4148c52_0_2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g8dd4148c52_0_26"/>
          <p:cNvSpPr txBox="1">
            <a:spLocks noGrp="1"/>
          </p:cNvSpPr>
          <p:nvPr>
            <p:ph type="title"/>
          </p:nvPr>
        </p:nvSpPr>
        <p:spPr>
          <a:xfrm>
            <a:off x="729450" y="1758200"/>
            <a:ext cx="7688400" cy="713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g8dd4148c52_0_26"/>
          <p:cNvSpPr txBox="1">
            <a:spLocks noGrp="1"/>
          </p:cNvSpPr>
          <p:nvPr>
            <p:ph type="body" idx="1"/>
          </p:nvPr>
        </p:nvSpPr>
        <p:spPr>
          <a:xfrm>
            <a:off x="729325" y="2771833"/>
            <a:ext cx="3774300" cy="30147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g8dd4148c52_0_26"/>
          <p:cNvSpPr txBox="1">
            <a:spLocks noGrp="1"/>
          </p:cNvSpPr>
          <p:nvPr>
            <p:ph type="body" idx="2"/>
          </p:nvPr>
        </p:nvSpPr>
        <p:spPr>
          <a:xfrm>
            <a:off x="4643604" y="2771833"/>
            <a:ext cx="3774300" cy="30147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g8dd4148c52_0_26"/>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g8dd4148c52_0_35"/>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g8dd4148c52_0_35"/>
          <p:cNvGrpSpPr/>
          <p:nvPr/>
        </p:nvGrpSpPr>
        <p:grpSpPr>
          <a:xfrm>
            <a:off x="830392" y="1588427"/>
            <a:ext cx="745763" cy="61102"/>
            <a:chOff x="4580561" y="2589004"/>
            <a:chExt cx="1064464" cy="25200"/>
          </a:xfrm>
        </p:grpSpPr>
        <p:sp>
          <p:nvSpPr>
            <p:cNvPr id="43" name="Google Shape;43;g8dd4148c52_0_3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g8dd4148c52_0_3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g8dd4148c52_0_35"/>
          <p:cNvSpPr txBox="1">
            <a:spLocks noGrp="1"/>
          </p:cNvSpPr>
          <p:nvPr>
            <p:ph type="title"/>
          </p:nvPr>
        </p:nvSpPr>
        <p:spPr>
          <a:xfrm>
            <a:off x="729450" y="1758200"/>
            <a:ext cx="7688400" cy="713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g8dd4148c52_0_35"/>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g8dd4148c52_0_42"/>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g8dd4148c52_0_42"/>
          <p:cNvGrpSpPr/>
          <p:nvPr/>
        </p:nvGrpSpPr>
        <p:grpSpPr>
          <a:xfrm>
            <a:off x="830392" y="1588427"/>
            <a:ext cx="745763" cy="61102"/>
            <a:chOff x="4580561" y="2589004"/>
            <a:chExt cx="1064464" cy="25200"/>
          </a:xfrm>
        </p:grpSpPr>
        <p:sp>
          <p:nvSpPr>
            <p:cNvPr id="50" name="Google Shape;50;g8dd4148c52_0_4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g8dd4148c52_0_4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g8dd4148c52_0_42"/>
          <p:cNvSpPr txBox="1">
            <a:spLocks noGrp="1"/>
          </p:cNvSpPr>
          <p:nvPr>
            <p:ph type="title"/>
          </p:nvPr>
        </p:nvSpPr>
        <p:spPr>
          <a:xfrm>
            <a:off x="730000" y="1758200"/>
            <a:ext cx="3300900" cy="18420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g8dd4148c52_0_42"/>
          <p:cNvSpPr txBox="1">
            <a:spLocks noGrp="1"/>
          </p:cNvSpPr>
          <p:nvPr>
            <p:ph type="body" idx="1"/>
          </p:nvPr>
        </p:nvSpPr>
        <p:spPr>
          <a:xfrm>
            <a:off x="721225" y="3708967"/>
            <a:ext cx="3300900" cy="2130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g8dd4148c52_0_42"/>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g8dd4148c52_0_50"/>
          <p:cNvGrpSpPr/>
          <p:nvPr/>
        </p:nvGrpSpPr>
        <p:grpSpPr>
          <a:xfrm>
            <a:off x="830392" y="5558926"/>
            <a:ext cx="745763" cy="61102"/>
            <a:chOff x="4580561" y="2589004"/>
            <a:chExt cx="1064464" cy="25200"/>
          </a:xfrm>
        </p:grpSpPr>
        <p:sp>
          <p:nvSpPr>
            <p:cNvPr id="57" name="Google Shape;57;g8dd4148c52_0_5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g8dd4148c52_0_5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g8dd4148c52_0_50"/>
          <p:cNvSpPr txBox="1">
            <a:spLocks noGrp="1"/>
          </p:cNvSpPr>
          <p:nvPr>
            <p:ph type="title"/>
          </p:nvPr>
        </p:nvSpPr>
        <p:spPr>
          <a:xfrm>
            <a:off x="729450" y="1152400"/>
            <a:ext cx="7021200" cy="39801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g8dd4148c52_0_50"/>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g8dd4148c52_0_56"/>
          <p:cNvSpPr/>
          <p:nvPr/>
        </p:nvSpPr>
        <p:spPr>
          <a:xfrm>
            <a:off x="0" y="0"/>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g8dd4148c52_0_56"/>
          <p:cNvGrpSpPr/>
          <p:nvPr/>
        </p:nvGrpSpPr>
        <p:grpSpPr>
          <a:xfrm>
            <a:off x="830392" y="1588427"/>
            <a:ext cx="745763" cy="61102"/>
            <a:chOff x="4580561" y="2589004"/>
            <a:chExt cx="1064464" cy="25200"/>
          </a:xfrm>
        </p:grpSpPr>
        <p:sp>
          <p:nvSpPr>
            <p:cNvPr id="64" name="Google Shape;64;g8dd4148c52_0_5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g8dd4148c52_0_5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g8dd4148c52_0_56"/>
          <p:cNvSpPr txBox="1">
            <a:spLocks noGrp="1"/>
          </p:cNvSpPr>
          <p:nvPr>
            <p:ph type="title"/>
          </p:nvPr>
        </p:nvSpPr>
        <p:spPr>
          <a:xfrm>
            <a:off x="730000" y="1758200"/>
            <a:ext cx="3300900" cy="2249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g8dd4148c52_0_56"/>
          <p:cNvSpPr txBox="1">
            <a:spLocks noGrp="1"/>
          </p:cNvSpPr>
          <p:nvPr>
            <p:ph type="subTitle" idx="1"/>
          </p:nvPr>
        </p:nvSpPr>
        <p:spPr>
          <a:xfrm>
            <a:off x="724950" y="4215367"/>
            <a:ext cx="3300900" cy="1011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g8dd4148c52_0_56"/>
          <p:cNvSpPr txBox="1">
            <a:spLocks noGrp="1"/>
          </p:cNvSpPr>
          <p:nvPr>
            <p:ph type="body" idx="2"/>
          </p:nvPr>
        </p:nvSpPr>
        <p:spPr>
          <a:xfrm>
            <a:off x="5174225" y="1803500"/>
            <a:ext cx="3374400" cy="4034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g8dd4148c52_0_56"/>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g8dd4148c52_0_65"/>
          <p:cNvSpPr txBox="1">
            <a:spLocks noGrp="1"/>
          </p:cNvSpPr>
          <p:nvPr>
            <p:ph type="body" idx="1"/>
          </p:nvPr>
        </p:nvSpPr>
        <p:spPr>
          <a:xfrm>
            <a:off x="724950" y="5830068"/>
            <a:ext cx="7697400" cy="614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g8dd4148c52_0_65"/>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g8dd4148c52_0_0"/>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g8dd4148c52_0_0"/>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g8dd4148c52_0_0"/>
          <p:cNvSpPr txBox="1">
            <a:spLocks noGrp="1"/>
          </p:cNvSpPr>
          <p:nvPr>
            <p:ph type="sldNum" idx="12"/>
          </p:nvPr>
        </p:nvSpPr>
        <p:spPr>
          <a:xfrm>
            <a:off x="8536302" y="6333134"/>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js811@nyu.edu"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mailto:mlu216@nyu.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hyperlink" Target="https://www.sciencedirect.com/science/article/pii/S0306437920300557" TargetMode="External"/><Relationship Id="rId3" Type="http://schemas.openxmlformats.org/officeDocument/2006/relationships/hyperlink" Target="https://dl.acm.org/doi/pdf/10.1145/3357777.3357786" TargetMode="External"/><Relationship Id="rId7" Type="http://schemas.openxmlformats.org/officeDocument/2006/relationships/hyperlink" Target="https://dl.acm.org/doi/abs/10.1145/3383972.3383980"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hyperlink" Target="https://ieeexplore.ieee.org/abstract/document/8756733" TargetMode="External"/><Relationship Id="rId5" Type="http://schemas.openxmlformats.org/officeDocument/2006/relationships/hyperlink" Target="https://www.researchgate.net/profile/Jose_Martinez1/publication/340399137_Predicting_per_game_performance_through_per_minute_performance_in_basketball/links/5e871993a6fdcca789ed41cf/Predicting-per-game-performance-through-per-minute-performance-in-basketball.pdf" TargetMode="External"/><Relationship Id="rId4" Type="http://schemas.openxmlformats.org/officeDocument/2006/relationships/hyperlink" Target="https://hrcak.srce.hr/ojs/index.php/kinesiology/article/view/5456"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mailto:ajs811@nyu.edu"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mailto:mlu216@nyu.edu"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g8dd4148c52_0_77"/>
          <p:cNvSpPr txBox="1">
            <a:spLocks noGrp="1"/>
          </p:cNvSpPr>
          <p:nvPr>
            <p:ph type="sldNum" idx="12"/>
          </p:nvPr>
        </p:nvSpPr>
        <p:spPr>
          <a:xfrm>
            <a:off x="8509994" y="6477000"/>
            <a:ext cx="176700" cy="231000"/>
          </a:xfrm>
          <a:prstGeom prst="rect">
            <a:avLst/>
          </a:prstGeom>
          <a:noFill/>
          <a:ln>
            <a:noFill/>
          </a:ln>
        </p:spPr>
        <p:txBody>
          <a:bodyPr spcFirstLastPara="1" wrap="square" lIns="45700" tIns="45700" rIns="45700" bIns="45700" anchor="t" anchorCtr="0">
            <a:noAutofit/>
          </a:bodyPr>
          <a:lstStyle/>
          <a:p>
            <a:pPr marL="0" lvl="0" indent="0" algn="r" rtl="0">
              <a:spcBef>
                <a:spcPts val="0"/>
              </a:spcBef>
              <a:spcAft>
                <a:spcPts val="0"/>
              </a:spcAft>
              <a:buNone/>
            </a:pPr>
            <a:fld id="{00000000-1234-1234-1234-123412341234}" type="slidenum">
              <a:rPr lang="en-US"/>
              <a:t>1</a:t>
            </a:fld>
            <a:endParaRPr/>
          </a:p>
        </p:txBody>
      </p:sp>
      <p:sp>
        <p:nvSpPr>
          <p:cNvPr id="87" name="Google Shape;87;g8dd4148c52_0_77"/>
          <p:cNvSpPr txBox="1">
            <a:spLocks noGrp="1"/>
          </p:cNvSpPr>
          <p:nvPr>
            <p:ph type="title"/>
          </p:nvPr>
        </p:nvSpPr>
        <p:spPr>
          <a:xfrm>
            <a:off x="729450" y="1758200"/>
            <a:ext cx="7688700" cy="7137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rgbClr val="000000"/>
              </a:buClr>
              <a:buSzPts val="2800"/>
              <a:buFont typeface="Century"/>
              <a:buNone/>
            </a:pPr>
            <a:r>
              <a:rPr lang="en-US" sz="2800">
                <a:latin typeface="Century"/>
                <a:ea typeface="Century"/>
                <a:cs typeface="Century"/>
                <a:sym typeface="Century"/>
              </a:rPr>
              <a:t>Big Data Analytics Symposium - Summer 2020</a:t>
            </a:r>
            <a:endParaRPr sz="2800"/>
          </a:p>
        </p:txBody>
      </p:sp>
      <p:sp>
        <p:nvSpPr>
          <p:cNvPr id="88" name="Google Shape;88;g8dd4148c52_0_77"/>
          <p:cNvSpPr txBox="1">
            <a:spLocks noGrp="1"/>
          </p:cNvSpPr>
          <p:nvPr>
            <p:ph type="body" idx="1"/>
          </p:nvPr>
        </p:nvSpPr>
        <p:spPr>
          <a:xfrm>
            <a:off x="679499" y="2471900"/>
            <a:ext cx="7785000" cy="5346600"/>
          </a:xfrm>
          <a:prstGeom prst="rect">
            <a:avLst/>
          </a:prstGeom>
          <a:noFill/>
          <a:ln>
            <a:noFill/>
          </a:ln>
        </p:spPr>
        <p:txBody>
          <a:bodyPr spcFirstLastPara="1" wrap="square" lIns="45700" tIns="45700" rIns="45700" bIns="45700" anchor="t" anchorCtr="0">
            <a:noAutofit/>
          </a:bodyPr>
          <a:lstStyle/>
          <a:p>
            <a:pPr marL="0" lvl="0" indent="0" algn="l" rtl="0">
              <a:lnSpc>
                <a:spcPct val="100000"/>
              </a:lnSpc>
              <a:spcBef>
                <a:spcPts val="500"/>
              </a:spcBef>
              <a:spcAft>
                <a:spcPts val="0"/>
              </a:spcAft>
              <a:buSzPts val="2400"/>
              <a:buFont typeface="Noto Sans Symbols"/>
              <a:buNone/>
            </a:pPr>
            <a:r>
              <a:rPr lang="en-US" sz="2000">
                <a:latin typeface="Century"/>
                <a:ea typeface="Century"/>
                <a:cs typeface="Century"/>
                <a:sym typeface="Century"/>
              </a:rPr>
              <a:t>Analytics Project:  </a:t>
            </a:r>
            <a:endParaRPr sz="2000">
              <a:latin typeface="Century"/>
              <a:ea typeface="Century"/>
              <a:cs typeface="Century"/>
              <a:sym typeface="Century"/>
            </a:endParaRPr>
          </a:p>
          <a:p>
            <a:pPr marL="0" lvl="0" indent="0" algn="l" rtl="0">
              <a:lnSpc>
                <a:spcPct val="100000"/>
              </a:lnSpc>
              <a:spcBef>
                <a:spcPts val="500"/>
              </a:spcBef>
              <a:spcAft>
                <a:spcPts val="0"/>
              </a:spcAft>
              <a:buSzPts val="2400"/>
              <a:buFont typeface="Noto Sans Symbols"/>
              <a:buNone/>
            </a:pPr>
            <a:r>
              <a:rPr lang="en-US" sz="2000">
                <a:solidFill>
                  <a:schemeClr val="dk1"/>
                </a:solidFill>
                <a:latin typeface="Century"/>
                <a:ea typeface="Century"/>
                <a:cs typeface="Century"/>
                <a:sym typeface="Century"/>
              </a:rPr>
              <a:t>Traditional vs. Advanced Statistics </a:t>
            </a:r>
            <a:endParaRPr sz="2000">
              <a:solidFill>
                <a:schemeClr val="dk1"/>
              </a:solidFill>
              <a:latin typeface="Century"/>
              <a:ea typeface="Century"/>
              <a:cs typeface="Century"/>
              <a:sym typeface="Century"/>
            </a:endParaRPr>
          </a:p>
          <a:p>
            <a:pPr marL="0" lvl="0" indent="0" algn="l" rtl="0">
              <a:lnSpc>
                <a:spcPct val="100000"/>
              </a:lnSpc>
              <a:spcBef>
                <a:spcPts val="500"/>
              </a:spcBef>
              <a:spcAft>
                <a:spcPts val="0"/>
              </a:spcAft>
              <a:buSzPts val="2400"/>
              <a:buFont typeface="Noto Sans Symbols"/>
              <a:buNone/>
            </a:pPr>
            <a:r>
              <a:rPr lang="en-US" sz="2000">
                <a:solidFill>
                  <a:schemeClr val="dk1"/>
                </a:solidFill>
                <a:latin typeface="Century"/>
                <a:ea typeface="Century"/>
                <a:cs typeface="Century"/>
                <a:sym typeface="Century"/>
              </a:rPr>
              <a:t>and the NBA Regular Season MVP </a:t>
            </a:r>
            <a:endParaRPr sz="2000">
              <a:solidFill>
                <a:schemeClr val="dk1"/>
              </a:solidFill>
              <a:latin typeface="Century"/>
              <a:ea typeface="Century"/>
              <a:cs typeface="Century"/>
              <a:sym typeface="Century"/>
            </a:endParaRPr>
          </a:p>
          <a:p>
            <a:pPr marL="0" lvl="0" indent="0" algn="l" rtl="0">
              <a:lnSpc>
                <a:spcPct val="100000"/>
              </a:lnSpc>
              <a:spcBef>
                <a:spcPts val="500"/>
              </a:spcBef>
              <a:spcAft>
                <a:spcPts val="0"/>
              </a:spcAft>
              <a:buSzPts val="2400"/>
              <a:buFont typeface="Noto Sans Symbols"/>
              <a:buNone/>
            </a:pPr>
            <a:r>
              <a:rPr lang="en-US" sz="2000">
                <a:solidFill>
                  <a:schemeClr val="dk1"/>
                </a:solidFill>
                <a:latin typeface="Century"/>
                <a:ea typeface="Century"/>
                <a:cs typeface="Century"/>
                <a:sym typeface="Century"/>
              </a:rPr>
              <a:t>Award</a:t>
            </a:r>
            <a:endParaRPr sz="2000">
              <a:solidFill>
                <a:schemeClr val="dk1"/>
              </a:solidFill>
              <a:latin typeface="Century"/>
              <a:ea typeface="Century"/>
              <a:cs typeface="Century"/>
              <a:sym typeface="Century"/>
            </a:endParaRPr>
          </a:p>
          <a:p>
            <a:pPr marL="0" lvl="0" indent="0" algn="l" rtl="0">
              <a:lnSpc>
                <a:spcPct val="100000"/>
              </a:lnSpc>
              <a:spcBef>
                <a:spcPts val="500"/>
              </a:spcBef>
              <a:spcAft>
                <a:spcPts val="0"/>
              </a:spcAft>
              <a:buSzPts val="2400"/>
              <a:buFont typeface="Noto Sans Symbols"/>
              <a:buNone/>
            </a:pPr>
            <a:endParaRPr>
              <a:solidFill>
                <a:srgbClr val="00B0F0"/>
              </a:solidFill>
              <a:latin typeface="Century"/>
              <a:ea typeface="Century"/>
              <a:cs typeface="Century"/>
              <a:sym typeface="Century"/>
            </a:endParaRPr>
          </a:p>
          <a:p>
            <a:pPr marL="0" lvl="0" indent="0" algn="l" rtl="0">
              <a:lnSpc>
                <a:spcPct val="100000"/>
              </a:lnSpc>
              <a:spcBef>
                <a:spcPts val="500"/>
              </a:spcBef>
              <a:spcAft>
                <a:spcPts val="0"/>
              </a:spcAft>
              <a:buSzPts val="2400"/>
              <a:buFont typeface="Noto Sans Symbols"/>
              <a:buNone/>
            </a:pPr>
            <a:r>
              <a:rPr lang="en-US" sz="2000">
                <a:latin typeface="Century"/>
                <a:ea typeface="Century"/>
                <a:cs typeface="Century"/>
                <a:sym typeface="Century"/>
              </a:rPr>
              <a:t>Team:  </a:t>
            </a:r>
            <a:endParaRPr sz="2000">
              <a:latin typeface="Century"/>
              <a:ea typeface="Century"/>
              <a:cs typeface="Century"/>
              <a:sym typeface="Century"/>
            </a:endParaRPr>
          </a:p>
          <a:p>
            <a:pPr marL="0" lvl="0" indent="0" algn="l" rtl="0">
              <a:lnSpc>
                <a:spcPct val="100000"/>
              </a:lnSpc>
              <a:spcBef>
                <a:spcPts val="500"/>
              </a:spcBef>
              <a:spcAft>
                <a:spcPts val="0"/>
              </a:spcAft>
              <a:buSzPts val="2400"/>
              <a:buFont typeface="Noto Sans Symbols"/>
              <a:buNone/>
            </a:pPr>
            <a:r>
              <a:rPr lang="en-US">
                <a:solidFill>
                  <a:schemeClr val="dk1"/>
                </a:solidFill>
                <a:latin typeface="Century"/>
                <a:ea typeface="Century"/>
                <a:cs typeface="Century"/>
                <a:sym typeface="Century"/>
              </a:rPr>
              <a:t>Alex Spence</a:t>
            </a:r>
            <a:endParaRPr>
              <a:solidFill>
                <a:schemeClr val="dk1"/>
              </a:solidFill>
              <a:latin typeface="Century"/>
              <a:ea typeface="Century"/>
              <a:cs typeface="Century"/>
              <a:sym typeface="Century"/>
            </a:endParaRPr>
          </a:p>
          <a:p>
            <a:pPr marL="0" lvl="0" indent="0" algn="l" rtl="0">
              <a:lnSpc>
                <a:spcPct val="100000"/>
              </a:lnSpc>
              <a:spcBef>
                <a:spcPts val="500"/>
              </a:spcBef>
              <a:spcAft>
                <a:spcPts val="0"/>
              </a:spcAft>
              <a:buSzPts val="2400"/>
              <a:buFont typeface="Noto Sans Symbols"/>
              <a:buNone/>
            </a:pPr>
            <a:r>
              <a:rPr lang="en-US">
                <a:solidFill>
                  <a:schemeClr val="dk1"/>
                </a:solidFill>
                <a:latin typeface="Century"/>
                <a:ea typeface="Century"/>
                <a:cs typeface="Century"/>
                <a:sym typeface="Century"/>
              </a:rPr>
              <a:t>Data Science, NYU GSAS</a:t>
            </a:r>
            <a:endParaRPr>
              <a:solidFill>
                <a:schemeClr val="dk1"/>
              </a:solidFill>
              <a:latin typeface="Century"/>
              <a:ea typeface="Century"/>
              <a:cs typeface="Century"/>
              <a:sym typeface="Century"/>
            </a:endParaRPr>
          </a:p>
          <a:p>
            <a:pPr marL="0" lvl="0" indent="0" algn="l" rtl="0">
              <a:lnSpc>
                <a:spcPct val="100000"/>
              </a:lnSpc>
              <a:spcBef>
                <a:spcPts val="500"/>
              </a:spcBef>
              <a:spcAft>
                <a:spcPts val="0"/>
              </a:spcAft>
              <a:buSzPts val="2400"/>
              <a:buFont typeface="Noto Sans Symbols"/>
              <a:buNone/>
            </a:pPr>
            <a:r>
              <a:rPr lang="en-US" u="sng">
                <a:solidFill>
                  <a:schemeClr val="hlink"/>
                </a:solidFill>
                <a:latin typeface="Century"/>
                <a:ea typeface="Century"/>
                <a:cs typeface="Century"/>
                <a:sym typeface="Century"/>
                <a:hlinkClick r:id="rId3"/>
              </a:rPr>
              <a:t>ajs811@nyu.edu</a:t>
            </a:r>
            <a:endParaRPr>
              <a:solidFill>
                <a:schemeClr val="dk1"/>
              </a:solidFill>
              <a:latin typeface="Century"/>
              <a:ea typeface="Century"/>
              <a:cs typeface="Century"/>
              <a:sym typeface="Century"/>
            </a:endParaRPr>
          </a:p>
          <a:p>
            <a:pPr marL="0" lvl="0" indent="0" algn="l" rtl="0">
              <a:lnSpc>
                <a:spcPct val="100000"/>
              </a:lnSpc>
              <a:spcBef>
                <a:spcPts val="500"/>
              </a:spcBef>
              <a:spcAft>
                <a:spcPts val="0"/>
              </a:spcAft>
              <a:buSzPts val="2400"/>
              <a:buFont typeface="Noto Sans Symbols"/>
              <a:buNone/>
            </a:pPr>
            <a:endParaRPr>
              <a:solidFill>
                <a:schemeClr val="dk1"/>
              </a:solidFill>
              <a:latin typeface="Century"/>
              <a:ea typeface="Century"/>
              <a:cs typeface="Century"/>
              <a:sym typeface="Century"/>
            </a:endParaRPr>
          </a:p>
          <a:p>
            <a:pPr marL="0" lvl="0" indent="0" algn="l" rtl="0">
              <a:lnSpc>
                <a:spcPct val="100000"/>
              </a:lnSpc>
              <a:spcBef>
                <a:spcPts val="500"/>
              </a:spcBef>
              <a:spcAft>
                <a:spcPts val="0"/>
              </a:spcAft>
              <a:buSzPts val="2400"/>
              <a:buFont typeface="Noto Sans Symbols"/>
              <a:buNone/>
            </a:pPr>
            <a:r>
              <a:rPr lang="en-US">
                <a:solidFill>
                  <a:schemeClr val="dk1"/>
                </a:solidFill>
                <a:latin typeface="Century"/>
                <a:ea typeface="Century"/>
                <a:cs typeface="Century"/>
                <a:sym typeface="Century"/>
              </a:rPr>
              <a:t>Mike Urciuoli</a:t>
            </a:r>
            <a:endParaRPr>
              <a:solidFill>
                <a:schemeClr val="dk1"/>
              </a:solidFill>
              <a:latin typeface="Century"/>
              <a:ea typeface="Century"/>
              <a:cs typeface="Century"/>
              <a:sym typeface="Century"/>
            </a:endParaRPr>
          </a:p>
          <a:p>
            <a:pPr marL="0" lvl="0" indent="0" algn="l" rtl="0">
              <a:lnSpc>
                <a:spcPct val="100000"/>
              </a:lnSpc>
              <a:spcBef>
                <a:spcPts val="500"/>
              </a:spcBef>
              <a:spcAft>
                <a:spcPts val="0"/>
              </a:spcAft>
              <a:buSzPts val="2400"/>
              <a:buFont typeface="Noto Sans Symbols"/>
              <a:buNone/>
            </a:pPr>
            <a:r>
              <a:rPr lang="en-US">
                <a:solidFill>
                  <a:schemeClr val="dk1"/>
                </a:solidFill>
                <a:latin typeface="Century"/>
                <a:ea typeface="Century"/>
                <a:cs typeface="Century"/>
                <a:sym typeface="Century"/>
              </a:rPr>
              <a:t>Computer Science, NYU GSAS</a:t>
            </a:r>
            <a:endParaRPr>
              <a:solidFill>
                <a:schemeClr val="dk1"/>
              </a:solidFill>
              <a:latin typeface="Century"/>
              <a:ea typeface="Century"/>
              <a:cs typeface="Century"/>
              <a:sym typeface="Century"/>
            </a:endParaRPr>
          </a:p>
          <a:p>
            <a:pPr marL="0" lvl="0" indent="0" algn="l" rtl="0">
              <a:lnSpc>
                <a:spcPct val="100000"/>
              </a:lnSpc>
              <a:spcBef>
                <a:spcPts val="500"/>
              </a:spcBef>
              <a:spcAft>
                <a:spcPts val="0"/>
              </a:spcAft>
              <a:buSzPts val="2400"/>
              <a:buFont typeface="Noto Sans Symbols"/>
              <a:buNone/>
            </a:pPr>
            <a:r>
              <a:rPr lang="en-US" u="sng">
                <a:solidFill>
                  <a:schemeClr val="hlink"/>
                </a:solidFill>
                <a:latin typeface="Century"/>
                <a:ea typeface="Century"/>
                <a:cs typeface="Century"/>
                <a:sym typeface="Century"/>
                <a:hlinkClick r:id="rId4"/>
              </a:rPr>
              <a:t>mlu216@nyu.edu</a:t>
            </a:r>
            <a:endParaRPr>
              <a:solidFill>
                <a:schemeClr val="dk1"/>
              </a:solidFill>
              <a:latin typeface="Century"/>
              <a:ea typeface="Century"/>
              <a:cs typeface="Century"/>
              <a:sym typeface="Century"/>
            </a:endParaRPr>
          </a:p>
          <a:p>
            <a:pPr marL="0" lvl="0" indent="0" algn="l" rtl="0">
              <a:lnSpc>
                <a:spcPct val="100000"/>
              </a:lnSpc>
              <a:spcBef>
                <a:spcPts val="500"/>
              </a:spcBef>
              <a:spcAft>
                <a:spcPts val="0"/>
              </a:spcAft>
              <a:buSzPts val="2400"/>
              <a:buFont typeface="Noto Sans Symbols"/>
              <a:buNone/>
            </a:pPr>
            <a:endParaRPr>
              <a:solidFill>
                <a:srgbClr val="FF0000"/>
              </a:solidFill>
              <a:latin typeface="Century"/>
              <a:ea typeface="Century"/>
              <a:cs typeface="Century"/>
              <a:sym typeface="Century"/>
            </a:endParaRPr>
          </a:p>
        </p:txBody>
      </p:sp>
      <p:pic>
        <p:nvPicPr>
          <p:cNvPr id="89" name="Google Shape;89;g8dd4148c52_0_77"/>
          <p:cNvPicPr preferRelativeResize="0"/>
          <p:nvPr/>
        </p:nvPicPr>
        <p:blipFill rotWithShape="1">
          <a:blip r:embed="rId5">
            <a:alphaModFix/>
          </a:blip>
          <a:srcRect/>
          <a:stretch/>
        </p:blipFill>
        <p:spPr>
          <a:xfrm>
            <a:off x="5114725" y="2510798"/>
            <a:ext cx="3033850" cy="1706543"/>
          </a:xfrm>
          <a:prstGeom prst="rect">
            <a:avLst/>
          </a:prstGeom>
          <a:noFill/>
          <a:ln>
            <a:noFill/>
          </a:ln>
        </p:spPr>
      </p:pic>
      <p:pic>
        <p:nvPicPr>
          <p:cNvPr id="90" name="Google Shape;90;g8dd4148c52_0_77"/>
          <p:cNvPicPr preferRelativeResize="0"/>
          <p:nvPr/>
        </p:nvPicPr>
        <p:blipFill rotWithShape="1">
          <a:blip r:embed="rId6">
            <a:alphaModFix/>
          </a:blip>
          <a:srcRect/>
          <a:stretch/>
        </p:blipFill>
        <p:spPr>
          <a:xfrm>
            <a:off x="4956358" y="4217353"/>
            <a:ext cx="3350585" cy="203232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8dd4148c52_0_826"/>
          <p:cNvSpPr txBox="1">
            <a:spLocks noGrp="1"/>
          </p:cNvSpPr>
          <p:nvPr>
            <p:ph type="sldNum" idx="12"/>
          </p:nvPr>
        </p:nvSpPr>
        <p:spPr>
          <a:xfrm>
            <a:off x="8509994" y="6477000"/>
            <a:ext cx="176700" cy="231000"/>
          </a:xfrm>
          <a:prstGeom prst="rect">
            <a:avLst/>
          </a:prstGeom>
          <a:noFill/>
          <a:ln>
            <a:noFill/>
          </a:ln>
        </p:spPr>
        <p:txBody>
          <a:bodyPr spcFirstLastPara="1" wrap="square" lIns="45700" tIns="45700" rIns="45700" bIns="45700" anchor="t" anchorCtr="0">
            <a:noAutofit/>
          </a:bodyPr>
          <a:lstStyle/>
          <a:p>
            <a:pPr marL="0" lvl="0" indent="0" algn="r" rtl="0">
              <a:spcBef>
                <a:spcPts val="0"/>
              </a:spcBef>
              <a:spcAft>
                <a:spcPts val="0"/>
              </a:spcAft>
              <a:buNone/>
            </a:pPr>
            <a:fld id="{00000000-1234-1234-1234-123412341234}" type="slidenum">
              <a:rPr lang="en-US"/>
              <a:t>10</a:t>
            </a:fld>
            <a:endParaRPr/>
          </a:p>
        </p:txBody>
      </p:sp>
      <p:sp>
        <p:nvSpPr>
          <p:cNvPr id="152" name="Google Shape;152;g8dd4148c52_0_826"/>
          <p:cNvSpPr txBox="1">
            <a:spLocks noGrp="1"/>
          </p:cNvSpPr>
          <p:nvPr>
            <p:ph type="title"/>
          </p:nvPr>
        </p:nvSpPr>
        <p:spPr>
          <a:xfrm>
            <a:off x="729450" y="1758200"/>
            <a:ext cx="7688700" cy="713700"/>
          </a:xfrm>
          <a:prstGeom prst="rect">
            <a:avLst/>
          </a:prstGeom>
          <a:noFill/>
          <a:ln>
            <a:noFill/>
          </a:ln>
        </p:spPr>
        <p:txBody>
          <a:bodyPr spcFirstLastPara="1" wrap="square" lIns="45700" tIns="45700" rIns="45700" bIns="45700" anchor="b" anchorCtr="0">
            <a:noAutofit/>
          </a:bodyPr>
          <a:lstStyle/>
          <a:p>
            <a:pPr marL="0" marR="0" lvl="0" indent="0" algn="l" rtl="0">
              <a:lnSpc>
                <a:spcPct val="100000"/>
              </a:lnSpc>
              <a:spcBef>
                <a:spcPts val="0"/>
              </a:spcBef>
              <a:spcAft>
                <a:spcPts val="0"/>
              </a:spcAft>
              <a:buClr>
                <a:schemeClr val="dk1"/>
              </a:buClr>
              <a:buSzPts val="2160"/>
              <a:buFont typeface="Century"/>
              <a:buNone/>
            </a:pPr>
            <a:r>
              <a:rPr lang="en-US" sz="2160" b="0" i="0" u="none" strike="noStrike" cap="none">
                <a:solidFill>
                  <a:schemeClr val="dk1"/>
                </a:solidFill>
                <a:latin typeface="Century"/>
                <a:ea typeface="Century"/>
                <a:cs typeface="Century"/>
                <a:sym typeface="Century"/>
              </a:rPr>
              <a:t>Traditional vs. Advanced Statistics and the NBA Regular Season MVP Award</a:t>
            </a:r>
            <a:endParaRPr/>
          </a:p>
        </p:txBody>
      </p:sp>
      <p:pic>
        <p:nvPicPr>
          <p:cNvPr id="153" name="Google Shape;153;g8dd4148c52_0_826"/>
          <p:cNvPicPr preferRelativeResize="0"/>
          <p:nvPr/>
        </p:nvPicPr>
        <p:blipFill rotWithShape="1">
          <a:blip r:embed="rId3">
            <a:alphaModFix/>
          </a:blip>
          <a:srcRect/>
          <a:stretch/>
        </p:blipFill>
        <p:spPr>
          <a:xfrm>
            <a:off x="-4" y="1683749"/>
            <a:ext cx="9143998" cy="5098525"/>
          </a:xfrm>
          <a:prstGeom prst="rect">
            <a:avLst/>
          </a:prstGeom>
          <a:noFill/>
          <a:ln>
            <a:noFill/>
          </a:ln>
        </p:spPr>
      </p:pic>
      <p:sp>
        <p:nvSpPr>
          <p:cNvPr id="154" name="Google Shape;154;g8dd4148c52_0_826"/>
          <p:cNvSpPr txBox="1">
            <a:spLocks noGrp="1"/>
          </p:cNvSpPr>
          <p:nvPr>
            <p:ph type="title"/>
          </p:nvPr>
        </p:nvSpPr>
        <p:spPr>
          <a:xfrm>
            <a:off x="729450" y="843800"/>
            <a:ext cx="7688700" cy="713700"/>
          </a:xfrm>
          <a:prstGeom prst="rect">
            <a:avLst/>
          </a:prstGeom>
          <a:noFill/>
          <a:ln>
            <a:noFill/>
          </a:ln>
        </p:spPr>
        <p:txBody>
          <a:bodyPr spcFirstLastPara="1" wrap="square" lIns="45700" tIns="45700" rIns="45700" bIns="45700" anchor="b" anchorCtr="0">
            <a:noAutofit/>
          </a:bodyPr>
          <a:lstStyle/>
          <a:p>
            <a:pPr marL="0" marR="0" lvl="0" indent="0" algn="l" rtl="0">
              <a:lnSpc>
                <a:spcPct val="100000"/>
              </a:lnSpc>
              <a:spcBef>
                <a:spcPts val="0"/>
              </a:spcBef>
              <a:spcAft>
                <a:spcPts val="0"/>
              </a:spcAft>
              <a:buClr>
                <a:schemeClr val="dk1"/>
              </a:buClr>
              <a:buSzPts val="2160"/>
              <a:buFont typeface="Century"/>
              <a:buNone/>
            </a:pPr>
            <a:r>
              <a:rPr lang="en-US" sz="2800" b="0" i="0" u="none" strike="noStrike" cap="none">
                <a:solidFill>
                  <a:srgbClr val="000000"/>
                </a:solidFill>
                <a:latin typeface="Century"/>
                <a:ea typeface="Century"/>
                <a:cs typeface="Century"/>
                <a:sym typeface="Century"/>
              </a:rPr>
              <a:t>Traditional vs. Advanced Statistics </a:t>
            </a:r>
            <a:r>
              <a:rPr lang="en-US" sz="2800" b="0">
                <a:solidFill>
                  <a:srgbClr val="000000"/>
                </a:solidFill>
                <a:latin typeface="Century"/>
                <a:ea typeface="Century"/>
                <a:cs typeface="Century"/>
                <a:sym typeface="Century"/>
              </a:rPr>
              <a:t>and MVP</a:t>
            </a:r>
            <a:endParaRPr sz="2800" b="0">
              <a:solidFill>
                <a:srgbClr val="000000"/>
              </a:solidFill>
              <a:latin typeface="Century"/>
              <a:ea typeface="Century"/>
              <a:cs typeface="Century"/>
              <a:sym typeface="Century"/>
            </a:endParaRPr>
          </a:p>
          <a:p>
            <a:pPr marL="0" marR="0" lvl="0" indent="0" algn="l" rtl="0">
              <a:lnSpc>
                <a:spcPct val="100000"/>
              </a:lnSpc>
              <a:spcBef>
                <a:spcPts val="0"/>
              </a:spcBef>
              <a:spcAft>
                <a:spcPts val="0"/>
              </a:spcAft>
              <a:buClr>
                <a:schemeClr val="dk1"/>
              </a:buClr>
              <a:buSzPts val="2160"/>
              <a:buFont typeface="Century"/>
              <a:buNone/>
            </a:pPr>
            <a:r>
              <a:rPr lang="en-US" sz="2400" b="0">
                <a:solidFill>
                  <a:schemeClr val="accent1"/>
                </a:solidFill>
                <a:latin typeface="Century"/>
                <a:ea typeface="Century"/>
                <a:cs typeface="Century"/>
                <a:sym typeface="Century"/>
              </a:rPr>
              <a:t>Design Diagram</a:t>
            </a:r>
            <a:endParaRPr sz="2400" b="0">
              <a:solidFill>
                <a:schemeClr val="accent1"/>
              </a:solidFill>
              <a:latin typeface="Century"/>
              <a:ea typeface="Century"/>
              <a:cs typeface="Century"/>
              <a:sym typeface="Centur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8dd4148c52_0_910"/>
          <p:cNvSpPr txBox="1">
            <a:spLocks noGrp="1"/>
          </p:cNvSpPr>
          <p:nvPr>
            <p:ph type="sldNum" idx="12"/>
          </p:nvPr>
        </p:nvSpPr>
        <p:spPr>
          <a:xfrm>
            <a:off x="8536302" y="6333134"/>
            <a:ext cx="548700" cy="524700"/>
          </a:xfrm>
          <a:prstGeom prst="rect">
            <a:avLst/>
          </a:prstGeom>
          <a:noFill/>
          <a:ln>
            <a:noFill/>
          </a:ln>
        </p:spPr>
        <p:txBody>
          <a:bodyPr spcFirstLastPara="1" wrap="square" lIns="45700" tIns="45700" rIns="45700" bIns="45700" anchor="t" anchorCtr="0">
            <a:noAutofit/>
          </a:bodyPr>
          <a:lstStyle/>
          <a:p>
            <a:pPr marL="0" lvl="0" indent="0" algn="r" rtl="0">
              <a:spcBef>
                <a:spcPts val="0"/>
              </a:spcBef>
              <a:spcAft>
                <a:spcPts val="0"/>
              </a:spcAft>
              <a:buNone/>
            </a:pPr>
            <a:fld id="{00000000-1234-1234-1234-123412341234}" type="slidenum">
              <a:rPr lang="en-US"/>
              <a:t>11</a:t>
            </a:fld>
            <a:endParaRPr/>
          </a:p>
        </p:txBody>
      </p:sp>
      <p:pic>
        <p:nvPicPr>
          <p:cNvPr id="160" name="Google Shape;160;g8dd4148c52_0_910"/>
          <p:cNvPicPr preferRelativeResize="0"/>
          <p:nvPr/>
        </p:nvPicPr>
        <p:blipFill rotWithShape="1">
          <a:blip r:embed="rId3">
            <a:alphaModFix/>
          </a:blip>
          <a:srcRect/>
          <a:stretch/>
        </p:blipFill>
        <p:spPr>
          <a:xfrm>
            <a:off x="4055089" y="2252342"/>
            <a:ext cx="4545542" cy="990118"/>
          </a:xfrm>
          <a:prstGeom prst="rect">
            <a:avLst/>
          </a:prstGeom>
          <a:noFill/>
          <a:ln>
            <a:noFill/>
          </a:ln>
        </p:spPr>
      </p:pic>
      <p:pic>
        <p:nvPicPr>
          <p:cNvPr id="161" name="Google Shape;161;g8dd4148c52_0_910"/>
          <p:cNvPicPr preferRelativeResize="0"/>
          <p:nvPr/>
        </p:nvPicPr>
        <p:blipFill rotWithShape="1">
          <a:blip r:embed="rId4">
            <a:alphaModFix/>
          </a:blip>
          <a:srcRect/>
          <a:stretch/>
        </p:blipFill>
        <p:spPr>
          <a:xfrm>
            <a:off x="4164463" y="3477153"/>
            <a:ext cx="4641849" cy="571822"/>
          </a:xfrm>
          <a:prstGeom prst="rect">
            <a:avLst/>
          </a:prstGeom>
          <a:noFill/>
          <a:ln>
            <a:noFill/>
          </a:ln>
        </p:spPr>
      </p:pic>
      <p:pic>
        <p:nvPicPr>
          <p:cNvPr id="162" name="Google Shape;162;g8dd4148c52_0_910"/>
          <p:cNvPicPr preferRelativeResize="0"/>
          <p:nvPr/>
        </p:nvPicPr>
        <p:blipFill rotWithShape="1">
          <a:blip r:embed="rId5">
            <a:alphaModFix/>
          </a:blip>
          <a:srcRect t="13552" b="12749"/>
          <a:stretch/>
        </p:blipFill>
        <p:spPr>
          <a:xfrm>
            <a:off x="1805325" y="4759750"/>
            <a:ext cx="6530825" cy="524700"/>
          </a:xfrm>
          <a:prstGeom prst="rect">
            <a:avLst/>
          </a:prstGeom>
          <a:noFill/>
          <a:ln w="9525" cap="flat" cmpd="sng">
            <a:solidFill>
              <a:srgbClr val="B7B7B7"/>
            </a:solidFill>
            <a:prstDash val="solid"/>
            <a:round/>
            <a:headEnd type="none" w="sm" len="sm"/>
            <a:tailEnd type="none" w="sm" len="sm"/>
          </a:ln>
        </p:spPr>
      </p:pic>
      <p:sp>
        <p:nvSpPr>
          <p:cNvPr id="163" name="Google Shape;163;g8dd4148c52_0_910"/>
          <p:cNvSpPr txBox="1">
            <a:spLocks noGrp="1"/>
          </p:cNvSpPr>
          <p:nvPr>
            <p:ph type="title"/>
          </p:nvPr>
        </p:nvSpPr>
        <p:spPr>
          <a:xfrm>
            <a:off x="729450" y="1758200"/>
            <a:ext cx="7688700" cy="713700"/>
          </a:xfrm>
          <a:prstGeom prst="rect">
            <a:avLst/>
          </a:prstGeom>
          <a:noFill/>
          <a:ln>
            <a:noFill/>
          </a:ln>
        </p:spPr>
        <p:txBody>
          <a:bodyPr spcFirstLastPara="1" wrap="square" lIns="45700" tIns="45700" rIns="45700" bIns="45700" anchor="b" anchorCtr="0">
            <a:noAutofit/>
          </a:bodyPr>
          <a:lstStyle/>
          <a:p>
            <a:pPr marL="0" marR="0" lvl="0" indent="0" algn="l" rtl="0">
              <a:lnSpc>
                <a:spcPct val="100000"/>
              </a:lnSpc>
              <a:spcBef>
                <a:spcPts val="0"/>
              </a:spcBef>
              <a:spcAft>
                <a:spcPts val="0"/>
              </a:spcAft>
              <a:buClr>
                <a:schemeClr val="dk1"/>
              </a:buClr>
              <a:buSzPts val="2160"/>
              <a:buFont typeface="Century"/>
              <a:buNone/>
            </a:pPr>
            <a:r>
              <a:rPr lang="en-US" sz="2800" b="0" i="0" u="none" strike="noStrike" cap="none">
                <a:solidFill>
                  <a:srgbClr val="000000"/>
                </a:solidFill>
                <a:latin typeface="Century"/>
                <a:ea typeface="Century"/>
                <a:cs typeface="Century"/>
                <a:sym typeface="Century"/>
              </a:rPr>
              <a:t>Traditional vs. Advanced Statistics </a:t>
            </a:r>
            <a:r>
              <a:rPr lang="en-US" sz="2800" b="0">
                <a:solidFill>
                  <a:srgbClr val="000000"/>
                </a:solidFill>
                <a:latin typeface="Century"/>
                <a:ea typeface="Century"/>
                <a:cs typeface="Century"/>
                <a:sym typeface="Century"/>
              </a:rPr>
              <a:t>and MVP</a:t>
            </a:r>
            <a:endParaRPr sz="2800" b="0">
              <a:solidFill>
                <a:srgbClr val="000000"/>
              </a:solidFill>
              <a:latin typeface="Century"/>
              <a:ea typeface="Century"/>
              <a:cs typeface="Century"/>
              <a:sym typeface="Century"/>
            </a:endParaRPr>
          </a:p>
          <a:p>
            <a:pPr marL="0" marR="0" lvl="0" indent="0" algn="l" rtl="0">
              <a:lnSpc>
                <a:spcPct val="100000"/>
              </a:lnSpc>
              <a:spcBef>
                <a:spcPts val="0"/>
              </a:spcBef>
              <a:spcAft>
                <a:spcPts val="0"/>
              </a:spcAft>
              <a:buClr>
                <a:schemeClr val="dk1"/>
              </a:buClr>
              <a:buSzPts val="2160"/>
              <a:buFont typeface="Century"/>
              <a:buNone/>
            </a:pPr>
            <a:r>
              <a:rPr lang="en-US" sz="2400" b="0">
                <a:solidFill>
                  <a:schemeClr val="accent1"/>
                </a:solidFill>
                <a:latin typeface="Century"/>
                <a:ea typeface="Century"/>
                <a:cs typeface="Century"/>
                <a:sym typeface="Century"/>
              </a:rPr>
              <a:t>Code Challenge 1</a:t>
            </a:r>
            <a:endParaRPr sz="2400" b="0">
              <a:solidFill>
                <a:schemeClr val="accent1"/>
              </a:solidFill>
              <a:latin typeface="Century"/>
              <a:ea typeface="Century"/>
              <a:cs typeface="Century"/>
              <a:sym typeface="Century"/>
            </a:endParaRPr>
          </a:p>
        </p:txBody>
      </p:sp>
      <p:sp>
        <p:nvSpPr>
          <p:cNvPr id="164" name="Google Shape;164;g8dd4148c52_0_910"/>
          <p:cNvSpPr txBox="1">
            <a:spLocks noGrp="1"/>
          </p:cNvSpPr>
          <p:nvPr>
            <p:ph type="body" idx="1"/>
          </p:nvPr>
        </p:nvSpPr>
        <p:spPr>
          <a:xfrm>
            <a:off x="571500" y="2471900"/>
            <a:ext cx="7329900" cy="4005000"/>
          </a:xfrm>
          <a:prstGeom prst="rect">
            <a:avLst/>
          </a:prstGeom>
          <a:noFill/>
          <a:ln>
            <a:noFill/>
          </a:ln>
        </p:spPr>
        <p:txBody>
          <a:bodyPr spcFirstLastPara="1" wrap="square" lIns="45700" tIns="45700" rIns="45700" bIns="45700" anchor="t" anchorCtr="0">
            <a:noAutofit/>
          </a:bodyPr>
          <a:lstStyle/>
          <a:p>
            <a:pPr marL="457200" lvl="0" indent="-355600" algn="l" rtl="0">
              <a:lnSpc>
                <a:spcPct val="100000"/>
              </a:lnSpc>
              <a:spcBef>
                <a:spcPts val="400"/>
              </a:spcBef>
              <a:spcAft>
                <a:spcPts val="0"/>
              </a:spcAft>
              <a:buSzPts val="2000"/>
              <a:buFont typeface="Century"/>
              <a:buChar char="●"/>
            </a:pPr>
            <a:r>
              <a:rPr lang="en-US" sz="2000">
                <a:latin typeface="Century"/>
                <a:ea typeface="Century"/>
                <a:cs typeface="Century"/>
                <a:sym typeface="Century"/>
              </a:rPr>
              <a:t>MapReduce (Cleaning)</a:t>
            </a:r>
            <a:endParaRPr sz="2000">
              <a:latin typeface="Century"/>
              <a:ea typeface="Century"/>
              <a:cs typeface="Century"/>
              <a:sym typeface="Century"/>
            </a:endParaRPr>
          </a:p>
          <a:p>
            <a:pPr marL="914400" lvl="1" indent="-330200" algn="l" rtl="0">
              <a:lnSpc>
                <a:spcPct val="100000"/>
              </a:lnSpc>
              <a:spcBef>
                <a:spcPts val="400"/>
              </a:spcBef>
              <a:spcAft>
                <a:spcPts val="0"/>
              </a:spcAft>
              <a:buClr>
                <a:schemeClr val="dk1"/>
              </a:buClr>
              <a:buSzPts val="1600"/>
              <a:buFont typeface="Century"/>
              <a:buChar char="○"/>
            </a:pPr>
            <a:r>
              <a:rPr lang="en-US" sz="1800">
                <a:solidFill>
                  <a:schemeClr val="dk1"/>
                </a:solidFill>
                <a:latin typeface="Century"/>
                <a:ea typeface="Century"/>
                <a:cs typeface="Century"/>
                <a:sym typeface="Century"/>
              </a:rPr>
              <a:t>Ignoring the header </a:t>
            </a:r>
            <a:br>
              <a:rPr lang="en-US" sz="1800">
                <a:solidFill>
                  <a:schemeClr val="dk1"/>
                </a:solidFill>
                <a:latin typeface="Century"/>
                <a:ea typeface="Century"/>
                <a:cs typeface="Century"/>
                <a:sym typeface="Century"/>
              </a:rPr>
            </a:br>
            <a:r>
              <a:rPr lang="en-US" sz="1800">
                <a:solidFill>
                  <a:schemeClr val="dk1"/>
                </a:solidFill>
                <a:latin typeface="Century"/>
                <a:ea typeface="Century"/>
                <a:cs typeface="Century"/>
                <a:sym typeface="Century"/>
              </a:rPr>
              <a:t>row of data</a:t>
            </a:r>
            <a:endParaRPr sz="1800">
              <a:solidFill>
                <a:schemeClr val="dk1"/>
              </a:solidFill>
              <a:latin typeface="Century"/>
              <a:ea typeface="Century"/>
              <a:cs typeface="Century"/>
              <a:sym typeface="Century"/>
            </a:endParaRPr>
          </a:p>
          <a:p>
            <a:pPr marL="914400" lvl="1" indent="-330200" algn="l" rtl="0">
              <a:lnSpc>
                <a:spcPct val="100000"/>
              </a:lnSpc>
              <a:spcBef>
                <a:spcPts val="0"/>
              </a:spcBef>
              <a:spcAft>
                <a:spcPts val="0"/>
              </a:spcAft>
              <a:buClr>
                <a:schemeClr val="dk1"/>
              </a:buClr>
              <a:buSzPts val="1600"/>
              <a:buFont typeface="Century"/>
              <a:buChar char="○"/>
            </a:pPr>
            <a:r>
              <a:rPr lang="en-US" sz="1800">
                <a:solidFill>
                  <a:schemeClr val="dk1"/>
                </a:solidFill>
                <a:latin typeface="Century"/>
                <a:ea typeface="Century"/>
                <a:cs typeface="Century"/>
                <a:sym typeface="Century"/>
              </a:rPr>
              <a:t>Converting YYY1-YYY2 </a:t>
            </a:r>
            <a:br>
              <a:rPr lang="en-US" sz="1800">
                <a:solidFill>
                  <a:schemeClr val="dk1"/>
                </a:solidFill>
                <a:latin typeface="Century"/>
                <a:ea typeface="Century"/>
                <a:cs typeface="Century"/>
                <a:sym typeface="Century"/>
              </a:rPr>
            </a:br>
            <a:r>
              <a:rPr lang="en-US" sz="1800">
                <a:solidFill>
                  <a:schemeClr val="dk1"/>
                </a:solidFill>
                <a:latin typeface="Century"/>
                <a:ea typeface="Century"/>
                <a:cs typeface="Century"/>
                <a:sym typeface="Century"/>
              </a:rPr>
              <a:t>to YYY2</a:t>
            </a:r>
            <a:endParaRPr sz="1800">
              <a:solidFill>
                <a:schemeClr val="dk1"/>
              </a:solidFill>
              <a:latin typeface="Century"/>
              <a:ea typeface="Century"/>
              <a:cs typeface="Century"/>
              <a:sym typeface="Century"/>
            </a:endParaRPr>
          </a:p>
          <a:p>
            <a:pPr marL="457200" lvl="0" indent="-355600" algn="l" rtl="0">
              <a:lnSpc>
                <a:spcPct val="100000"/>
              </a:lnSpc>
              <a:spcBef>
                <a:spcPts val="400"/>
              </a:spcBef>
              <a:spcAft>
                <a:spcPts val="0"/>
              </a:spcAft>
              <a:buSzPts val="2000"/>
              <a:buFont typeface="Century"/>
              <a:buChar char="●"/>
            </a:pPr>
            <a:r>
              <a:rPr lang="en-US" sz="2000">
                <a:latin typeface="Century"/>
                <a:ea typeface="Century"/>
                <a:cs typeface="Century"/>
                <a:sym typeface="Century"/>
              </a:rPr>
              <a:t>Impala (Developing Analytic)</a:t>
            </a:r>
            <a:endParaRPr sz="2000">
              <a:latin typeface="Century"/>
              <a:ea typeface="Century"/>
              <a:cs typeface="Century"/>
              <a:sym typeface="Century"/>
            </a:endParaRPr>
          </a:p>
          <a:p>
            <a:pPr marL="914400" lvl="1" indent="-330200" algn="l" rtl="0">
              <a:lnSpc>
                <a:spcPct val="100000"/>
              </a:lnSpc>
              <a:spcBef>
                <a:spcPts val="400"/>
              </a:spcBef>
              <a:spcAft>
                <a:spcPts val="0"/>
              </a:spcAft>
              <a:buClr>
                <a:schemeClr val="dk1"/>
              </a:buClr>
              <a:buSzPts val="1600"/>
              <a:buFont typeface="Century"/>
              <a:buChar char="○"/>
            </a:pPr>
            <a:r>
              <a:rPr lang="en-US" sz="1800">
                <a:solidFill>
                  <a:schemeClr val="dk1"/>
                </a:solidFill>
                <a:latin typeface="Century"/>
                <a:ea typeface="Century"/>
                <a:cs typeface="Century"/>
                <a:sym typeface="Century"/>
              </a:rPr>
              <a:t>Develop rank code</a:t>
            </a:r>
            <a:endParaRPr sz="1800">
              <a:latin typeface="Century"/>
              <a:ea typeface="Century"/>
              <a:cs typeface="Century"/>
              <a:sym typeface="Century"/>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8dd4148c52_0_996"/>
          <p:cNvSpPr txBox="1">
            <a:spLocks noGrp="1"/>
          </p:cNvSpPr>
          <p:nvPr>
            <p:ph type="sldNum" idx="12"/>
          </p:nvPr>
        </p:nvSpPr>
        <p:spPr>
          <a:xfrm>
            <a:off x="8536302" y="6333134"/>
            <a:ext cx="548700" cy="524700"/>
          </a:xfrm>
          <a:prstGeom prst="rect">
            <a:avLst/>
          </a:prstGeom>
          <a:noFill/>
          <a:ln>
            <a:noFill/>
          </a:ln>
        </p:spPr>
        <p:txBody>
          <a:bodyPr spcFirstLastPara="1" wrap="square" lIns="45700" tIns="45700" rIns="45700" bIns="45700" anchor="t" anchorCtr="0">
            <a:noAutofit/>
          </a:bodyPr>
          <a:lstStyle/>
          <a:p>
            <a:pPr marL="0" lvl="0" indent="0" algn="r" rtl="0">
              <a:spcBef>
                <a:spcPts val="0"/>
              </a:spcBef>
              <a:spcAft>
                <a:spcPts val="0"/>
              </a:spcAft>
              <a:buNone/>
            </a:pPr>
            <a:fld id="{00000000-1234-1234-1234-123412341234}" type="slidenum">
              <a:rPr lang="en-US"/>
              <a:t>12</a:t>
            </a:fld>
            <a:endParaRPr/>
          </a:p>
        </p:txBody>
      </p:sp>
      <p:sp>
        <p:nvSpPr>
          <p:cNvPr id="170" name="Google Shape;170;g8dd4148c52_0_996"/>
          <p:cNvSpPr txBox="1">
            <a:spLocks noGrp="1"/>
          </p:cNvSpPr>
          <p:nvPr>
            <p:ph type="title"/>
          </p:nvPr>
        </p:nvSpPr>
        <p:spPr>
          <a:xfrm>
            <a:off x="729450" y="1758200"/>
            <a:ext cx="7688700" cy="713700"/>
          </a:xfrm>
          <a:prstGeom prst="rect">
            <a:avLst/>
          </a:prstGeom>
          <a:noFill/>
          <a:ln>
            <a:noFill/>
          </a:ln>
        </p:spPr>
        <p:txBody>
          <a:bodyPr spcFirstLastPara="1" wrap="square" lIns="45700" tIns="45700" rIns="45700" bIns="45700" anchor="b" anchorCtr="0">
            <a:noAutofit/>
          </a:bodyPr>
          <a:lstStyle/>
          <a:p>
            <a:pPr marL="0" marR="0" lvl="0" indent="0" algn="l" rtl="0">
              <a:lnSpc>
                <a:spcPct val="100000"/>
              </a:lnSpc>
              <a:spcBef>
                <a:spcPts val="0"/>
              </a:spcBef>
              <a:spcAft>
                <a:spcPts val="0"/>
              </a:spcAft>
              <a:buClr>
                <a:schemeClr val="dk1"/>
              </a:buClr>
              <a:buSzPts val="2160"/>
              <a:buFont typeface="Century"/>
              <a:buNone/>
            </a:pPr>
            <a:r>
              <a:rPr lang="en-US" sz="2800" b="0" i="0" u="none" strike="noStrike" cap="none">
                <a:solidFill>
                  <a:srgbClr val="000000"/>
                </a:solidFill>
                <a:latin typeface="Century"/>
                <a:ea typeface="Century"/>
                <a:cs typeface="Century"/>
                <a:sym typeface="Century"/>
              </a:rPr>
              <a:t>Traditional vs. Advanced Statistics </a:t>
            </a:r>
            <a:r>
              <a:rPr lang="en-US" sz="2800" b="0">
                <a:solidFill>
                  <a:srgbClr val="000000"/>
                </a:solidFill>
                <a:latin typeface="Century"/>
                <a:ea typeface="Century"/>
                <a:cs typeface="Century"/>
                <a:sym typeface="Century"/>
              </a:rPr>
              <a:t>and MVP</a:t>
            </a:r>
            <a:endParaRPr sz="2800" b="0">
              <a:solidFill>
                <a:srgbClr val="000000"/>
              </a:solidFill>
              <a:latin typeface="Century"/>
              <a:ea typeface="Century"/>
              <a:cs typeface="Century"/>
              <a:sym typeface="Century"/>
            </a:endParaRPr>
          </a:p>
          <a:p>
            <a:pPr marL="0" marR="0" lvl="0" indent="0" algn="l" rtl="0">
              <a:lnSpc>
                <a:spcPct val="100000"/>
              </a:lnSpc>
              <a:spcBef>
                <a:spcPts val="0"/>
              </a:spcBef>
              <a:spcAft>
                <a:spcPts val="0"/>
              </a:spcAft>
              <a:buClr>
                <a:schemeClr val="dk1"/>
              </a:buClr>
              <a:buSzPts val="2160"/>
              <a:buFont typeface="Century"/>
              <a:buNone/>
            </a:pPr>
            <a:r>
              <a:rPr lang="en-US" sz="2400" b="0">
                <a:solidFill>
                  <a:schemeClr val="accent1"/>
                </a:solidFill>
                <a:latin typeface="Century"/>
                <a:ea typeface="Century"/>
                <a:cs typeface="Century"/>
                <a:sym typeface="Century"/>
              </a:rPr>
              <a:t>Code Challenge 2</a:t>
            </a:r>
            <a:endParaRPr sz="2400" b="0">
              <a:solidFill>
                <a:schemeClr val="accent1"/>
              </a:solidFill>
              <a:latin typeface="Century"/>
              <a:ea typeface="Century"/>
              <a:cs typeface="Century"/>
              <a:sym typeface="Century"/>
            </a:endParaRPr>
          </a:p>
        </p:txBody>
      </p:sp>
      <p:sp>
        <p:nvSpPr>
          <p:cNvPr id="171" name="Google Shape;171;g8dd4148c52_0_996"/>
          <p:cNvSpPr txBox="1">
            <a:spLocks noGrp="1"/>
          </p:cNvSpPr>
          <p:nvPr>
            <p:ph type="body" idx="1"/>
          </p:nvPr>
        </p:nvSpPr>
        <p:spPr>
          <a:xfrm>
            <a:off x="571500" y="2471900"/>
            <a:ext cx="7329900" cy="4005000"/>
          </a:xfrm>
          <a:prstGeom prst="rect">
            <a:avLst/>
          </a:prstGeom>
          <a:noFill/>
          <a:ln>
            <a:noFill/>
          </a:ln>
        </p:spPr>
        <p:txBody>
          <a:bodyPr spcFirstLastPara="1" wrap="square" lIns="45700" tIns="45700" rIns="45700" bIns="45700" anchor="t" anchorCtr="0">
            <a:noAutofit/>
          </a:bodyPr>
          <a:lstStyle/>
          <a:p>
            <a:pPr marL="457200" lvl="0" indent="-355600" algn="l" rtl="0">
              <a:lnSpc>
                <a:spcPct val="100000"/>
              </a:lnSpc>
              <a:spcBef>
                <a:spcPts val="400"/>
              </a:spcBef>
              <a:spcAft>
                <a:spcPts val="0"/>
              </a:spcAft>
              <a:buSzPts val="2000"/>
              <a:buFont typeface="Century"/>
              <a:buChar char="●"/>
            </a:pPr>
            <a:r>
              <a:rPr lang="en-US" sz="2000">
                <a:latin typeface="Century"/>
                <a:ea typeface="Century"/>
                <a:cs typeface="Century"/>
                <a:sym typeface="Century"/>
              </a:rPr>
              <a:t>Impala (Developing Analytic)</a:t>
            </a:r>
            <a:endParaRPr sz="2000">
              <a:latin typeface="Century"/>
              <a:ea typeface="Century"/>
              <a:cs typeface="Century"/>
              <a:sym typeface="Century"/>
            </a:endParaRPr>
          </a:p>
          <a:p>
            <a:pPr marL="914400" lvl="1" indent="-330200" algn="l" rtl="0">
              <a:lnSpc>
                <a:spcPct val="100000"/>
              </a:lnSpc>
              <a:spcBef>
                <a:spcPts val="400"/>
              </a:spcBef>
              <a:spcAft>
                <a:spcPts val="0"/>
              </a:spcAft>
              <a:buClr>
                <a:schemeClr val="dk1"/>
              </a:buClr>
              <a:buSzPts val="1600"/>
              <a:buFont typeface="Century"/>
              <a:buChar char="○"/>
            </a:pPr>
            <a:r>
              <a:rPr lang="en-US" sz="1800">
                <a:solidFill>
                  <a:schemeClr val="dk1"/>
                </a:solidFill>
                <a:latin typeface="Century"/>
                <a:ea typeface="Century"/>
                <a:cs typeface="Century"/>
                <a:sym typeface="Century"/>
              </a:rPr>
              <a:t>Staying organized with long </a:t>
            </a:r>
            <a:br>
              <a:rPr lang="en-US" sz="1800">
                <a:solidFill>
                  <a:schemeClr val="dk1"/>
                </a:solidFill>
                <a:latin typeface="Century"/>
                <a:ea typeface="Century"/>
                <a:cs typeface="Century"/>
                <a:sym typeface="Century"/>
              </a:rPr>
            </a:br>
            <a:r>
              <a:rPr lang="en-US" sz="1800">
                <a:solidFill>
                  <a:schemeClr val="dk1"/>
                </a:solidFill>
                <a:latin typeface="Century"/>
                <a:ea typeface="Century"/>
                <a:cs typeface="Century"/>
                <a:sym typeface="Century"/>
              </a:rPr>
              <a:t>queries with many columns </a:t>
            </a:r>
            <a:br>
              <a:rPr lang="en-US" sz="1800">
                <a:solidFill>
                  <a:schemeClr val="dk1"/>
                </a:solidFill>
                <a:latin typeface="Century"/>
                <a:ea typeface="Century"/>
                <a:cs typeface="Century"/>
                <a:sym typeface="Century"/>
              </a:rPr>
            </a:br>
            <a:r>
              <a:rPr lang="en-US" sz="1800">
                <a:solidFill>
                  <a:schemeClr val="dk1"/>
                </a:solidFill>
                <a:latin typeface="Century"/>
                <a:ea typeface="Century"/>
                <a:cs typeface="Century"/>
                <a:sym typeface="Century"/>
              </a:rPr>
              <a:t>and joins!</a:t>
            </a:r>
            <a:endParaRPr sz="1800">
              <a:latin typeface="Century"/>
              <a:ea typeface="Century"/>
              <a:cs typeface="Century"/>
              <a:sym typeface="Century"/>
            </a:endParaRPr>
          </a:p>
        </p:txBody>
      </p:sp>
      <p:pic>
        <p:nvPicPr>
          <p:cNvPr id="172" name="Google Shape;172;g8dd4148c52_0_996"/>
          <p:cNvPicPr preferRelativeResize="0"/>
          <p:nvPr/>
        </p:nvPicPr>
        <p:blipFill rotWithShape="1">
          <a:blip r:embed="rId3">
            <a:alphaModFix/>
          </a:blip>
          <a:srcRect/>
          <a:stretch/>
        </p:blipFill>
        <p:spPr>
          <a:xfrm>
            <a:off x="4679627" y="2202559"/>
            <a:ext cx="4166886" cy="438214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8dd4148c52_0_1092"/>
          <p:cNvSpPr txBox="1">
            <a:spLocks noGrp="1"/>
          </p:cNvSpPr>
          <p:nvPr>
            <p:ph type="sldNum" idx="12"/>
          </p:nvPr>
        </p:nvSpPr>
        <p:spPr>
          <a:xfrm>
            <a:off x="8536302" y="6333134"/>
            <a:ext cx="548700" cy="524700"/>
          </a:xfrm>
          <a:prstGeom prst="rect">
            <a:avLst/>
          </a:prstGeom>
          <a:noFill/>
          <a:ln>
            <a:noFill/>
          </a:ln>
        </p:spPr>
        <p:txBody>
          <a:bodyPr spcFirstLastPara="1" wrap="square" lIns="45700" tIns="45700" rIns="45700" bIns="45700" anchor="t" anchorCtr="0">
            <a:noAutofit/>
          </a:bodyPr>
          <a:lstStyle/>
          <a:p>
            <a:pPr marL="0" lvl="0" indent="0" algn="r" rtl="0">
              <a:spcBef>
                <a:spcPts val="0"/>
              </a:spcBef>
              <a:spcAft>
                <a:spcPts val="0"/>
              </a:spcAft>
              <a:buNone/>
            </a:pPr>
            <a:fld id="{00000000-1234-1234-1234-123412341234}" type="slidenum">
              <a:rPr lang="en-US" sz="2000">
                <a:latin typeface="Century"/>
                <a:ea typeface="Century"/>
                <a:cs typeface="Century"/>
                <a:sym typeface="Century"/>
              </a:rPr>
              <a:t>13</a:t>
            </a:fld>
            <a:endParaRPr sz="2000">
              <a:latin typeface="Century"/>
              <a:ea typeface="Century"/>
              <a:cs typeface="Century"/>
              <a:sym typeface="Century"/>
            </a:endParaRPr>
          </a:p>
        </p:txBody>
      </p:sp>
      <p:sp>
        <p:nvSpPr>
          <p:cNvPr id="178" name="Google Shape;178;g8dd4148c52_0_1092"/>
          <p:cNvSpPr txBox="1">
            <a:spLocks noGrp="1"/>
          </p:cNvSpPr>
          <p:nvPr>
            <p:ph type="body" idx="1"/>
          </p:nvPr>
        </p:nvSpPr>
        <p:spPr>
          <a:xfrm>
            <a:off x="571500" y="2471900"/>
            <a:ext cx="4578300" cy="4005000"/>
          </a:xfrm>
          <a:prstGeom prst="rect">
            <a:avLst/>
          </a:prstGeom>
          <a:noFill/>
          <a:ln>
            <a:noFill/>
          </a:ln>
        </p:spPr>
        <p:txBody>
          <a:bodyPr spcFirstLastPara="1" wrap="square" lIns="45700" tIns="45700" rIns="45700" bIns="45700" anchor="t" anchorCtr="0">
            <a:noAutofit/>
          </a:bodyPr>
          <a:lstStyle/>
          <a:p>
            <a:pPr marL="457200" lvl="0" indent="-355600" algn="l" rtl="0">
              <a:lnSpc>
                <a:spcPct val="100000"/>
              </a:lnSpc>
              <a:spcBef>
                <a:spcPts val="400"/>
              </a:spcBef>
              <a:spcAft>
                <a:spcPts val="0"/>
              </a:spcAft>
              <a:buSzPts val="2000"/>
              <a:buFont typeface="Century"/>
              <a:buChar char="●"/>
            </a:pPr>
            <a:r>
              <a:rPr lang="en-US" sz="2000">
                <a:latin typeface="Century"/>
                <a:ea typeface="Century"/>
                <a:cs typeface="Century"/>
                <a:sym typeface="Century"/>
              </a:rPr>
              <a:t>MapReduce (Cleaning)</a:t>
            </a:r>
            <a:endParaRPr sz="2000">
              <a:latin typeface="Century"/>
              <a:ea typeface="Century"/>
              <a:cs typeface="Century"/>
              <a:sym typeface="Century"/>
            </a:endParaRPr>
          </a:p>
          <a:p>
            <a:pPr marL="914400" lvl="1" indent="-342900" algn="l" rtl="0">
              <a:lnSpc>
                <a:spcPct val="10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In the traditional stats dataset, players who were transferred from one team to another during the same season appeared more than once, with their stats split between the different teams</a:t>
            </a:r>
            <a:endParaRPr sz="1800">
              <a:solidFill>
                <a:schemeClr val="dk1"/>
              </a:solidFill>
              <a:latin typeface="Century"/>
              <a:ea typeface="Century"/>
              <a:cs typeface="Century"/>
              <a:sym typeface="Century"/>
            </a:endParaRPr>
          </a:p>
          <a:p>
            <a:pPr marL="914400" lvl="1" indent="-342900" algn="l" rtl="0">
              <a:lnSpc>
                <a:spcPct val="10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There were also instances of multiple players with the same name in one season</a:t>
            </a:r>
            <a:endParaRPr sz="1800">
              <a:solidFill>
                <a:schemeClr val="dk1"/>
              </a:solidFill>
              <a:latin typeface="Century"/>
              <a:ea typeface="Century"/>
              <a:cs typeface="Century"/>
              <a:sym typeface="Century"/>
            </a:endParaRPr>
          </a:p>
          <a:p>
            <a:pPr marL="457200" lvl="0" indent="-355600" algn="l" rtl="0">
              <a:lnSpc>
                <a:spcPct val="100000"/>
              </a:lnSpc>
              <a:spcBef>
                <a:spcPts val="0"/>
              </a:spcBef>
              <a:spcAft>
                <a:spcPts val="0"/>
              </a:spcAft>
              <a:buSzPts val="2000"/>
              <a:buFont typeface="Century"/>
              <a:buChar char="●"/>
            </a:pPr>
            <a:r>
              <a:rPr lang="en-US" sz="2000">
                <a:latin typeface="Century"/>
                <a:ea typeface="Century"/>
                <a:cs typeface="Century"/>
                <a:sym typeface="Century"/>
              </a:rPr>
              <a:t>Solution</a:t>
            </a:r>
            <a:endParaRPr sz="2000">
              <a:latin typeface="Century"/>
              <a:ea typeface="Century"/>
              <a:cs typeface="Century"/>
              <a:sym typeface="Century"/>
            </a:endParaRPr>
          </a:p>
          <a:p>
            <a:pPr marL="914400" lvl="1" indent="-342900" algn="l" rtl="0">
              <a:lnSpc>
                <a:spcPct val="10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Concatenate year, player, and age during map to send unique player records to reduce phase</a:t>
            </a:r>
            <a:endParaRPr sz="1800">
              <a:solidFill>
                <a:schemeClr val="dk1"/>
              </a:solidFill>
              <a:latin typeface="Century"/>
              <a:ea typeface="Century"/>
              <a:cs typeface="Century"/>
              <a:sym typeface="Century"/>
            </a:endParaRPr>
          </a:p>
        </p:txBody>
      </p:sp>
      <p:pic>
        <p:nvPicPr>
          <p:cNvPr id="179" name="Google Shape;179;g8dd4148c52_0_1092"/>
          <p:cNvPicPr preferRelativeResize="0"/>
          <p:nvPr/>
        </p:nvPicPr>
        <p:blipFill>
          <a:blip r:embed="rId3">
            <a:alphaModFix/>
          </a:blip>
          <a:stretch>
            <a:fillRect/>
          </a:stretch>
        </p:blipFill>
        <p:spPr>
          <a:xfrm>
            <a:off x="5183825" y="2609300"/>
            <a:ext cx="3714750" cy="3429000"/>
          </a:xfrm>
          <a:prstGeom prst="rect">
            <a:avLst/>
          </a:prstGeom>
          <a:noFill/>
          <a:ln>
            <a:noFill/>
          </a:ln>
        </p:spPr>
      </p:pic>
      <p:sp>
        <p:nvSpPr>
          <p:cNvPr id="180" name="Google Shape;180;g8dd4148c52_0_1092"/>
          <p:cNvSpPr/>
          <p:nvPr/>
        </p:nvSpPr>
        <p:spPr>
          <a:xfrm>
            <a:off x="5212400" y="3420225"/>
            <a:ext cx="3640800" cy="4905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g8dd4148c52_0_1092"/>
          <p:cNvSpPr txBox="1">
            <a:spLocks noGrp="1"/>
          </p:cNvSpPr>
          <p:nvPr>
            <p:ph type="title"/>
          </p:nvPr>
        </p:nvSpPr>
        <p:spPr>
          <a:xfrm>
            <a:off x="729450" y="1758200"/>
            <a:ext cx="7688700" cy="713700"/>
          </a:xfrm>
          <a:prstGeom prst="rect">
            <a:avLst/>
          </a:prstGeom>
          <a:noFill/>
          <a:ln>
            <a:noFill/>
          </a:ln>
        </p:spPr>
        <p:txBody>
          <a:bodyPr spcFirstLastPara="1" wrap="square" lIns="45700" tIns="45700" rIns="45700" bIns="45700" anchor="b" anchorCtr="0">
            <a:noAutofit/>
          </a:bodyPr>
          <a:lstStyle/>
          <a:p>
            <a:pPr marL="0" marR="0" lvl="0" indent="0" algn="l" rtl="0">
              <a:lnSpc>
                <a:spcPct val="100000"/>
              </a:lnSpc>
              <a:spcBef>
                <a:spcPts val="0"/>
              </a:spcBef>
              <a:spcAft>
                <a:spcPts val="0"/>
              </a:spcAft>
              <a:buClr>
                <a:schemeClr val="dk1"/>
              </a:buClr>
              <a:buSzPts val="2160"/>
              <a:buFont typeface="Century"/>
              <a:buNone/>
            </a:pPr>
            <a:r>
              <a:rPr lang="en-US" sz="2800" b="0" i="0" u="none" strike="noStrike" cap="none">
                <a:solidFill>
                  <a:srgbClr val="000000"/>
                </a:solidFill>
                <a:latin typeface="Century"/>
                <a:ea typeface="Century"/>
                <a:cs typeface="Century"/>
                <a:sym typeface="Century"/>
              </a:rPr>
              <a:t>Traditional vs. Advanced Statistics </a:t>
            </a:r>
            <a:r>
              <a:rPr lang="en-US" sz="2800" b="0">
                <a:solidFill>
                  <a:srgbClr val="000000"/>
                </a:solidFill>
                <a:latin typeface="Century"/>
                <a:ea typeface="Century"/>
                <a:cs typeface="Century"/>
                <a:sym typeface="Century"/>
              </a:rPr>
              <a:t>and MVP</a:t>
            </a:r>
            <a:endParaRPr sz="2800" b="0">
              <a:solidFill>
                <a:srgbClr val="000000"/>
              </a:solidFill>
              <a:latin typeface="Century"/>
              <a:ea typeface="Century"/>
              <a:cs typeface="Century"/>
              <a:sym typeface="Century"/>
            </a:endParaRPr>
          </a:p>
          <a:p>
            <a:pPr marL="0" marR="0" lvl="0" indent="0" algn="l" rtl="0">
              <a:lnSpc>
                <a:spcPct val="100000"/>
              </a:lnSpc>
              <a:spcBef>
                <a:spcPts val="0"/>
              </a:spcBef>
              <a:spcAft>
                <a:spcPts val="0"/>
              </a:spcAft>
              <a:buClr>
                <a:schemeClr val="dk1"/>
              </a:buClr>
              <a:buSzPts val="2160"/>
              <a:buFont typeface="Century"/>
              <a:buNone/>
            </a:pPr>
            <a:r>
              <a:rPr lang="en-US" sz="2400" b="0">
                <a:solidFill>
                  <a:schemeClr val="accent1"/>
                </a:solidFill>
                <a:latin typeface="Century"/>
                <a:ea typeface="Century"/>
                <a:cs typeface="Century"/>
                <a:sym typeface="Century"/>
              </a:rPr>
              <a:t>Code Challenge 3</a:t>
            </a:r>
            <a:endParaRPr sz="2400" b="0">
              <a:solidFill>
                <a:schemeClr val="accent1"/>
              </a:solidFill>
              <a:latin typeface="Century"/>
              <a:ea typeface="Century"/>
              <a:cs typeface="Century"/>
              <a:sym typeface="Centur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3"/>
          <p:cNvSpPr txBox="1">
            <a:spLocks noGrp="1"/>
          </p:cNvSpPr>
          <p:nvPr>
            <p:ph type="sldNum" idx="12"/>
          </p:nvPr>
        </p:nvSpPr>
        <p:spPr>
          <a:xfrm>
            <a:off x="8536302" y="6333134"/>
            <a:ext cx="548700" cy="524700"/>
          </a:xfrm>
          <a:prstGeom prst="rect">
            <a:avLst/>
          </a:prstGeom>
          <a:noFill/>
          <a:ln>
            <a:noFill/>
          </a:ln>
        </p:spPr>
        <p:txBody>
          <a:bodyPr spcFirstLastPara="1" wrap="square" lIns="45700" tIns="45700" rIns="45700" bIns="45700" anchor="t" anchorCtr="0">
            <a:spAutoFit/>
          </a:bodyPr>
          <a:lstStyle/>
          <a:p>
            <a:pPr marL="0" lvl="0" indent="0" algn="r" rtl="0">
              <a:spcBef>
                <a:spcPts val="0"/>
              </a:spcBef>
              <a:spcAft>
                <a:spcPts val="0"/>
              </a:spcAft>
              <a:buNone/>
            </a:pPr>
            <a:fld id="{00000000-1234-1234-1234-123412341234}" type="slidenum">
              <a:rPr lang="en-US" sz="1000" i="0">
                <a:solidFill>
                  <a:schemeClr val="accent1"/>
                </a:solidFill>
                <a:latin typeface="Lato"/>
                <a:ea typeface="Lato"/>
                <a:cs typeface="Lato"/>
                <a:sym typeface="Lato"/>
              </a:rPr>
              <a:t>14</a:t>
            </a:fld>
            <a:endParaRPr sz="1000" i="0">
              <a:solidFill>
                <a:schemeClr val="accent1"/>
              </a:solidFill>
              <a:latin typeface="Lato"/>
              <a:ea typeface="Lato"/>
              <a:cs typeface="Lato"/>
              <a:sym typeface="Lato"/>
            </a:endParaRPr>
          </a:p>
        </p:txBody>
      </p:sp>
      <p:sp>
        <p:nvSpPr>
          <p:cNvPr id="187" name="Google Shape;187;p13"/>
          <p:cNvSpPr txBox="1">
            <a:spLocks noGrp="1"/>
          </p:cNvSpPr>
          <p:nvPr>
            <p:ph type="body" idx="1"/>
          </p:nvPr>
        </p:nvSpPr>
        <p:spPr>
          <a:xfrm>
            <a:off x="672900" y="2653375"/>
            <a:ext cx="3871200" cy="5577900"/>
          </a:xfrm>
          <a:prstGeom prst="rect">
            <a:avLst/>
          </a:prstGeom>
          <a:noFill/>
          <a:ln>
            <a:noFill/>
          </a:ln>
        </p:spPr>
        <p:txBody>
          <a:bodyPr spcFirstLastPara="1" wrap="square" lIns="45700" tIns="45700" rIns="45700" bIns="45700" anchor="t" anchorCtr="0">
            <a:normAutofit/>
          </a:bodyPr>
          <a:lstStyle/>
          <a:p>
            <a:pPr marL="0" lvl="0" indent="0" algn="l" rtl="0">
              <a:lnSpc>
                <a:spcPct val="100000"/>
              </a:lnSpc>
              <a:spcBef>
                <a:spcPts val="400"/>
              </a:spcBef>
              <a:spcAft>
                <a:spcPts val="0"/>
              </a:spcAft>
              <a:buSzPts val="2000"/>
              <a:buFont typeface="Century"/>
              <a:buNone/>
            </a:pPr>
            <a:r>
              <a:rPr lang="en-US" sz="2000" u="sng">
                <a:latin typeface="Century"/>
                <a:ea typeface="Century"/>
                <a:cs typeface="Century"/>
                <a:sym typeface="Century"/>
              </a:rPr>
              <a:t>Advanced Statistics</a:t>
            </a:r>
            <a:endParaRPr>
              <a:latin typeface="Century"/>
              <a:ea typeface="Century"/>
              <a:cs typeface="Century"/>
              <a:sym typeface="Century"/>
            </a:endParaRPr>
          </a:p>
          <a:p>
            <a:pPr marL="342900" lvl="0" indent="-330200" algn="l" rtl="0">
              <a:lnSpc>
                <a:spcPct val="100000"/>
              </a:lnSpc>
              <a:spcBef>
                <a:spcPts val="400"/>
              </a:spcBef>
              <a:spcAft>
                <a:spcPts val="0"/>
              </a:spcAft>
              <a:buClr>
                <a:schemeClr val="dk1"/>
              </a:buClr>
              <a:buSzPts val="1800"/>
              <a:buFont typeface="Century"/>
              <a:buChar char="•"/>
            </a:pPr>
            <a:r>
              <a:rPr lang="en-US" sz="1800" b="1">
                <a:solidFill>
                  <a:schemeClr val="dk1"/>
                </a:solidFill>
                <a:latin typeface="Century"/>
                <a:ea typeface="Century"/>
                <a:cs typeface="Century"/>
                <a:sym typeface="Century"/>
              </a:rPr>
              <a:t>EWA</a:t>
            </a:r>
            <a:r>
              <a:rPr lang="en-US" sz="1800">
                <a:solidFill>
                  <a:schemeClr val="dk1"/>
                </a:solidFill>
                <a:latin typeface="Century"/>
                <a:ea typeface="Century"/>
                <a:cs typeface="Century"/>
                <a:sym typeface="Century"/>
              </a:rPr>
              <a:t>: estimated wins added</a:t>
            </a:r>
            <a:endParaRPr sz="1800">
              <a:solidFill>
                <a:schemeClr val="dk1"/>
              </a:solidFill>
              <a:latin typeface="Century"/>
              <a:ea typeface="Century"/>
              <a:cs typeface="Century"/>
              <a:sym typeface="Century"/>
            </a:endParaRPr>
          </a:p>
          <a:p>
            <a:pPr marL="342900" lvl="0" indent="-330200" algn="l" rtl="0">
              <a:lnSpc>
                <a:spcPct val="100000"/>
              </a:lnSpc>
              <a:spcBef>
                <a:spcPts val="400"/>
              </a:spcBef>
              <a:spcAft>
                <a:spcPts val="0"/>
              </a:spcAft>
              <a:buClr>
                <a:schemeClr val="dk1"/>
              </a:buClr>
              <a:buSzPts val="1800"/>
              <a:buFont typeface="Century"/>
              <a:buChar char="•"/>
            </a:pPr>
            <a:r>
              <a:rPr lang="en-US" sz="1800" b="1">
                <a:solidFill>
                  <a:schemeClr val="dk1"/>
                </a:solidFill>
                <a:latin typeface="Century"/>
                <a:ea typeface="Century"/>
                <a:cs typeface="Century"/>
                <a:sym typeface="Century"/>
              </a:rPr>
              <a:t>VA</a:t>
            </a:r>
            <a:r>
              <a:rPr lang="en-US" sz="1800">
                <a:solidFill>
                  <a:schemeClr val="dk1"/>
                </a:solidFill>
                <a:latin typeface="Century"/>
                <a:ea typeface="Century"/>
                <a:cs typeface="Century"/>
                <a:sym typeface="Century"/>
              </a:rPr>
              <a:t>: value added</a:t>
            </a:r>
            <a:endParaRPr sz="1800">
              <a:solidFill>
                <a:schemeClr val="dk1"/>
              </a:solidFill>
              <a:latin typeface="Century"/>
              <a:ea typeface="Century"/>
              <a:cs typeface="Century"/>
              <a:sym typeface="Century"/>
            </a:endParaRPr>
          </a:p>
          <a:p>
            <a:pPr marL="342900" lvl="0" indent="-330200" algn="l" rtl="0">
              <a:lnSpc>
                <a:spcPct val="100000"/>
              </a:lnSpc>
              <a:spcBef>
                <a:spcPts val="400"/>
              </a:spcBef>
              <a:spcAft>
                <a:spcPts val="0"/>
              </a:spcAft>
              <a:buClr>
                <a:schemeClr val="dk1"/>
              </a:buClr>
              <a:buSzPts val="1800"/>
              <a:buFont typeface="Century"/>
              <a:buChar char="•"/>
            </a:pPr>
            <a:r>
              <a:rPr lang="en-US" sz="1800" b="1">
                <a:solidFill>
                  <a:schemeClr val="dk1"/>
                </a:solidFill>
                <a:latin typeface="Century"/>
                <a:ea typeface="Century"/>
                <a:cs typeface="Century"/>
                <a:sym typeface="Century"/>
              </a:rPr>
              <a:t>PER</a:t>
            </a:r>
            <a:r>
              <a:rPr lang="en-US" sz="1800">
                <a:solidFill>
                  <a:schemeClr val="dk1"/>
                </a:solidFill>
                <a:latin typeface="Century"/>
                <a:ea typeface="Century"/>
                <a:cs typeface="Century"/>
                <a:sym typeface="Century"/>
              </a:rPr>
              <a:t>: player efficiency rating</a:t>
            </a:r>
            <a:endParaRPr sz="1800">
              <a:solidFill>
                <a:schemeClr val="dk1"/>
              </a:solidFill>
              <a:latin typeface="Century"/>
              <a:ea typeface="Century"/>
              <a:cs typeface="Century"/>
              <a:sym typeface="Century"/>
            </a:endParaRPr>
          </a:p>
          <a:p>
            <a:pPr marL="342900" lvl="0" indent="-330200" algn="l" rtl="0">
              <a:lnSpc>
                <a:spcPct val="100000"/>
              </a:lnSpc>
              <a:spcBef>
                <a:spcPts val="400"/>
              </a:spcBef>
              <a:spcAft>
                <a:spcPts val="0"/>
              </a:spcAft>
              <a:buClr>
                <a:schemeClr val="dk1"/>
              </a:buClr>
              <a:buSzPts val="1800"/>
              <a:buFont typeface="Century"/>
              <a:buChar char="•"/>
            </a:pPr>
            <a:r>
              <a:rPr lang="en-US" sz="1800" b="1">
                <a:solidFill>
                  <a:schemeClr val="dk1"/>
                </a:solidFill>
                <a:latin typeface="Century"/>
                <a:ea typeface="Century"/>
                <a:cs typeface="Century"/>
                <a:sym typeface="Century"/>
              </a:rPr>
              <a:t>USG</a:t>
            </a:r>
            <a:r>
              <a:rPr lang="en-US" sz="1800">
                <a:solidFill>
                  <a:schemeClr val="dk1"/>
                </a:solidFill>
                <a:latin typeface="Century"/>
                <a:ea typeface="Century"/>
                <a:cs typeface="Century"/>
                <a:sym typeface="Century"/>
              </a:rPr>
              <a:t>: usage rating</a:t>
            </a:r>
            <a:endParaRPr sz="1800">
              <a:solidFill>
                <a:schemeClr val="dk1"/>
              </a:solidFill>
              <a:latin typeface="Century"/>
              <a:ea typeface="Century"/>
              <a:cs typeface="Century"/>
              <a:sym typeface="Century"/>
            </a:endParaRPr>
          </a:p>
          <a:p>
            <a:pPr marL="342900" lvl="0" indent="-330200" algn="l" rtl="0">
              <a:lnSpc>
                <a:spcPct val="100000"/>
              </a:lnSpc>
              <a:spcBef>
                <a:spcPts val="400"/>
              </a:spcBef>
              <a:spcAft>
                <a:spcPts val="0"/>
              </a:spcAft>
              <a:buClr>
                <a:schemeClr val="dk1"/>
              </a:buClr>
              <a:buSzPts val="1800"/>
              <a:buFont typeface="Century"/>
              <a:buChar char="•"/>
            </a:pPr>
            <a:r>
              <a:rPr lang="en-US" sz="1800" b="1">
                <a:solidFill>
                  <a:schemeClr val="dk1"/>
                </a:solidFill>
                <a:latin typeface="Century"/>
                <a:ea typeface="Century"/>
                <a:cs typeface="Century"/>
                <a:sym typeface="Century"/>
              </a:rPr>
              <a:t>TS%</a:t>
            </a:r>
            <a:r>
              <a:rPr lang="en-US" sz="1800">
                <a:solidFill>
                  <a:schemeClr val="dk1"/>
                </a:solidFill>
                <a:latin typeface="Century"/>
                <a:ea typeface="Century"/>
                <a:cs typeface="Century"/>
                <a:sym typeface="Century"/>
              </a:rPr>
              <a:t>: true shooting % </a:t>
            </a:r>
            <a:endParaRPr sz="1800">
              <a:solidFill>
                <a:schemeClr val="dk1"/>
              </a:solidFill>
              <a:latin typeface="Century"/>
              <a:ea typeface="Century"/>
              <a:cs typeface="Century"/>
              <a:sym typeface="Century"/>
            </a:endParaRPr>
          </a:p>
        </p:txBody>
      </p:sp>
      <p:sp>
        <p:nvSpPr>
          <p:cNvPr id="188" name="Google Shape;188;p13"/>
          <p:cNvSpPr txBox="1">
            <a:spLocks noGrp="1"/>
          </p:cNvSpPr>
          <p:nvPr>
            <p:ph type="title"/>
          </p:nvPr>
        </p:nvSpPr>
        <p:spPr>
          <a:xfrm>
            <a:off x="729450" y="1758200"/>
            <a:ext cx="7688700" cy="713700"/>
          </a:xfrm>
          <a:prstGeom prst="rect">
            <a:avLst/>
          </a:prstGeom>
          <a:noFill/>
          <a:ln>
            <a:noFill/>
          </a:ln>
        </p:spPr>
        <p:txBody>
          <a:bodyPr spcFirstLastPara="1" wrap="square" lIns="45700" tIns="45700" rIns="45700" bIns="45700" anchor="b" anchorCtr="0">
            <a:noAutofit/>
          </a:bodyPr>
          <a:lstStyle/>
          <a:p>
            <a:pPr marL="0" marR="0" lvl="0" indent="0" algn="l" rtl="0">
              <a:lnSpc>
                <a:spcPct val="100000"/>
              </a:lnSpc>
              <a:spcBef>
                <a:spcPts val="0"/>
              </a:spcBef>
              <a:spcAft>
                <a:spcPts val="0"/>
              </a:spcAft>
              <a:buClr>
                <a:schemeClr val="dk1"/>
              </a:buClr>
              <a:buSzPts val="2160"/>
              <a:buFont typeface="Century"/>
              <a:buNone/>
            </a:pPr>
            <a:r>
              <a:rPr lang="en-US" sz="2800" b="0" i="0" u="none" strike="noStrike" cap="none">
                <a:solidFill>
                  <a:srgbClr val="000000"/>
                </a:solidFill>
                <a:latin typeface="Century"/>
                <a:ea typeface="Century"/>
                <a:cs typeface="Century"/>
                <a:sym typeface="Century"/>
              </a:rPr>
              <a:t>Traditional vs. Advanced Statistics </a:t>
            </a:r>
            <a:r>
              <a:rPr lang="en-US" sz="2800" b="0">
                <a:solidFill>
                  <a:srgbClr val="000000"/>
                </a:solidFill>
                <a:latin typeface="Century"/>
                <a:ea typeface="Century"/>
                <a:cs typeface="Century"/>
                <a:sym typeface="Century"/>
              </a:rPr>
              <a:t>and MVP</a:t>
            </a:r>
            <a:endParaRPr sz="2800" b="0">
              <a:solidFill>
                <a:srgbClr val="000000"/>
              </a:solidFill>
              <a:latin typeface="Century"/>
              <a:ea typeface="Century"/>
              <a:cs typeface="Century"/>
              <a:sym typeface="Century"/>
            </a:endParaRPr>
          </a:p>
          <a:p>
            <a:pPr marL="0" marR="0" lvl="0" indent="0" algn="l" rtl="0">
              <a:lnSpc>
                <a:spcPct val="100000"/>
              </a:lnSpc>
              <a:spcBef>
                <a:spcPts val="0"/>
              </a:spcBef>
              <a:spcAft>
                <a:spcPts val="0"/>
              </a:spcAft>
              <a:buClr>
                <a:schemeClr val="dk1"/>
              </a:buClr>
              <a:buSzPts val="2160"/>
              <a:buFont typeface="Century"/>
              <a:buNone/>
            </a:pPr>
            <a:r>
              <a:rPr lang="en-US" sz="2400" b="0">
                <a:solidFill>
                  <a:schemeClr val="accent1"/>
                </a:solidFill>
                <a:latin typeface="Century"/>
                <a:ea typeface="Century"/>
                <a:cs typeface="Century"/>
                <a:sym typeface="Century"/>
              </a:rPr>
              <a:t>Results - Definitions</a:t>
            </a:r>
            <a:endParaRPr sz="2400" b="0">
              <a:solidFill>
                <a:schemeClr val="accent1"/>
              </a:solidFill>
              <a:latin typeface="Century"/>
              <a:ea typeface="Century"/>
              <a:cs typeface="Century"/>
              <a:sym typeface="Century"/>
            </a:endParaRPr>
          </a:p>
        </p:txBody>
      </p:sp>
      <p:sp>
        <p:nvSpPr>
          <p:cNvPr id="189" name="Google Shape;189;p13"/>
          <p:cNvSpPr txBox="1">
            <a:spLocks noGrp="1"/>
          </p:cNvSpPr>
          <p:nvPr>
            <p:ph type="body" idx="1"/>
          </p:nvPr>
        </p:nvSpPr>
        <p:spPr>
          <a:xfrm>
            <a:off x="4544100" y="2653375"/>
            <a:ext cx="3871200" cy="5577900"/>
          </a:xfrm>
          <a:prstGeom prst="rect">
            <a:avLst/>
          </a:prstGeom>
          <a:noFill/>
          <a:ln>
            <a:noFill/>
          </a:ln>
        </p:spPr>
        <p:txBody>
          <a:bodyPr spcFirstLastPara="1" wrap="square" lIns="45700" tIns="45700" rIns="45700" bIns="45700" anchor="t" anchorCtr="0">
            <a:noAutofit/>
          </a:bodyPr>
          <a:lstStyle/>
          <a:p>
            <a:pPr marL="0" lvl="0" indent="0" algn="l" rtl="0">
              <a:lnSpc>
                <a:spcPct val="100000"/>
              </a:lnSpc>
              <a:spcBef>
                <a:spcPts val="400"/>
              </a:spcBef>
              <a:spcAft>
                <a:spcPts val="0"/>
              </a:spcAft>
              <a:buSzPts val="2000"/>
              <a:buFont typeface="Century"/>
              <a:buNone/>
            </a:pPr>
            <a:r>
              <a:rPr lang="en-US" sz="2000" u="sng">
                <a:latin typeface="Century"/>
                <a:ea typeface="Century"/>
                <a:cs typeface="Century"/>
                <a:sym typeface="Century"/>
              </a:rPr>
              <a:t>Traditional Statistics</a:t>
            </a:r>
            <a:endParaRPr>
              <a:latin typeface="Century"/>
              <a:ea typeface="Century"/>
              <a:cs typeface="Century"/>
              <a:sym typeface="Century"/>
            </a:endParaRPr>
          </a:p>
          <a:p>
            <a:pPr marL="342900" lvl="0" indent="-330200" algn="l" rtl="0">
              <a:lnSpc>
                <a:spcPct val="100000"/>
              </a:lnSpc>
              <a:spcBef>
                <a:spcPts val="400"/>
              </a:spcBef>
              <a:spcAft>
                <a:spcPts val="0"/>
              </a:spcAft>
              <a:buClr>
                <a:schemeClr val="dk1"/>
              </a:buClr>
              <a:buSzPts val="1800"/>
              <a:buFont typeface="Century"/>
              <a:buChar char="•"/>
            </a:pPr>
            <a:r>
              <a:rPr lang="en-US" sz="1800" b="1">
                <a:solidFill>
                  <a:schemeClr val="dk1"/>
                </a:solidFill>
                <a:latin typeface="Century"/>
                <a:ea typeface="Century"/>
                <a:cs typeface="Century"/>
                <a:sym typeface="Century"/>
              </a:rPr>
              <a:t>PTS</a:t>
            </a:r>
            <a:r>
              <a:rPr lang="en-US" sz="1800">
                <a:solidFill>
                  <a:schemeClr val="dk1"/>
                </a:solidFill>
                <a:latin typeface="Century"/>
                <a:ea typeface="Century"/>
                <a:cs typeface="Century"/>
                <a:sym typeface="Century"/>
              </a:rPr>
              <a:t>: points</a:t>
            </a:r>
            <a:endParaRPr sz="1800">
              <a:solidFill>
                <a:schemeClr val="dk1"/>
              </a:solidFill>
              <a:latin typeface="Century"/>
              <a:ea typeface="Century"/>
              <a:cs typeface="Century"/>
              <a:sym typeface="Century"/>
            </a:endParaRPr>
          </a:p>
          <a:p>
            <a:pPr marL="342900" lvl="0" indent="-330200" algn="l" rtl="0">
              <a:lnSpc>
                <a:spcPct val="100000"/>
              </a:lnSpc>
              <a:spcBef>
                <a:spcPts val="400"/>
              </a:spcBef>
              <a:spcAft>
                <a:spcPts val="0"/>
              </a:spcAft>
              <a:buClr>
                <a:schemeClr val="dk1"/>
              </a:buClr>
              <a:buSzPts val="1800"/>
              <a:buFont typeface="Century"/>
              <a:buChar char="•"/>
            </a:pPr>
            <a:r>
              <a:rPr lang="en-US" sz="1800" b="1">
                <a:solidFill>
                  <a:schemeClr val="dk1"/>
                </a:solidFill>
                <a:latin typeface="Century"/>
                <a:ea typeface="Century"/>
                <a:cs typeface="Century"/>
                <a:sym typeface="Century"/>
              </a:rPr>
              <a:t>FG</a:t>
            </a:r>
            <a:r>
              <a:rPr lang="en-US" sz="1800">
                <a:solidFill>
                  <a:schemeClr val="dk1"/>
                </a:solidFill>
                <a:latin typeface="Century"/>
                <a:ea typeface="Century"/>
                <a:cs typeface="Century"/>
                <a:sym typeface="Century"/>
              </a:rPr>
              <a:t>: field goals made</a:t>
            </a:r>
            <a:endParaRPr sz="1800">
              <a:solidFill>
                <a:schemeClr val="dk1"/>
              </a:solidFill>
              <a:latin typeface="Century"/>
              <a:ea typeface="Century"/>
              <a:cs typeface="Century"/>
              <a:sym typeface="Century"/>
            </a:endParaRPr>
          </a:p>
          <a:p>
            <a:pPr marL="342900" lvl="0" indent="-330200" algn="l" rtl="0">
              <a:lnSpc>
                <a:spcPct val="100000"/>
              </a:lnSpc>
              <a:spcBef>
                <a:spcPts val="400"/>
              </a:spcBef>
              <a:spcAft>
                <a:spcPts val="0"/>
              </a:spcAft>
              <a:buClr>
                <a:schemeClr val="dk1"/>
              </a:buClr>
              <a:buSzPts val="1800"/>
              <a:buFont typeface="Century"/>
              <a:buChar char="•"/>
            </a:pPr>
            <a:r>
              <a:rPr lang="en-US" sz="1800" b="1">
                <a:solidFill>
                  <a:schemeClr val="dk1"/>
                </a:solidFill>
                <a:latin typeface="Century"/>
                <a:ea typeface="Century"/>
                <a:cs typeface="Century"/>
                <a:sym typeface="Century"/>
              </a:rPr>
              <a:t>TOV</a:t>
            </a:r>
            <a:r>
              <a:rPr lang="en-US" sz="1800">
                <a:solidFill>
                  <a:schemeClr val="dk1"/>
                </a:solidFill>
                <a:latin typeface="Century"/>
                <a:ea typeface="Century"/>
                <a:cs typeface="Century"/>
                <a:sym typeface="Century"/>
              </a:rPr>
              <a:t>: turnovers</a:t>
            </a:r>
            <a:endParaRPr sz="1800">
              <a:solidFill>
                <a:schemeClr val="dk1"/>
              </a:solidFill>
              <a:latin typeface="Century"/>
              <a:ea typeface="Century"/>
              <a:cs typeface="Century"/>
              <a:sym typeface="Century"/>
            </a:endParaRPr>
          </a:p>
          <a:p>
            <a:pPr marL="342900" lvl="0" indent="-330200" algn="l" rtl="0">
              <a:lnSpc>
                <a:spcPct val="100000"/>
              </a:lnSpc>
              <a:spcBef>
                <a:spcPts val="400"/>
              </a:spcBef>
              <a:spcAft>
                <a:spcPts val="0"/>
              </a:spcAft>
              <a:buClr>
                <a:schemeClr val="dk1"/>
              </a:buClr>
              <a:buSzPts val="1800"/>
              <a:buFont typeface="Century"/>
              <a:buChar char="•"/>
            </a:pPr>
            <a:r>
              <a:rPr lang="en-US" sz="1800" b="1">
                <a:solidFill>
                  <a:schemeClr val="dk1"/>
                </a:solidFill>
                <a:latin typeface="Century"/>
                <a:ea typeface="Century"/>
                <a:cs typeface="Century"/>
                <a:sym typeface="Century"/>
              </a:rPr>
              <a:t>FT</a:t>
            </a:r>
            <a:r>
              <a:rPr lang="en-US" sz="1800">
                <a:solidFill>
                  <a:schemeClr val="dk1"/>
                </a:solidFill>
                <a:latin typeface="Century"/>
                <a:ea typeface="Century"/>
                <a:cs typeface="Century"/>
                <a:sym typeface="Century"/>
              </a:rPr>
              <a:t>: free throws made</a:t>
            </a:r>
            <a:endParaRPr sz="1800">
              <a:solidFill>
                <a:schemeClr val="dk1"/>
              </a:solidFill>
              <a:latin typeface="Century"/>
              <a:ea typeface="Century"/>
              <a:cs typeface="Century"/>
              <a:sym typeface="Century"/>
            </a:endParaRPr>
          </a:p>
          <a:p>
            <a:pPr marL="342900" lvl="0" indent="-330200" algn="l" rtl="0">
              <a:lnSpc>
                <a:spcPct val="100000"/>
              </a:lnSpc>
              <a:spcBef>
                <a:spcPts val="400"/>
              </a:spcBef>
              <a:spcAft>
                <a:spcPts val="0"/>
              </a:spcAft>
              <a:buClr>
                <a:schemeClr val="dk1"/>
              </a:buClr>
              <a:buSzPts val="1800"/>
              <a:buFont typeface="Century"/>
              <a:buChar char="•"/>
            </a:pPr>
            <a:r>
              <a:rPr lang="en-US" sz="1800" b="1">
                <a:solidFill>
                  <a:schemeClr val="dk1"/>
                </a:solidFill>
                <a:latin typeface="Century"/>
                <a:ea typeface="Century"/>
                <a:cs typeface="Century"/>
                <a:sym typeface="Century"/>
              </a:rPr>
              <a:t>AST</a:t>
            </a:r>
            <a:r>
              <a:rPr lang="en-US" sz="1800">
                <a:solidFill>
                  <a:schemeClr val="dk1"/>
                </a:solidFill>
                <a:latin typeface="Century"/>
                <a:ea typeface="Century"/>
                <a:cs typeface="Century"/>
                <a:sym typeface="Century"/>
              </a:rPr>
              <a:t>: assists</a:t>
            </a:r>
            <a:endParaRPr sz="1800">
              <a:solidFill>
                <a:schemeClr val="dk1"/>
              </a:solidFill>
              <a:latin typeface="Century"/>
              <a:ea typeface="Century"/>
              <a:cs typeface="Century"/>
              <a:sym typeface="Century"/>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4"/>
          <p:cNvSpPr txBox="1">
            <a:spLocks noGrp="1"/>
          </p:cNvSpPr>
          <p:nvPr>
            <p:ph type="sldNum" idx="12"/>
          </p:nvPr>
        </p:nvSpPr>
        <p:spPr>
          <a:xfrm>
            <a:off x="8536302" y="6333134"/>
            <a:ext cx="548700" cy="524700"/>
          </a:xfrm>
          <a:prstGeom prst="rect">
            <a:avLst/>
          </a:prstGeom>
          <a:noFill/>
          <a:ln>
            <a:noFill/>
          </a:ln>
        </p:spPr>
        <p:txBody>
          <a:bodyPr spcFirstLastPara="1" wrap="square" lIns="45700" tIns="45700" rIns="45700" bIns="45700" anchor="t" anchorCtr="0">
            <a:spAutoFit/>
          </a:bodyPr>
          <a:lstStyle/>
          <a:p>
            <a:pPr marL="0" lvl="0" indent="0" algn="r" rtl="0">
              <a:spcBef>
                <a:spcPts val="0"/>
              </a:spcBef>
              <a:spcAft>
                <a:spcPts val="0"/>
              </a:spcAft>
              <a:buNone/>
            </a:pPr>
            <a:fld id="{00000000-1234-1234-1234-123412341234}" type="slidenum">
              <a:rPr lang="en-US" sz="1000" i="0">
                <a:solidFill>
                  <a:schemeClr val="accent1"/>
                </a:solidFill>
                <a:latin typeface="Lato"/>
                <a:ea typeface="Lato"/>
                <a:cs typeface="Lato"/>
                <a:sym typeface="Lato"/>
              </a:rPr>
              <a:t>15</a:t>
            </a:fld>
            <a:endParaRPr sz="1000" i="0">
              <a:solidFill>
                <a:schemeClr val="accent1"/>
              </a:solidFill>
              <a:latin typeface="Lato"/>
              <a:ea typeface="Lato"/>
              <a:cs typeface="Lato"/>
              <a:sym typeface="Lato"/>
            </a:endParaRPr>
          </a:p>
        </p:txBody>
      </p:sp>
      <p:sp>
        <p:nvSpPr>
          <p:cNvPr id="195" name="Google Shape;195;p14"/>
          <p:cNvSpPr txBox="1">
            <a:spLocks noGrp="1"/>
          </p:cNvSpPr>
          <p:nvPr>
            <p:ph type="body" idx="1"/>
          </p:nvPr>
        </p:nvSpPr>
        <p:spPr>
          <a:xfrm>
            <a:off x="571500" y="2471900"/>
            <a:ext cx="7329900" cy="4005000"/>
          </a:xfrm>
          <a:prstGeom prst="rect">
            <a:avLst/>
          </a:prstGeom>
          <a:noFill/>
          <a:ln>
            <a:noFill/>
          </a:ln>
        </p:spPr>
        <p:txBody>
          <a:bodyPr spcFirstLastPara="1" wrap="square" lIns="45700" tIns="45700" rIns="45700" bIns="45700" anchor="t" anchorCtr="0">
            <a:noAutofit/>
          </a:bodyPr>
          <a:lstStyle/>
          <a:p>
            <a:pPr marL="457200" lvl="0" indent="-355600" algn="l" rtl="0">
              <a:lnSpc>
                <a:spcPct val="100000"/>
              </a:lnSpc>
              <a:spcBef>
                <a:spcPts val="400"/>
              </a:spcBef>
              <a:spcAft>
                <a:spcPts val="0"/>
              </a:spcAft>
              <a:buSzPts val="2000"/>
              <a:buFont typeface="Century"/>
              <a:buChar char="●"/>
            </a:pPr>
            <a:r>
              <a:rPr lang="en-US" sz="2000">
                <a:latin typeface="Century"/>
                <a:ea typeface="Century"/>
                <a:cs typeface="Century"/>
                <a:sym typeface="Century"/>
              </a:rPr>
              <a:t>Most informative advanced statistics by average MVP ranks</a:t>
            </a:r>
            <a:endParaRPr sz="2000">
              <a:latin typeface="Century"/>
              <a:ea typeface="Century"/>
              <a:cs typeface="Century"/>
              <a:sym typeface="Century"/>
            </a:endParaRPr>
          </a:p>
          <a:p>
            <a:pPr marL="800100" lvl="1" indent="-330200" algn="l" rtl="0">
              <a:lnSpc>
                <a:spcPct val="100000"/>
              </a:lnSpc>
              <a:spcBef>
                <a:spcPts val="40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EWA (3.8) / VA (3.8) / PER (4.1) / USG (10.6) / TS% (35.9)</a:t>
            </a:r>
            <a:endParaRPr sz="1800">
              <a:solidFill>
                <a:schemeClr val="dk1"/>
              </a:solidFill>
              <a:latin typeface="Century"/>
              <a:ea typeface="Century"/>
              <a:cs typeface="Century"/>
              <a:sym typeface="Century"/>
            </a:endParaRPr>
          </a:p>
          <a:p>
            <a:pPr marL="0" lvl="0" indent="0" algn="l" rtl="0">
              <a:lnSpc>
                <a:spcPct val="100000"/>
              </a:lnSpc>
              <a:spcBef>
                <a:spcPts val="400"/>
              </a:spcBef>
              <a:spcAft>
                <a:spcPts val="0"/>
              </a:spcAft>
              <a:buNone/>
            </a:pPr>
            <a:endParaRPr sz="1000">
              <a:solidFill>
                <a:schemeClr val="dk1"/>
              </a:solidFill>
              <a:latin typeface="Century"/>
              <a:ea typeface="Century"/>
              <a:cs typeface="Century"/>
              <a:sym typeface="Century"/>
            </a:endParaRPr>
          </a:p>
          <a:p>
            <a:pPr marL="457200" lvl="0" indent="-355600" algn="l" rtl="0">
              <a:lnSpc>
                <a:spcPct val="100000"/>
              </a:lnSpc>
              <a:spcBef>
                <a:spcPts val="400"/>
              </a:spcBef>
              <a:spcAft>
                <a:spcPts val="0"/>
              </a:spcAft>
              <a:buSzPts val="2000"/>
              <a:buFont typeface="Century"/>
              <a:buChar char="●"/>
            </a:pPr>
            <a:r>
              <a:rPr lang="en-US" sz="2000">
                <a:latin typeface="Century"/>
                <a:ea typeface="Century"/>
                <a:cs typeface="Century"/>
                <a:sym typeface="Century"/>
              </a:rPr>
              <a:t>Most informative traditional statistics by average MVP ranks</a:t>
            </a:r>
            <a:endParaRPr sz="2000">
              <a:latin typeface="Century"/>
              <a:ea typeface="Century"/>
              <a:cs typeface="Century"/>
              <a:sym typeface="Century"/>
            </a:endParaRPr>
          </a:p>
          <a:p>
            <a:pPr marL="800100" lvl="1" indent="-330200" algn="l" rtl="0">
              <a:lnSpc>
                <a:spcPct val="100000"/>
              </a:lnSpc>
              <a:spcBef>
                <a:spcPts val="40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PTS (12.6) / FG (12.67) / TOV (15.2) / FT (17.1) / AST (17.6) </a:t>
            </a:r>
            <a:endParaRPr sz="1800">
              <a:solidFill>
                <a:schemeClr val="dk1"/>
              </a:solidFill>
              <a:latin typeface="Century"/>
              <a:ea typeface="Century"/>
              <a:cs typeface="Century"/>
              <a:sym typeface="Century"/>
            </a:endParaRPr>
          </a:p>
          <a:p>
            <a:pPr marL="0" lvl="0" indent="0" algn="l" rtl="0">
              <a:lnSpc>
                <a:spcPct val="100000"/>
              </a:lnSpc>
              <a:spcBef>
                <a:spcPts val="400"/>
              </a:spcBef>
              <a:spcAft>
                <a:spcPts val="0"/>
              </a:spcAft>
              <a:buNone/>
            </a:pPr>
            <a:endParaRPr sz="1000">
              <a:solidFill>
                <a:schemeClr val="dk1"/>
              </a:solidFill>
              <a:latin typeface="Century"/>
              <a:ea typeface="Century"/>
              <a:cs typeface="Century"/>
              <a:sym typeface="Century"/>
            </a:endParaRPr>
          </a:p>
          <a:p>
            <a:pPr marL="457200" lvl="0" indent="-355600" algn="l" rtl="0">
              <a:lnSpc>
                <a:spcPct val="100000"/>
              </a:lnSpc>
              <a:spcBef>
                <a:spcPts val="400"/>
              </a:spcBef>
              <a:spcAft>
                <a:spcPts val="0"/>
              </a:spcAft>
              <a:buSzPts val="2000"/>
              <a:buFont typeface="Century"/>
              <a:buChar char="●"/>
            </a:pPr>
            <a:r>
              <a:rPr lang="en-US" sz="2000">
                <a:latin typeface="Century"/>
                <a:ea typeface="Century"/>
                <a:cs typeface="Century"/>
                <a:sym typeface="Century"/>
              </a:rPr>
              <a:t>Composite advanced statistics are the most informative overall</a:t>
            </a:r>
            <a:endParaRPr sz="2000">
              <a:latin typeface="Century"/>
              <a:ea typeface="Century"/>
              <a:cs typeface="Century"/>
              <a:sym typeface="Century"/>
            </a:endParaRPr>
          </a:p>
          <a:p>
            <a:pPr marL="800100" lvl="1" indent="-330200" algn="l" rtl="0">
              <a:lnSpc>
                <a:spcPct val="100000"/>
              </a:lnSpc>
              <a:spcBef>
                <a:spcPts val="40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EWA, VA, PER</a:t>
            </a:r>
            <a:endParaRPr sz="1800">
              <a:latin typeface="Century"/>
              <a:ea typeface="Century"/>
              <a:cs typeface="Century"/>
              <a:sym typeface="Century"/>
            </a:endParaRPr>
          </a:p>
        </p:txBody>
      </p:sp>
      <p:sp>
        <p:nvSpPr>
          <p:cNvPr id="196" name="Google Shape;196;p14"/>
          <p:cNvSpPr txBox="1">
            <a:spLocks noGrp="1"/>
          </p:cNvSpPr>
          <p:nvPr>
            <p:ph type="title"/>
          </p:nvPr>
        </p:nvSpPr>
        <p:spPr>
          <a:xfrm>
            <a:off x="729450" y="1758200"/>
            <a:ext cx="7688700" cy="713700"/>
          </a:xfrm>
          <a:prstGeom prst="rect">
            <a:avLst/>
          </a:prstGeom>
          <a:noFill/>
          <a:ln>
            <a:noFill/>
          </a:ln>
        </p:spPr>
        <p:txBody>
          <a:bodyPr spcFirstLastPara="1" wrap="square" lIns="45700" tIns="45700" rIns="45700" bIns="45700" anchor="b" anchorCtr="0">
            <a:noAutofit/>
          </a:bodyPr>
          <a:lstStyle/>
          <a:p>
            <a:pPr marL="0" marR="0" lvl="0" indent="0" algn="l" rtl="0">
              <a:lnSpc>
                <a:spcPct val="100000"/>
              </a:lnSpc>
              <a:spcBef>
                <a:spcPts val="0"/>
              </a:spcBef>
              <a:spcAft>
                <a:spcPts val="0"/>
              </a:spcAft>
              <a:buClr>
                <a:schemeClr val="dk1"/>
              </a:buClr>
              <a:buSzPts val="2160"/>
              <a:buFont typeface="Century"/>
              <a:buNone/>
            </a:pPr>
            <a:r>
              <a:rPr lang="en-US" sz="2800" b="0" i="0" u="none" strike="noStrike" cap="none">
                <a:solidFill>
                  <a:srgbClr val="000000"/>
                </a:solidFill>
                <a:latin typeface="Century"/>
                <a:ea typeface="Century"/>
                <a:cs typeface="Century"/>
                <a:sym typeface="Century"/>
              </a:rPr>
              <a:t>Traditional vs. Advanced Statistics </a:t>
            </a:r>
            <a:r>
              <a:rPr lang="en-US" sz="2800" b="0">
                <a:solidFill>
                  <a:srgbClr val="000000"/>
                </a:solidFill>
                <a:latin typeface="Century"/>
                <a:ea typeface="Century"/>
                <a:cs typeface="Century"/>
                <a:sym typeface="Century"/>
              </a:rPr>
              <a:t>and MVP</a:t>
            </a:r>
            <a:endParaRPr sz="2800" b="0">
              <a:solidFill>
                <a:srgbClr val="000000"/>
              </a:solidFill>
              <a:latin typeface="Century"/>
              <a:ea typeface="Century"/>
              <a:cs typeface="Century"/>
              <a:sym typeface="Century"/>
            </a:endParaRPr>
          </a:p>
          <a:p>
            <a:pPr marL="0" marR="0" lvl="0" indent="0" algn="l" rtl="0">
              <a:lnSpc>
                <a:spcPct val="100000"/>
              </a:lnSpc>
              <a:spcBef>
                <a:spcPts val="0"/>
              </a:spcBef>
              <a:spcAft>
                <a:spcPts val="0"/>
              </a:spcAft>
              <a:buClr>
                <a:schemeClr val="dk1"/>
              </a:buClr>
              <a:buSzPts val="2160"/>
              <a:buFont typeface="Century"/>
              <a:buNone/>
            </a:pPr>
            <a:r>
              <a:rPr lang="en-US" sz="2400" b="0">
                <a:solidFill>
                  <a:schemeClr val="accent1"/>
                </a:solidFill>
                <a:latin typeface="Century"/>
                <a:ea typeface="Century"/>
                <a:cs typeface="Century"/>
                <a:sym typeface="Century"/>
              </a:rPr>
              <a:t>Results</a:t>
            </a:r>
            <a:endParaRPr sz="2400" b="0">
              <a:solidFill>
                <a:schemeClr val="accent1"/>
              </a:solidFill>
              <a:latin typeface="Century"/>
              <a:ea typeface="Century"/>
              <a:cs typeface="Century"/>
              <a:sym typeface="Century"/>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5"/>
          <p:cNvSpPr txBox="1">
            <a:spLocks noGrp="1"/>
          </p:cNvSpPr>
          <p:nvPr>
            <p:ph type="sldNum" idx="12"/>
          </p:nvPr>
        </p:nvSpPr>
        <p:spPr>
          <a:xfrm>
            <a:off x="8536302" y="6333134"/>
            <a:ext cx="548700" cy="524700"/>
          </a:xfrm>
          <a:prstGeom prst="rect">
            <a:avLst/>
          </a:prstGeom>
          <a:noFill/>
          <a:ln>
            <a:noFill/>
          </a:ln>
        </p:spPr>
        <p:txBody>
          <a:bodyPr spcFirstLastPara="1" wrap="square" lIns="45700" tIns="45700" rIns="45700" bIns="45700" anchor="t" anchorCtr="0">
            <a:spAutoFit/>
          </a:bodyPr>
          <a:lstStyle/>
          <a:p>
            <a:pPr marL="0" lvl="0" indent="0" algn="r" rtl="0">
              <a:spcBef>
                <a:spcPts val="0"/>
              </a:spcBef>
              <a:spcAft>
                <a:spcPts val="0"/>
              </a:spcAft>
              <a:buNone/>
            </a:pPr>
            <a:fld id="{00000000-1234-1234-1234-123412341234}" type="slidenum">
              <a:rPr lang="en-US" sz="1000" i="0">
                <a:solidFill>
                  <a:schemeClr val="accent1"/>
                </a:solidFill>
                <a:latin typeface="Lato"/>
                <a:ea typeface="Lato"/>
                <a:cs typeface="Lato"/>
                <a:sym typeface="Lato"/>
              </a:rPr>
              <a:t>16</a:t>
            </a:fld>
            <a:endParaRPr sz="1000" i="0">
              <a:solidFill>
                <a:schemeClr val="accent1"/>
              </a:solidFill>
              <a:latin typeface="Lato"/>
              <a:ea typeface="Lato"/>
              <a:cs typeface="Lato"/>
              <a:sym typeface="Lato"/>
            </a:endParaRPr>
          </a:p>
        </p:txBody>
      </p:sp>
      <p:sp>
        <p:nvSpPr>
          <p:cNvPr id="202" name="Google Shape;202;p15"/>
          <p:cNvSpPr txBox="1">
            <a:spLocks noGrp="1"/>
          </p:cNvSpPr>
          <p:nvPr>
            <p:ph type="body" idx="1"/>
          </p:nvPr>
        </p:nvSpPr>
        <p:spPr>
          <a:xfrm>
            <a:off x="571500" y="2471900"/>
            <a:ext cx="7329900" cy="4005000"/>
          </a:xfrm>
          <a:prstGeom prst="rect">
            <a:avLst/>
          </a:prstGeom>
          <a:noFill/>
          <a:ln>
            <a:noFill/>
          </a:ln>
        </p:spPr>
        <p:txBody>
          <a:bodyPr spcFirstLastPara="1" wrap="square" lIns="45700" tIns="45700" rIns="45700" bIns="45700" anchor="t" anchorCtr="0">
            <a:noAutofit/>
          </a:bodyPr>
          <a:lstStyle/>
          <a:p>
            <a:pPr marL="457200" lvl="0" indent="-355600" algn="l" rtl="0">
              <a:lnSpc>
                <a:spcPct val="100000"/>
              </a:lnSpc>
              <a:spcBef>
                <a:spcPts val="400"/>
              </a:spcBef>
              <a:spcAft>
                <a:spcPts val="0"/>
              </a:spcAft>
              <a:buSzPts val="2000"/>
              <a:buFont typeface="Century"/>
              <a:buChar char="●"/>
            </a:pPr>
            <a:r>
              <a:rPr lang="en-US" sz="2000">
                <a:latin typeface="Century"/>
                <a:ea typeface="Century"/>
                <a:cs typeface="Century"/>
                <a:sym typeface="Century"/>
              </a:rPr>
              <a:t>Advanced statistics seem to be valued less in earlier years</a:t>
            </a:r>
            <a:endParaRPr sz="2000">
              <a:latin typeface="Century"/>
              <a:ea typeface="Century"/>
              <a:cs typeface="Century"/>
              <a:sym typeface="Century"/>
            </a:endParaRPr>
          </a:p>
          <a:p>
            <a:pPr marL="914400" lvl="1" indent="-355600" algn="l" rtl="0">
              <a:lnSpc>
                <a:spcPct val="100000"/>
              </a:lnSpc>
              <a:spcBef>
                <a:spcPts val="0"/>
              </a:spcBef>
              <a:spcAft>
                <a:spcPts val="0"/>
              </a:spcAft>
              <a:buClr>
                <a:schemeClr val="dk1"/>
              </a:buClr>
              <a:buSzPts val="2000"/>
              <a:buFont typeface="Century"/>
              <a:buChar char="○"/>
            </a:pPr>
            <a:r>
              <a:rPr lang="en-US" sz="2000">
                <a:solidFill>
                  <a:schemeClr val="dk1"/>
                </a:solidFill>
                <a:latin typeface="Century"/>
                <a:ea typeface="Century"/>
                <a:cs typeface="Century"/>
                <a:sym typeface="Century"/>
              </a:rPr>
              <a:t>2003 to 2010 average MVP EWA (5.75 rank / 593 value)</a:t>
            </a:r>
            <a:endParaRPr sz="2000">
              <a:latin typeface="Century"/>
              <a:ea typeface="Century"/>
              <a:cs typeface="Century"/>
              <a:sym typeface="Century"/>
            </a:endParaRPr>
          </a:p>
          <a:p>
            <a:pPr marL="914400" lvl="1" indent="-355600" algn="l" rtl="0">
              <a:lnSpc>
                <a:spcPct val="100000"/>
              </a:lnSpc>
              <a:spcBef>
                <a:spcPts val="0"/>
              </a:spcBef>
              <a:spcAft>
                <a:spcPts val="0"/>
              </a:spcAft>
              <a:buClr>
                <a:schemeClr val="dk1"/>
              </a:buClr>
              <a:buSzPts val="2000"/>
              <a:buFont typeface="Century"/>
              <a:buChar char="○"/>
            </a:pPr>
            <a:r>
              <a:rPr lang="en-US" sz="2000">
                <a:solidFill>
                  <a:schemeClr val="dk1"/>
                </a:solidFill>
                <a:latin typeface="Century"/>
                <a:ea typeface="Century"/>
                <a:cs typeface="Century"/>
                <a:sym typeface="Century"/>
              </a:rPr>
              <a:t>2009 to 2017 average MVP EWA (1.67 rank / 810 value)</a:t>
            </a:r>
            <a:endParaRPr sz="2000">
              <a:latin typeface="Century"/>
              <a:ea typeface="Century"/>
              <a:cs typeface="Century"/>
              <a:sym typeface="Century"/>
            </a:endParaRPr>
          </a:p>
          <a:p>
            <a:pPr marL="914400" lvl="1" indent="-355600" algn="l" rtl="0">
              <a:lnSpc>
                <a:spcPct val="100000"/>
              </a:lnSpc>
              <a:spcBef>
                <a:spcPts val="0"/>
              </a:spcBef>
              <a:spcAft>
                <a:spcPts val="0"/>
              </a:spcAft>
              <a:buClr>
                <a:schemeClr val="dk1"/>
              </a:buClr>
              <a:buSzPts val="2000"/>
              <a:buFont typeface="Century"/>
              <a:buChar char="○"/>
            </a:pPr>
            <a:r>
              <a:rPr lang="en-US" sz="2000">
                <a:solidFill>
                  <a:schemeClr val="dk1"/>
                </a:solidFill>
                <a:latin typeface="Century"/>
                <a:ea typeface="Century"/>
                <a:cs typeface="Century"/>
                <a:sym typeface="Century"/>
              </a:rPr>
              <a:t>2012 to 2018 MVP EWA rank is 1 for 5/7 seasons</a:t>
            </a:r>
            <a:endParaRPr sz="2000">
              <a:solidFill>
                <a:schemeClr val="dk1"/>
              </a:solidFill>
              <a:latin typeface="Century"/>
              <a:ea typeface="Century"/>
              <a:cs typeface="Century"/>
              <a:sym typeface="Century"/>
            </a:endParaRPr>
          </a:p>
          <a:p>
            <a:pPr marL="0" lvl="0" indent="0" algn="l" rtl="0">
              <a:lnSpc>
                <a:spcPct val="100000"/>
              </a:lnSpc>
              <a:spcBef>
                <a:spcPts val="400"/>
              </a:spcBef>
              <a:spcAft>
                <a:spcPts val="0"/>
              </a:spcAft>
              <a:buNone/>
            </a:pPr>
            <a:endParaRPr sz="100">
              <a:solidFill>
                <a:schemeClr val="dk1"/>
              </a:solidFill>
              <a:latin typeface="Century"/>
              <a:ea typeface="Century"/>
              <a:cs typeface="Century"/>
              <a:sym typeface="Century"/>
            </a:endParaRPr>
          </a:p>
          <a:p>
            <a:pPr marL="457200" lvl="0" indent="-355600" algn="l" rtl="0">
              <a:lnSpc>
                <a:spcPct val="100000"/>
              </a:lnSpc>
              <a:spcBef>
                <a:spcPts val="400"/>
              </a:spcBef>
              <a:spcAft>
                <a:spcPts val="0"/>
              </a:spcAft>
              <a:buSzPts val="2000"/>
              <a:buFont typeface="Century"/>
              <a:buChar char="●"/>
            </a:pPr>
            <a:r>
              <a:rPr lang="en-US" sz="2000">
                <a:latin typeface="Century"/>
                <a:ea typeface="Century"/>
                <a:cs typeface="Century"/>
                <a:sym typeface="Century"/>
              </a:rPr>
              <a:t>2005 and 2006 has the lowest ranked MVP EWA</a:t>
            </a:r>
            <a:endParaRPr sz="2000">
              <a:latin typeface="Century"/>
              <a:ea typeface="Century"/>
              <a:cs typeface="Century"/>
              <a:sym typeface="Century"/>
            </a:endParaRPr>
          </a:p>
          <a:p>
            <a:pPr marL="914400" lvl="1" indent="-355600" algn="l" rtl="0">
              <a:lnSpc>
                <a:spcPct val="100000"/>
              </a:lnSpc>
              <a:spcBef>
                <a:spcPts val="0"/>
              </a:spcBef>
              <a:spcAft>
                <a:spcPts val="0"/>
              </a:spcAft>
              <a:buClr>
                <a:schemeClr val="dk1"/>
              </a:buClr>
              <a:buSzPts val="2000"/>
              <a:buFont typeface="Century"/>
              <a:buChar char="○"/>
            </a:pPr>
            <a:r>
              <a:rPr lang="en-US" sz="2000">
                <a:solidFill>
                  <a:schemeClr val="dk1"/>
                </a:solidFill>
                <a:latin typeface="Century"/>
                <a:ea typeface="Century"/>
                <a:cs typeface="Century"/>
                <a:sym typeface="Century"/>
              </a:rPr>
              <a:t>Steve Nash (18 rank, 15 rank)</a:t>
            </a:r>
            <a:endParaRPr sz="2000">
              <a:solidFill>
                <a:schemeClr val="dk1"/>
              </a:solidFill>
              <a:latin typeface="Century"/>
              <a:ea typeface="Century"/>
              <a:cs typeface="Century"/>
              <a:sym typeface="Century"/>
            </a:endParaRPr>
          </a:p>
          <a:p>
            <a:pPr marL="0" lvl="0" indent="0" algn="l" rtl="0">
              <a:lnSpc>
                <a:spcPct val="100000"/>
              </a:lnSpc>
              <a:spcBef>
                <a:spcPts val="400"/>
              </a:spcBef>
              <a:spcAft>
                <a:spcPts val="0"/>
              </a:spcAft>
              <a:buNone/>
            </a:pPr>
            <a:endParaRPr sz="100">
              <a:solidFill>
                <a:schemeClr val="dk1"/>
              </a:solidFill>
              <a:latin typeface="Century"/>
              <a:ea typeface="Century"/>
              <a:cs typeface="Century"/>
              <a:sym typeface="Century"/>
            </a:endParaRPr>
          </a:p>
          <a:p>
            <a:pPr marL="457200" lvl="0" indent="-355600" algn="l" rtl="0">
              <a:lnSpc>
                <a:spcPct val="100000"/>
              </a:lnSpc>
              <a:spcBef>
                <a:spcPts val="400"/>
              </a:spcBef>
              <a:spcAft>
                <a:spcPts val="0"/>
              </a:spcAft>
              <a:buSzPts val="2000"/>
              <a:buFont typeface="Century"/>
              <a:buChar char="●"/>
            </a:pPr>
            <a:r>
              <a:rPr lang="en-US" sz="2000">
                <a:latin typeface="Century"/>
                <a:ea typeface="Century"/>
                <a:cs typeface="Century"/>
                <a:sym typeface="Century"/>
              </a:rPr>
              <a:t>Using average rank of EWA, VA, and PER accurately predicts the MVP in 10/16 seasons from 2003 to 2018</a:t>
            </a:r>
            <a:endParaRPr sz="2000">
              <a:latin typeface="Century"/>
              <a:ea typeface="Century"/>
              <a:cs typeface="Century"/>
              <a:sym typeface="Century"/>
            </a:endParaRPr>
          </a:p>
        </p:txBody>
      </p:sp>
      <p:sp>
        <p:nvSpPr>
          <p:cNvPr id="203" name="Google Shape;203;p15"/>
          <p:cNvSpPr txBox="1">
            <a:spLocks noGrp="1"/>
          </p:cNvSpPr>
          <p:nvPr>
            <p:ph type="title"/>
          </p:nvPr>
        </p:nvSpPr>
        <p:spPr>
          <a:xfrm>
            <a:off x="729450" y="1758200"/>
            <a:ext cx="7688700" cy="713700"/>
          </a:xfrm>
          <a:prstGeom prst="rect">
            <a:avLst/>
          </a:prstGeom>
          <a:noFill/>
          <a:ln>
            <a:noFill/>
          </a:ln>
        </p:spPr>
        <p:txBody>
          <a:bodyPr spcFirstLastPara="1" wrap="square" lIns="45700" tIns="45700" rIns="45700" bIns="45700" anchor="b" anchorCtr="0">
            <a:noAutofit/>
          </a:bodyPr>
          <a:lstStyle/>
          <a:p>
            <a:pPr marL="0" marR="0" lvl="0" indent="0" algn="l" rtl="0">
              <a:lnSpc>
                <a:spcPct val="100000"/>
              </a:lnSpc>
              <a:spcBef>
                <a:spcPts val="0"/>
              </a:spcBef>
              <a:spcAft>
                <a:spcPts val="0"/>
              </a:spcAft>
              <a:buClr>
                <a:schemeClr val="dk1"/>
              </a:buClr>
              <a:buSzPts val="2160"/>
              <a:buFont typeface="Century"/>
              <a:buNone/>
            </a:pPr>
            <a:r>
              <a:rPr lang="en-US" sz="2800" b="0" i="0" u="none" strike="noStrike" cap="none">
                <a:solidFill>
                  <a:srgbClr val="000000"/>
                </a:solidFill>
                <a:latin typeface="Century"/>
                <a:ea typeface="Century"/>
                <a:cs typeface="Century"/>
                <a:sym typeface="Century"/>
              </a:rPr>
              <a:t>Traditional vs. Advanced Statistics </a:t>
            </a:r>
            <a:r>
              <a:rPr lang="en-US" sz="2800" b="0">
                <a:solidFill>
                  <a:srgbClr val="000000"/>
                </a:solidFill>
                <a:latin typeface="Century"/>
                <a:ea typeface="Century"/>
                <a:cs typeface="Century"/>
                <a:sym typeface="Century"/>
              </a:rPr>
              <a:t>and MVP</a:t>
            </a:r>
            <a:endParaRPr sz="2800" b="0">
              <a:solidFill>
                <a:srgbClr val="000000"/>
              </a:solidFill>
              <a:latin typeface="Century"/>
              <a:ea typeface="Century"/>
              <a:cs typeface="Century"/>
              <a:sym typeface="Century"/>
            </a:endParaRPr>
          </a:p>
          <a:p>
            <a:pPr marL="0" marR="0" lvl="0" indent="0" algn="l" rtl="0">
              <a:lnSpc>
                <a:spcPct val="100000"/>
              </a:lnSpc>
              <a:spcBef>
                <a:spcPts val="0"/>
              </a:spcBef>
              <a:spcAft>
                <a:spcPts val="0"/>
              </a:spcAft>
              <a:buClr>
                <a:schemeClr val="dk1"/>
              </a:buClr>
              <a:buSzPts val="2160"/>
              <a:buFont typeface="Century"/>
              <a:buNone/>
            </a:pPr>
            <a:r>
              <a:rPr lang="en-US" sz="2400" b="0">
                <a:solidFill>
                  <a:schemeClr val="accent1"/>
                </a:solidFill>
                <a:latin typeface="Century"/>
                <a:ea typeface="Century"/>
                <a:cs typeface="Century"/>
                <a:sym typeface="Century"/>
              </a:rPr>
              <a:t>Results</a:t>
            </a:r>
            <a:endParaRPr sz="2400" b="0">
              <a:solidFill>
                <a:schemeClr val="accent1"/>
              </a:solidFill>
              <a:latin typeface="Century"/>
              <a:ea typeface="Century"/>
              <a:cs typeface="Century"/>
              <a:sym typeface="Century"/>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6"/>
          <p:cNvSpPr txBox="1">
            <a:spLocks noGrp="1"/>
          </p:cNvSpPr>
          <p:nvPr>
            <p:ph type="sldNum" idx="12"/>
          </p:nvPr>
        </p:nvSpPr>
        <p:spPr>
          <a:xfrm>
            <a:off x="8536302" y="6333134"/>
            <a:ext cx="548700" cy="524700"/>
          </a:xfrm>
          <a:prstGeom prst="rect">
            <a:avLst/>
          </a:prstGeom>
          <a:noFill/>
          <a:ln>
            <a:noFill/>
          </a:ln>
        </p:spPr>
        <p:txBody>
          <a:bodyPr spcFirstLastPara="1" wrap="square" lIns="45700" tIns="45700" rIns="45700" bIns="45700" anchor="t" anchorCtr="0">
            <a:spAutoFit/>
          </a:bodyPr>
          <a:lstStyle/>
          <a:p>
            <a:pPr marL="0" lvl="0" indent="0" algn="r" rtl="0">
              <a:spcBef>
                <a:spcPts val="0"/>
              </a:spcBef>
              <a:spcAft>
                <a:spcPts val="0"/>
              </a:spcAft>
              <a:buNone/>
            </a:pPr>
            <a:fld id="{00000000-1234-1234-1234-123412341234}" type="slidenum">
              <a:rPr lang="en-US" sz="1000" i="0">
                <a:solidFill>
                  <a:schemeClr val="accent1"/>
                </a:solidFill>
                <a:latin typeface="Lato"/>
                <a:ea typeface="Lato"/>
                <a:cs typeface="Lato"/>
                <a:sym typeface="Lato"/>
              </a:rPr>
              <a:t>17</a:t>
            </a:fld>
            <a:endParaRPr sz="1000" i="0">
              <a:solidFill>
                <a:schemeClr val="accent1"/>
              </a:solidFill>
              <a:latin typeface="Lato"/>
              <a:ea typeface="Lato"/>
              <a:cs typeface="Lato"/>
              <a:sym typeface="Lato"/>
            </a:endParaRPr>
          </a:p>
        </p:txBody>
      </p:sp>
      <p:pic>
        <p:nvPicPr>
          <p:cNvPr id="209" name="Google Shape;209;p16"/>
          <p:cNvPicPr preferRelativeResize="0"/>
          <p:nvPr/>
        </p:nvPicPr>
        <p:blipFill rotWithShape="1">
          <a:blip r:embed="rId3">
            <a:alphaModFix/>
          </a:blip>
          <a:srcRect l="714"/>
          <a:stretch/>
        </p:blipFill>
        <p:spPr>
          <a:xfrm>
            <a:off x="1017912" y="2406825"/>
            <a:ext cx="7111775" cy="4343400"/>
          </a:xfrm>
          <a:prstGeom prst="rect">
            <a:avLst/>
          </a:prstGeom>
          <a:noFill/>
          <a:ln>
            <a:noFill/>
          </a:ln>
        </p:spPr>
      </p:pic>
      <p:sp>
        <p:nvSpPr>
          <p:cNvPr id="210" name="Google Shape;210;p16"/>
          <p:cNvSpPr txBox="1">
            <a:spLocks noGrp="1"/>
          </p:cNvSpPr>
          <p:nvPr>
            <p:ph type="title"/>
          </p:nvPr>
        </p:nvSpPr>
        <p:spPr>
          <a:xfrm>
            <a:off x="729450" y="1758200"/>
            <a:ext cx="7688700" cy="713700"/>
          </a:xfrm>
          <a:prstGeom prst="rect">
            <a:avLst/>
          </a:prstGeom>
          <a:noFill/>
          <a:ln>
            <a:noFill/>
          </a:ln>
        </p:spPr>
        <p:txBody>
          <a:bodyPr spcFirstLastPara="1" wrap="square" lIns="45700" tIns="45700" rIns="45700" bIns="45700" anchor="b" anchorCtr="0">
            <a:noAutofit/>
          </a:bodyPr>
          <a:lstStyle/>
          <a:p>
            <a:pPr marL="0" marR="0" lvl="0" indent="0" algn="l" rtl="0">
              <a:lnSpc>
                <a:spcPct val="100000"/>
              </a:lnSpc>
              <a:spcBef>
                <a:spcPts val="0"/>
              </a:spcBef>
              <a:spcAft>
                <a:spcPts val="0"/>
              </a:spcAft>
              <a:buClr>
                <a:schemeClr val="dk1"/>
              </a:buClr>
              <a:buSzPts val="2160"/>
              <a:buFont typeface="Century"/>
              <a:buNone/>
            </a:pPr>
            <a:r>
              <a:rPr lang="en-US" sz="2800" b="0" i="0" u="none" strike="noStrike" cap="none">
                <a:solidFill>
                  <a:srgbClr val="000000"/>
                </a:solidFill>
                <a:latin typeface="Century"/>
                <a:ea typeface="Century"/>
                <a:cs typeface="Century"/>
                <a:sym typeface="Century"/>
              </a:rPr>
              <a:t>Traditional vs. Advanced Statistics </a:t>
            </a:r>
            <a:r>
              <a:rPr lang="en-US" sz="2800" b="0">
                <a:solidFill>
                  <a:srgbClr val="000000"/>
                </a:solidFill>
                <a:latin typeface="Century"/>
                <a:ea typeface="Century"/>
                <a:cs typeface="Century"/>
                <a:sym typeface="Century"/>
              </a:rPr>
              <a:t>and MVP</a:t>
            </a:r>
            <a:endParaRPr sz="2800" b="0">
              <a:solidFill>
                <a:srgbClr val="000000"/>
              </a:solidFill>
              <a:latin typeface="Century"/>
              <a:ea typeface="Century"/>
              <a:cs typeface="Century"/>
              <a:sym typeface="Century"/>
            </a:endParaRPr>
          </a:p>
          <a:p>
            <a:pPr marL="0" marR="0" lvl="0" indent="0" algn="l" rtl="0">
              <a:lnSpc>
                <a:spcPct val="100000"/>
              </a:lnSpc>
              <a:spcBef>
                <a:spcPts val="0"/>
              </a:spcBef>
              <a:spcAft>
                <a:spcPts val="0"/>
              </a:spcAft>
              <a:buClr>
                <a:schemeClr val="dk1"/>
              </a:buClr>
              <a:buSzPts val="2160"/>
              <a:buFont typeface="Century"/>
              <a:buNone/>
            </a:pPr>
            <a:r>
              <a:rPr lang="en-US" sz="2400" b="0">
                <a:solidFill>
                  <a:schemeClr val="accent1"/>
                </a:solidFill>
                <a:latin typeface="Century"/>
                <a:ea typeface="Century"/>
                <a:cs typeface="Century"/>
                <a:sym typeface="Century"/>
              </a:rPr>
              <a:t>Results</a:t>
            </a:r>
            <a:endParaRPr sz="2400" b="0">
              <a:solidFill>
                <a:schemeClr val="accent1"/>
              </a:solidFill>
              <a:latin typeface="Century"/>
              <a:ea typeface="Century"/>
              <a:cs typeface="Century"/>
              <a:sym typeface="Century"/>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7"/>
          <p:cNvSpPr txBox="1">
            <a:spLocks noGrp="1"/>
          </p:cNvSpPr>
          <p:nvPr>
            <p:ph type="sldNum" idx="12"/>
          </p:nvPr>
        </p:nvSpPr>
        <p:spPr>
          <a:xfrm>
            <a:off x="8536302" y="6333134"/>
            <a:ext cx="548700" cy="524700"/>
          </a:xfrm>
          <a:prstGeom prst="rect">
            <a:avLst/>
          </a:prstGeom>
          <a:noFill/>
          <a:ln>
            <a:noFill/>
          </a:ln>
        </p:spPr>
        <p:txBody>
          <a:bodyPr spcFirstLastPara="1" wrap="square" lIns="45700" tIns="45700" rIns="45700" bIns="45700" anchor="t" anchorCtr="0">
            <a:spAutoFit/>
          </a:bodyPr>
          <a:lstStyle/>
          <a:p>
            <a:pPr marL="0" lvl="0" indent="0" algn="r" rtl="0">
              <a:spcBef>
                <a:spcPts val="0"/>
              </a:spcBef>
              <a:spcAft>
                <a:spcPts val="0"/>
              </a:spcAft>
              <a:buNone/>
            </a:pPr>
            <a:fld id="{00000000-1234-1234-1234-123412341234}" type="slidenum">
              <a:rPr lang="en-US" sz="1000" i="0">
                <a:solidFill>
                  <a:schemeClr val="accent1"/>
                </a:solidFill>
                <a:latin typeface="Lato"/>
                <a:ea typeface="Lato"/>
                <a:cs typeface="Lato"/>
                <a:sym typeface="Lato"/>
              </a:rPr>
              <a:t>18</a:t>
            </a:fld>
            <a:endParaRPr sz="1000" i="0">
              <a:solidFill>
                <a:schemeClr val="accent1"/>
              </a:solidFill>
              <a:latin typeface="Lato"/>
              <a:ea typeface="Lato"/>
              <a:cs typeface="Lato"/>
              <a:sym typeface="Lato"/>
            </a:endParaRPr>
          </a:p>
        </p:txBody>
      </p:sp>
      <p:sp>
        <p:nvSpPr>
          <p:cNvPr id="216" name="Google Shape;216;p17"/>
          <p:cNvSpPr txBox="1">
            <a:spLocks noGrp="1"/>
          </p:cNvSpPr>
          <p:nvPr>
            <p:ph type="body" idx="1"/>
          </p:nvPr>
        </p:nvSpPr>
        <p:spPr>
          <a:xfrm>
            <a:off x="571500" y="2471900"/>
            <a:ext cx="7329900" cy="4005000"/>
          </a:xfrm>
          <a:prstGeom prst="rect">
            <a:avLst/>
          </a:prstGeom>
          <a:noFill/>
          <a:ln>
            <a:noFill/>
          </a:ln>
        </p:spPr>
        <p:txBody>
          <a:bodyPr spcFirstLastPara="1" wrap="square" lIns="45700" tIns="45700" rIns="45700" bIns="45700" anchor="t" anchorCtr="0">
            <a:noAutofit/>
          </a:bodyPr>
          <a:lstStyle/>
          <a:p>
            <a:pPr marL="457200" lvl="0" indent="-355600" algn="l" rtl="0">
              <a:lnSpc>
                <a:spcPct val="100000"/>
              </a:lnSpc>
              <a:spcBef>
                <a:spcPts val="400"/>
              </a:spcBef>
              <a:spcAft>
                <a:spcPts val="0"/>
              </a:spcAft>
              <a:buSzPts val="2000"/>
              <a:buFont typeface="Century"/>
              <a:buChar char="●"/>
            </a:pPr>
            <a:r>
              <a:rPr lang="en-US" sz="2000">
                <a:latin typeface="Century"/>
                <a:ea typeface="Century"/>
                <a:cs typeface="Century"/>
                <a:sym typeface="Century"/>
              </a:rPr>
              <a:t>More players provided in traditional than advanced dataset per year</a:t>
            </a:r>
            <a:endParaRPr sz="2000">
              <a:latin typeface="Century"/>
              <a:ea typeface="Century"/>
              <a:cs typeface="Century"/>
              <a:sym typeface="Century"/>
            </a:endParaRPr>
          </a:p>
          <a:p>
            <a:pPr marL="914400" lvl="1" indent="-342900" algn="l" rtl="0">
              <a:lnSpc>
                <a:spcPct val="100000"/>
              </a:lnSpc>
              <a:spcBef>
                <a:spcPts val="400"/>
              </a:spcBef>
              <a:spcAft>
                <a:spcPts val="0"/>
              </a:spcAft>
              <a:buSzPts val="1800"/>
              <a:buFont typeface="Century"/>
              <a:buChar char="○"/>
            </a:pPr>
            <a:r>
              <a:rPr lang="en-US" sz="1800">
                <a:solidFill>
                  <a:schemeClr val="dk1"/>
                </a:solidFill>
                <a:latin typeface="Century"/>
                <a:ea typeface="Century"/>
                <a:cs typeface="Century"/>
                <a:sym typeface="Century"/>
              </a:rPr>
              <a:t>Solution: treat datasets independently</a:t>
            </a:r>
            <a:endParaRPr sz="1800">
              <a:solidFill>
                <a:schemeClr val="dk1"/>
              </a:solidFill>
              <a:latin typeface="Century"/>
              <a:ea typeface="Century"/>
              <a:cs typeface="Century"/>
              <a:sym typeface="Century"/>
            </a:endParaRPr>
          </a:p>
          <a:p>
            <a:pPr marL="914400" lvl="1" indent="-342900" algn="l" rtl="0">
              <a:lnSpc>
                <a:spcPct val="100000"/>
              </a:lnSpc>
              <a:spcBef>
                <a:spcPts val="400"/>
              </a:spcBef>
              <a:spcAft>
                <a:spcPts val="0"/>
              </a:spcAft>
              <a:buSzPts val="1800"/>
              <a:buFont typeface="Century"/>
              <a:buChar char="○"/>
            </a:pPr>
            <a:r>
              <a:rPr lang="en-US" sz="1800">
                <a:solidFill>
                  <a:schemeClr val="dk1"/>
                </a:solidFill>
                <a:latin typeface="Century"/>
                <a:ea typeface="Century"/>
                <a:cs typeface="Century"/>
                <a:sym typeface="Century"/>
              </a:rPr>
              <a:t>Join on the MVP dataset for final average rank calculations</a:t>
            </a:r>
            <a:endParaRPr sz="1800">
              <a:solidFill>
                <a:schemeClr val="dk1"/>
              </a:solidFill>
              <a:latin typeface="Century"/>
              <a:ea typeface="Century"/>
              <a:cs typeface="Century"/>
              <a:sym typeface="Century"/>
            </a:endParaRPr>
          </a:p>
          <a:p>
            <a:pPr marL="457200" lvl="0" indent="-355600" algn="l" rtl="0">
              <a:lnSpc>
                <a:spcPct val="100000"/>
              </a:lnSpc>
              <a:spcBef>
                <a:spcPts val="400"/>
              </a:spcBef>
              <a:spcAft>
                <a:spcPts val="0"/>
              </a:spcAft>
              <a:buSzPts val="2000"/>
              <a:buFont typeface="Century"/>
              <a:buChar char="●"/>
            </a:pPr>
            <a:r>
              <a:rPr lang="en-US" sz="2000">
                <a:latin typeface="Century"/>
                <a:ea typeface="Century"/>
                <a:cs typeface="Century"/>
                <a:sym typeface="Century"/>
              </a:rPr>
              <a:t>Distinguishing between string and integer fields in the profile reducer</a:t>
            </a:r>
            <a:endParaRPr sz="2000">
              <a:latin typeface="Century"/>
              <a:ea typeface="Century"/>
              <a:cs typeface="Century"/>
              <a:sym typeface="Century"/>
            </a:endParaRPr>
          </a:p>
          <a:p>
            <a:pPr marL="914400" lvl="1" indent="-342900" algn="l" rtl="0">
              <a:lnSpc>
                <a:spcPct val="100000"/>
              </a:lnSpc>
              <a:spcBef>
                <a:spcPts val="40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Solution: Use try and except clauses</a:t>
            </a:r>
            <a:endParaRPr sz="1800">
              <a:solidFill>
                <a:schemeClr val="dk1"/>
              </a:solidFill>
              <a:latin typeface="Century"/>
              <a:ea typeface="Century"/>
              <a:cs typeface="Century"/>
              <a:sym typeface="Century"/>
            </a:endParaRPr>
          </a:p>
          <a:p>
            <a:pPr marL="457200" lvl="0" indent="-355600" algn="l" rtl="0">
              <a:lnSpc>
                <a:spcPct val="100000"/>
              </a:lnSpc>
              <a:spcBef>
                <a:spcPts val="400"/>
              </a:spcBef>
              <a:spcAft>
                <a:spcPts val="0"/>
              </a:spcAft>
              <a:buSzPts val="2000"/>
              <a:buFont typeface="Century"/>
              <a:buChar char="●"/>
            </a:pPr>
            <a:r>
              <a:rPr lang="en-US" sz="2000">
                <a:latin typeface="Century"/>
                <a:ea typeface="Century"/>
                <a:cs typeface="Century"/>
                <a:sym typeface="Century"/>
              </a:rPr>
              <a:t>Connecting Impala tables to Tableau</a:t>
            </a:r>
            <a:endParaRPr sz="2000">
              <a:latin typeface="Century"/>
              <a:ea typeface="Century"/>
              <a:cs typeface="Century"/>
              <a:sym typeface="Century"/>
            </a:endParaRPr>
          </a:p>
        </p:txBody>
      </p:sp>
      <p:sp>
        <p:nvSpPr>
          <p:cNvPr id="217" name="Google Shape;217;p17"/>
          <p:cNvSpPr txBox="1">
            <a:spLocks noGrp="1"/>
          </p:cNvSpPr>
          <p:nvPr>
            <p:ph type="title"/>
          </p:nvPr>
        </p:nvSpPr>
        <p:spPr>
          <a:xfrm>
            <a:off x="729450" y="1758200"/>
            <a:ext cx="7688700" cy="713700"/>
          </a:xfrm>
          <a:prstGeom prst="rect">
            <a:avLst/>
          </a:prstGeom>
          <a:noFill/>
          <a:ln>
            <a:noFill/>
          </a:ln>
        </p:spPr>
        <p:txBody>
          <a:bodyPr spcFirstLastPara="1" wrap="square" lIns="45700" tIns="45700" rIns="45700" bIns="45700" anchor="b" anchorCtr="0">
            <a:noAutofit/>
          </a:bodyPr>
          <a:lstStyle/>
          <a:p>
            <a:pPr marL="0" marR="0" lvl="0" indent="0" algn="l" rtl="0">
              <a:lnSpc>
                <a:spcPct val="100000"/>
              </a:lnSpc>
              <a:spcBef>
                <a:spcPts val="0"/>
              </a:spcBef>
              <a:spcAft>
                <a:spcPts val="0"/>
              </a:spcAft>
              <a:buClr>
                <a:schemeClr val="dk1"/>
              </a:buClr>
              <a:buSzPts val="2160"/>
              <a:buFont typeface="Century"/>
              <a:buNone/>
            </a:pPr>
            <a:r>
              <a:rPr lang="en-US" sz="2800" b="0" i="0" u="none" strike="noStrike" cap="none">
                <a:solidFill>
                  <a:srgbClr val="000000"/>
                </a:solidFill>
                <a:latin typeface="Century"/>
                <a:ea typeface="Century"/>
                <a:cs typeface="Century"/>
                <a:sym typeface="Century"/>
              </a:rPr>
              <a:t>Traditional vs. Advanced Statistics </a:t>
            </a:r>
            <a:r>
              <a:rPr lang="en-US" sz="2800" b="0">
                <a:solidFill>
                  <a:srgbClr val="000000"/>
                </a:solidFill>
                <a:latin typeface="Century"/>
                <a:ea typeface="Century"/>
                <a:cs typeface="Century"/>
                <a:sym typeface="Century"/>
              </a:rPr>
              <a:t>and MVP</a:t>
            </a:r>
            <a:endParaRPr sz="2800" b="0">
              <a:solidFill>
                <a:srgbClr val="000000"/>
              </a:solidFill>
              <a:latin typeface="Century"/>
              <a:ea typeface="Century"/>
              <a:cs typeface="Century"/>
              <a:sym typeface="Century"/>
            </a:endParaRPr>
          </a:p>
          <a:p>
            <a:pPr marL="0" marR="0" lvl="0" indent="0" algn="l" rtl="0">
              <a:lnSpc>
                <a:spcPct val="100000"/>
              </a:lnSpc>
              <a:spcBef>
                <a:spcPts val="0"/>
              </a:spcBef>
              <a:spcAft>
                <a:spcPts val="0"/>
              </a:spcAft>
              <a:buClr>
                <a:schemeClr val="dk1"/>
              </a:buClr>
              <a:buSzPts val="2160"/>
              <a:buFont typeface="Century"/>
              <a:buNone/>
            </a:pPr>
            <a:r>
              <a:rPr lang="en-US" sz="2400" b="0">
                <a:solidFill>
                  <a:schemeClr val="accent1"/>
                </a:solidFill>
                <a:latin typeface="Century"/>
                <a:ea typeface="Century"/>
                <a:cs typeface="Century"/>
                <a:sym typeface="Century"/>
              </a:rPr>
              <a:t>Obstacles</a:t>
            </a:r>
            <a:endParaRPr sz="2400" b="0">
              <a:solidFill>
                <a:schemeClr val="accent1"/>
              </a:solidFill>
              <a:latin typeface="Century"/>
              <a:ea typeface="Century"/>
              <a:cs typeface="Century"/>
              <a:sym typeface="Century"/>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8"/>
          <p:cNvSpPr txBox="1">
            <a:spLocks noGrp="1"/>
          </p:cNvSpPr>
          <p:nvPr>
            <p:ph type="sldNum" idx="12"/>
          </p:nvPr>
        </p:nvSpPr>
        <p:spPr>
          <a:xfrm>
            <a:off x="8536302" y="6333134"/>
            <a:ext cx="548700" cy="524700"/>
          </a:xfrm>
          <a:prstGeom prst="rect">
            <a:avLst/>
          </a:prstGeom>
          <a:noFill/>
          <a:ln>
            <a:noFill/>
          </a:ln>
        </p:spPr>
        <p:txBody>
          <a:bodyPr spcFirstLastPara="1" wrap="square" lIns="45700" tIns="45700" rIns="45700" bIns="45700" anchor="t" anchorCtr="0">
            <a:spAutoFit/>
          </a:bodyPr>
          <a:lstStyle/>
          <a:p>
            <a:pPr marL="0" lvl="0" indent="0" algn="r" rtl="0">
              <a:spcBef>
                <a:spcPts val="0"/>
              </a:spcBef>
              <a:spcAft>
                <a:spcPts val="0"/>
              </a:spcAft>
              <a:buNone/>
            </a:pPr>
            <a:fld id="{00000000-1234-1234-1234-123412341234}" type="slidenum">
              <a:rPr lang="en-US" sz="1000" i="0">
                <a:solidFill>
                  <a:schemeClr val="accent1"/>
                </a:solidFill>
                <a:latin typeface="Lato"/>
                <a:ea typeface="Lato"/>
                <a:cs typeface="Lato"/>
                <a:sym typeface="Lato"/>
              </a:rPr>
              <a:t>19</a:t>
            </a:fld>
            <a:endParaRPr sz="1000" i="0">
              <a:solidFill>
                <a:schemeClr val="accent1"/>
              </a:solidFill>
              <a:latin typeface="Lato"/>
              <a:ea typeface="Lato"/>
              <a:cs typeface="Lato"/>
              <a:sym typeface="Lato"/>
            </a:endParaRPr>
          </a:p>
        </p:txBody>
      </p:sp>
      <p:sp>
        <p:nvSpPr>
          <p:cNvPr id="223" name="Google Shape;223;p18"/>
          <p:cNvSpPr txBox="1">
            <a:spLocks noGrp="1"/>
          </p:cNvSpPr>
          <p:nvPr>
            <p:ph type="title"/>
          </p:nvPr>
        </p:nvSpPr>
        <p:spPr>
          <a:xfrm>
            <a:off x="729450" y="1758200"/>
            <a:ext cx="7688700" cy="713700"/>
          </a:xfrm>
          <a:prstGeom prst="rect">
            <a:avLst/>
          </a:prstGeom>
          <a:noFill/>
          <a:ln>
            <a:noFill/>
          </a:ln>
        </p:spPr>
        <p:txBody>
          <a:bodyPr spcFirstLastPara="1" wrap="square" lIns="45700" tIns="45700" rIns="45700" bIns="45700" anchor="b" anchorCtr="0">
            <a:noAutofit/>
          </a:bodyPr>
          <a:lstStyle/>
          <a:p>
            <a:pPr marL="0" marR="0" lvl="0" indent="0" algn="l" rtl="0">
              <a:lnSpc>
                <a:spcPct val="100000"/>
              </a:lnSpc>
              <a:spcBef>
                <a:spcPts val="0"/>
              </a:spcBef>
              <a:spcAft>
                <a:spcPts val="0"/>
              </a:spcAft>
              <a:buClr>
                <a:schemeClr val="dk1"/>
              </a:buClr>
              <a:buSzPts val="2160"/>
              <a:buFont typeface="Century"/>
              <a:buNone/>
            </a:pPr>
            <a:r>
              <a:rPr lang="en-US" sz="2800" b="0" i="0" u="none" strike="noStrike" cap="none">
                <a:solidFill>
                  <a:srgbClr val="000000"/>
                </a:solidFill>
                <a:latin typeface="Century"/>
                <a:ea typeface="Century"/>
                <a:cs typeface="Century"/>
                <a:sym typeface="Century"/>
              </a:rPr>
              <a:t>Traditional vs. Advanced Statistics </a:t>
            </a:r>
            <a:r>
              <a:rPr lang="en-US" sz="2800" b="0">
                <a:solidFill>
                  <a:srgbClr val="000000"/>
                </a:solidFill>
                <a:latin typeface="Century"/>
                <a:ea typeface="Century"/>
                <a:cs typeface="Century"/>
                <a:sym typeface="Century"/>
              </a:rPr>
              <a:t>and MVP</a:t>
            </a:r>
            <a:endParaRPr sz="2800" b="0">
              <a:solidFill>
                <a:srgbClr val="000000"/>
              </a:solidFill>
              <a:latin typeface="Century"/>
              <a:ea typeface="Century"/>
              <a:cs typeface="Century"/>
              <a:sym typeface="Century"/>
            </a:endParaRPr>
          </a:p>
          <a:p>
            <a:pPr marL="0" marR="0" lvl="0" indent="0" algn="l" rtl="0">
              <a:lnSpc>
                <a:spcPct val="100000"/>
              </a:lnSpc>
              <a:spcBef>
                <a:spcPts val="0"/>
              </a:spcBef>
              <a:spcAft>
                <a:spcPts val="0"/>
              </a:spcAft>
              <a:buClr>
                <a:schemeClr val="dk1"/>
              </a:buClr>
              <a:buSzPts val="2160"/>
              <a:buFont typeface="Century"/>
              <a:buNone/>
            </a:pPr>
            <a:r>
              <a:rPr lang="en-US" sz="2400" b="0">
                <a:solidFill>
                  <a:schemeClr val="accent1"/>
                </a:solidFill>
                <a:latin typeface="Century"/>
                <a:ea typeface="Century"/>
                <a:cs typeface="Century"/>
                <a:sym typeface="Century"/>
              </a:rPr>
              <a:t>Summary</a:t>
            </a:r>
            <a:endParaRPr sz="2400" b="0">
              <a:solidFill>
                <a:schemeClr val="accent1"/>
              </a:solidFill>
              <a:latin typeface="Century"/>
              <a:ea typeface="Century"/>
              <a:cs typeface="Century"/>
              <a:sym typeface="Century"/>
            </a:endParaRPr>
          </a:p>
        </p:txBody>
      </p:sp>
      <p:sp>
        <p:nvSpPr>
          <p:cNvPr id="224" name="Google Shape;224;p18"/>
          <p:cNvSpPr txBox="1">
            <a:spLocks noGrp="1"/>
          </p:cNvSpPr>
          <p:nvPr>
            <p:ph type="body" idx="1"/>
          </p:nvPr>
        </p:nvSpPr>
        <p:spPr>
          <a:xfrm>
            <a:off x="571500" y="2471900"/>
            <a:ext cx="7329900" cy="4005000"/>
          </a:xfrm>
          <a:prstGeom prst="rect">
            <a:avLst/>
          </a:prstGeom>
          <a:noFill/>
          <a:ln>
            <a:noFill/>
          </a:ln>
        </p:spPr>
        <p:txBody>
          <a:bodyPr spcFirstLastPara="1" wrap="square" lIns="45700" tIns="45700" rIns="45700" bIns="45700" anchor="t" anchorCtr="0">
            <a:noAutofit/>
          </a:bodyPr>
          <a:lstStyle/>
          <a:p>
            <a:pPr marL="457200" lvl="0" indent="-355600" algn="l" rtl="0">
              <a:lnSpc>
                <a:spcPct val="80000"/>
              </a:lnSpc>
              <a:spcBef>
                <a:spcPts val="600"/>
              </a:spcBef>
              <a:spcAft>
                <a:spcPts val="0"/>
              </a:spcAft>
              <a:buSzPts val="2000"/>
              <a:buFont typeface="Century"/>
              <a:buChar char="●"/>
            </a:pPr>
            <a:r>
              <a:rPr lang="en-US" sz="2000">
                <a:latin typeface="Century"/>
                <a:ea typeface="Century"/>
                <a:cs typeface="Century"/>
                <a:sym typeface="Century"/>
              </a:rPr>
              <a:t>Hadoop MapReduce and Apache Impala used to compare traditional and advanced statistics and evaluate the correlation to the NBA regular season MVP award.</a:t>
            </a:r>
            <a:endParaRPr sz="2000">
              <a:latin typeface="Century"/>
              <a:ea typeface="Century"/>
              <a:cs typeface="Century"/>
              <a:sym typeface="Century"/>
            </a:endParaRPr>
          </a:p>
          <a:p>
            <a:pPr marL="457200" lvl="0" indent="0" algn="l" rtl="0">
              <a:lnSpc>
                <a:spcPct val="80000"/>
              </a:lnSpc>
              <a:spcBef>
                <a:spcPts val="600"/>
              </a:spcBef>
              <a:spcAft>
                <a:spcPts val="0"/>
              </a:spcAft>
              <a:buNone/>
            </a:pPr>
            <a:endParaRPr sz="100">
              <a:latin typeface="Century"/>
              <a:ea typeface="Century"/>
              <a:cs typeface="Century"/>
              <a:sym typeface="Century"/>
            </a:endParaRPr>
          </a:p>
          <a:p>
            <a:pPr marL="457200" lvl="0" indent="-355600" algn="l" rtl="0">
              <a:lnSpc>
                <a:spcPct val="80000"/>
              </a:lnSpc>
              <a:spcBef>
                <a:spcPts val="600"/>
              </a:spcBef>
              <a:spcAft>
                <a:spcPts val="0"/>
              </a:spcAft>
              <a:buSzPts val="2000"/>
              <a:buFont typeface="Century"/>
              <a:buChar char="●"/>
            </a:pPr>
            <a:r>
              <a:rPr lang="en-US" sz="2000">
                <a:latin typeface="Century"/>
                <a:ea typeface="Century"/>
                <a:cs typeface="Century"/>
                <a:sym typeface="Century"/>
              </a:rPr>
              <a:t>During 2002-03 to 2016-17 seasons:</a:t>
            </a:r>
            <a:endParaRPr sz="2000">
              <a:latin typeface="Century"/>
              <a:ea typeface="Century"/>
              <a:cs typeface="Century"/>
              <a:sym typeface="Century"/>
            </a:endParaRPr>
          </a:p>
          <a:p>
            <a:pPr marL="914400" lvl="1" indent="-342900" algn="l" rtl="0">
              <a:lnSpc>
                <a:spcPct val="8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Most correlated advanced statistic	</a:t>
            </a:r>
            <a:endParaRPr sz="1800">
              <a:solidFill>
                <a:schemeClr val="dk1"/>
              </a:solidFill>
              <a:latin typeface="Century"/>
              <a:ea typeface="Century"/>
              <a:cs typeface="Century"/>
              <a:sym typeface="Century"/>
            </a:endParaRPr>
          </a:p>
          <a:p>
            <a:pPr marL="1371600" lvl="2" indent="-330200" algn="l" rtl="0">
              <a:lnSpc>
                <a:spcPct val="80000"/>
              </a:lnSpc>
              <a:spcBef>
                <a:spcPts val="0"/>
              </a:spcBef>
              <a:spcAft>
                <a:spcPts val="0"/>
              </a:spcAft>
              <a:buClr>
                <a:schemeClr val="dk1"/>
              </a:buClr>
              <a:buSzPts val="1600"/>
              <a:buFont typeface="Century"/>
              <a:buChar char="■"/>
            </a:pPr>
            <a:r>
              <a:rPr lang="en-US" sz="1600">
                <a:solidFill>
                  <a:schemeClr val="dk1"/>
                </a:solidFill>
                <a:latin typeface="Century"/>
                <a:ea typeface="Century"/>
                <a:cs typeface="Century"/>
                <a:sym typeface="Century"/>
              </a:rPr>
              <a:t>EWA, VA, and PER</a:t>
            </a:r>
            <a:endParaRPr sz="1600">
              <a:solidFill>
                <a:schemeClr val="dk1"/>
              </a:solidFill>
              <a:latin typeface="Century"/>
              <a:ea typeface="Century"/>
              <a:cs typeface="Century"/>
              <a:sym typeface="Century"/>
            </a:endParaRPr>
          </a:p>
          <a:p>
            <a:pPr marL="914400" lvl="1" indent="-342900" algn="l" rtl="0">
              <a:lnSpc>
                <a:spcPct val="8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Most correlated traditional statistics</a:t>
            </a:r>
            <a:endParaRPr sz="1800">
              <a:solidFill>
                <a:schemeClr val="dk1"/>
              </a:solidFill>
              <a:latin typeface="Century"/>
              <a:ea typeface="Century"/>
              <a:cs typeface="Century"/>
              <a:sym typeface="Century"/>
            </a:endParaRPr>
          </a:p>
          <a:p>
            <a:pPr marL="1371600" lvl="2" indent="-330200" algn="l" rtl="0">
              <a:lnSpc>
                <a:spcPct val="80000"/>
              </a:lnSpc>
              <a:spcBef>
                <a:spcPts val="0"/>
              </a:spcBef>
              <a:spcAft>
                <a:spcPts val="0"/>
              </a:spcAft>
              <a:buClr>
                <a:schemeClr val="dk1"/>
              </a:buClr>
              <a:buSzPts val="1600"/>
              <a:buFont typeface="Century"/>
              <a:buChar char="■"/>
            </a:pPr>
            <a:r>
              <a:rPr lang="en-US" sz="1600">
                <a:solidFill>
                  <a:schemeClr val="dk1"/>
                </a:solidFill>
                <a:latin typeface="Century"/>
                <a:ea typeface="Century"/>
                <a:cs typeface="Century"/>
                <a:sym typeface="Century"/>
              </a:rPr>
              <a:t>PTS, FG, and TOV</a:t>
            </a:r>
            <a:endParaRPr sz="1600">
              <a:solidFill>
                <a:schemeClr val="dk1"/>
              </a:solidFill>
              <a:latin typeface="Century"/>
              <a:ea typeface="Century"/>
              <a:cs typeface="Century"/>
              <a:sym typeface="Century"/>
            </a:endParaRPr>
          </a:p>
          <a:p>
            <a:pPr marL="1371600" lvl="0" indent="0" algn="l" rtl="0">
              <a:lnSpc>
                <a:spcPct val="80000"/>
              </a:lnSpc>
              <a:spcBef>
                <a:spcPts val="600"/>
              </a:spcBef>
              <a:spcAft>
                <a:spcPts val="0"/>
              </a:spcAft>
              <a:buNone/>
            </a:pPr>
            <a:endParaRPr sz="100">
              <a:latin typeface="Century"/>
              <a:ea typeface="Century"/>
              <a:cs typeface="Century"/>
              <a:sym typeface="Century"/>
            </a:endParaRPr>
          </a:p>
          <a:p>
            <a:pPr marL="457200" lvl="0" indent="-355600" algn="l" rtl="0">
              <a:lnSpc>
                <a:spcPct val="80000"/>
              </a:lnSpc>
              <a:spcBef>
                <a:spcPts val="600"/>
              </a:spcBef>
              <a:spcAft>
                <a:spcPts val="0"/>
              </a:spcAft>
              <a:buSzPts val="2000"/>
              <a:buFont typeface="Century"/>
              <a:buChar char="●"/>
            </a:pPr>
            <a:r>
              <a:rPr lang="en-US" sz="2000">
                <a:latin typeface="Century"/>
                <a:ea typeface="Century"/>
                <a:cs typeface="Century"/>
                <a:sym typeface="Century"/>
              </a:rPr>
              <a:t>Overall EWA, VA, and PER are most useful</a:t>
            </a:r>
            <a:endParaRPr sz="2000">
              <a:latin typeface="Century"/>
              <a:ea typeface="Century"/>
              <a:cs typeface="Century"/>
              <a:sym typeface="Century"/>
            </a:endParaRPr>
          </a:p>
          <a:p>
            <a:pPr marL="914400" lvl="1" indent="-342900" algn="l" rtl="0">
              <a:lnSpc>
                <a:spcPct val="8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Able to predict MVP in 10/16 seasons when average of values is taken</a:t>
            </a:r>
            <a:endParaRPr sz="1800">
              <a:solidFill>
                <a:schemeClr val="dk1"/>
              </a:solidFill>
              <a:latin typeface="Century"/>
              <a:ea typeface="Century"/>
              <a:cs typeface="Century"/>
              <a:sym typeface="Century"/>
            </a:endParaRPr>
          </a:p>
          <a:p>
            <a:pPr marL="914400" lvl="1" indent="-342900" algn="l" rtl="0">
              <a:lnSpc>
                <a:spcPct val="8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Better predictor in most recent years</a:t>
            </a:r>
            <a:endParaRPr sz="2000">
              <a:solidFill>
                <a:schemeClr val="dk1"/>
              </a:solidFill>
              <a:latin typeface="Century"/>
              <a:ea typeface="Century"/>
              <a:cs typeface="Century"/>
              <a:sym typeface="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8dd4148c52_0_1220"/>
          <p:cNvSpPr txBox="1">
            <a:spLocks noGrp="1"/>
          </p:cNvSpPr>
          <p:nvPr>
            <p:ph type="sldNum" idx="12"/>
          </p:nvPr>
        </p:nvSpPr>
        <p:spPr>
          <a:xfrm>
            <a:off x="8509994" y="6477000"/>
            <a:ext cx="176700" cy="231000"/>
          </a:xfrm>
          <a:prstGeom prst="rect">
            <a:avLst/>
          </a:prstGeom>
          <a:noFill/>
          <a:ln>
            <a:noFill/>
          </a:ln>
        </p:spPr>
        <p:txBody>
          <a:bodyPr spcFirstLastPara="1" wrap="square" lIns="45700" tIns="45700" rIns="45700" bIns="45700" anchor="t" anchorCtr="0">
            <a:noAutofit/>
          </a:bodyPr>
          <a:lstStyle/>
          <a:p>
            <a:pPr marL="0" lvl="0" indent="0" algn="r" rtl="0">
              <a:spcBef>
                <a:spcPts val="0"/>
              </a:spcBef>
              <a:spcAft>
                <a:spcPts val="0"/>
              </a:spcAft>
              <a:buNone/>
            </a:pPr>
            <a:fld id="{00000000-1234-1234-1234-123412341234}" type="slidenum">
              <a:rPr lang="en-US"/>
              <a:t>2</a:t>
            </a:fld>
            <a:endParaRPr/>
          </a:p>
        </p:txBody>
      </p:sp>
      <p:sp>
        <p:nvSpPr>
          <p:cNvPr id="96" name="Google Shape;96;g8dd4148c52_0_1220"/>
          <p:cNvSpPr txBox="1">
            <a:spLocks noGrp="1"/>
          </p:cNvSpPr>
          <p:nvPr>
            <p:ph type="title"/>
          </p:nvPr>
        </p:nvSpPr>
        <p:spPr>
          <a:xfrm>
            <a:off x="729450" y="1758200"/>
            <a:ext cx="7688700" cy="713700"/>
          </a:xfrm>
          <a:prstGeom prst="rect">
            <a:avLst/>
          </a:prstGeom>
          <a:noFill/>
          <a:ln>
            <a:noFill/>
          </a:ln>
        </p:spPr>
        <p:txBody>
          <a:bodyPr spcFirstLastPara="1" wrap="square" lIns="45700" tIns="45700" rIns="45700" bIns="45700" anchor="b" anchorCtr="0">
            <a:noAutofit/>
          </a:bodyPr>
          <a:lstStyle/>
          <a:p>
            <a:pPr marL="0" marR="0" lvl="0" indent="0" algn="l" rtl="0">
              <a:lnSpc>
                <a:spcPct val="100000"/>
              </a:lnSpc>
              <a:spcBef>
                <a:spcPts val="0"/>
              </a:spcBef>
              <a:spcAft>
                <a:spcPts val="0"/>
              </a:spcAft>
              <a:buClr>
                <a:schemeClr val="dk1"/>
              </a:buClr>
              <a:buSzPts val="2160"/>
              <a:buFont typeface="Century"/>
              <a:buNone/>
            </a:pPr>
            <a:r>
              <a:rPr lang="en-US" sz="2800" b="0" i="0" u="none" strike="noStrike" cap="none">
                <a:solidFill>
                  <a:srgbClr val="000000"/>
                </a:solidFill>
                <a:latin typeface="Century"/>
                <a:ea typeface="Century"/>
                <a:cs typeface="Century"/>
                <a:sym typeface="Century"/>
              </a:rPr>
              <a:t>Traditional vs. Advanced Statistics </a:t>
            </a:r>
            <a:r>
              <a:rPr lang="en-US" sz="2800" b="0">
                <a:solidFill>
                  <a:srgbClr val="000000"/>
                </a:solidFill>
                <a:latin typeface="Century"/>
                <a:ea typeface="Century"/>
                <a:cs typeface="Century"/>
                <a:sym typeface="Century"/>
              </a:rPr>
              <a:t>and MVP</a:t>
            </a:r>
            <a:endParaRPr sz="2800" b="0">
              <a:solidFill>
                <a:srgbClr val="000000"/>
              </a:solidFill>
              <a:latin typeface="Century"/>
              <a:ea typeface="Century"/>
              <a:cs typeface="Century"/>
              <a:sym typeface="Century"/>
            </a:endParaRPr>
          </a:p>
          <a:p>
            <a:pPr marL="0" marR="0" lvl="0" indent="0" algn="l" rtl="0">
              <a:lnSpc>
                <a:spcPct val="100000"/>
              </a:lnSpc>
              <a:spcBef>
                <a:spcPts val="0"/>
              </a:spcBef>
              <a:spcAft>
                <a:spcPts val="0"/>
              </a:spcAft>
              <a:buClr>
                <a:schemeClr val="dk1"/>
              </a:buClr>
              <a:buSzPts val="2160"/>
              <a:buFont typeface="Century"/>
              <a:buNone/>
            </a:pPr>
            <a:r>
              <a:rPr lang="en-US" sz="2400" b="0">
                <a:solidFill>
                  <a:schemeClr val="accent1"/>
                </a:solidFill>
                <a:latin typeface="Century"/>
                <a:ea typeface="Century"/>
                <a:cs typeface="Century"/>
                <a:sym typeface="Century"/>
              </a:rPr>
              <a:t>Agenda</a:t>
            </a:r>
            <a:endParaRPr sz="2400" b="0">
              <a:solidFill>
                <a:schemeClr val="accent1"/>
              </a:solidFill>
              <a:latin typeface="Century"/>
              <a:ea typeface="Century"/>
              <a:cs typeface="Century"/>
              <a:sym typeface="Century"/>
            </a:endParaRPr>
          </a:p>
        </p:txBody>
      </p:sp>
      <p:sp>
        <p:nvSpPr>
          <p:cNvPr id="97" name="Google Shape;97;g8dd4148c52_0_1220"/>
          <p:cNvSpPr txBox="1">
            <a:spLocks noGrp="1"/>
          </p:cNvSpPr>
          <p:nvPr>
            <p:ph type="body" idx="1"/>
          </p:nvPr>
        </p:nvSpPr>
        <p:spPr>
          <a:xfrm>
            <a:off x="571499" y="2554875"/>
            <a:ext cx="8001000" cy="5346600"/>
          </a:xfrm>
          <a:prstGeom prst="rect">
            <a:avLst/>
          </a:prstGeom>
          <a:noFill/>
          <a:ln>
            <a:noFill/>
          </a:ln>
        </p:spPr>
        <p:txBody>
          <a:bodyPr spcFirstLastPara="1" wrap="square" lIns="45700" tIns="45700" rIns="45700" bIns="45700" anchor="t" anchorCtr="0">
            <a:noAutofit/>
          </a:bodyPr>
          <a:lstStyle/>
          <a:p>
            <a:pPr marL="457200" lvl="0" indent="-355600" algn="l" rtl="0">
              <a:lnSpc>
                <a:spcPct val="80000"/>
              </a:lnSpc>
              <a:spcBef>
                <a:spcPts val="500"/>
              </a:spcBef>
              <a:spcAft>
                <a:spcPts val="0"/>
              </a:spcAft>
              <a:buSzPts val="2000"/>
              <a:buFont typeface="Century"/>
              <a:buChar char="●"/>
            </a:pPr>
            <a:r>
              <a:rPr lang="en-US" sz="2000">
                <a:latin typeface="Century"/>
                <a:ea typeface="Century"/>
                <a:cs typeface="Century"/>
                <a:sym typeface="Century"/>
              </a:rPr>
              <a:t>Abstract</a:t>
            </a:r>
            <a:endParaRPr sz="2000">
              <a:latin typeface="Century"/>
              <a:ea typeface="Century"/>
              <a:cs typeface="Century"/>
              <a:sym typeface="Century"/>
            </a:endParaRPr>
          </a:p>
          <a:p>
            <a:pPr marL="457200" lvl="0" indent="-355600" algn="l" rtl="0">
              <a:lnSpc>
                <a:spcPct val="80000"/>
              </a:lnSpc>
              <a:spcBef>
                <a:spcPts val="0"/>
              </a:spcBef>
              <a:spcAft>
                <a:spcPts val="0"/>
              </a:spcAft>
              <a:buSzPts val="2000"/>
              <a:buFont typeface="Century"/>
              <a:buChar char="●"/>
            </a:pPr>
            <a:r>
              <a:rPr lang="en-US" sz="2000">
                <a:latin typeface="Century"/>
                <a:ea typeface="Century"/>
                <a:cs typeface="Century"/>
                <a:sym typeface="Century"/>
              </a:rPr>
              <a:t>Motivation</a:t>
            </a:r>
            <a:endParaRPr sz="2000">
              <a:latin typeface="Century"/>
              <a:ea typeface="Century"/>
              <a:cs typeface="Century"/>
              <a:sym typeface="Century"/>
            </a:endParaRPr>
          </a:p>
          <a:p>
            <a:pPr marL="457200" lvl="0" indent="-355600" algn="l" rtl="0">
              <a:lnSpc>
                <a:spcPct val="80000"/>
              </a:lnSpc>
              <a:spcBef>
                <a:spcPts val="0"/>
              </a:spcBef>
              <a:spcAft>
                <a:spcPts val="0"/>
              </a:spcAft>
              <a:buSzPts val="2000"/>
              <a:buFont typeface="Century"/>
              <a:buChar char="●"/>
            </a:pPr>
            <a:r>
              <a:rPr lang="en-US" sz="2000">
                <a:latin typeface="Century"/>
                <a:ea typeface="Century"/>
                <a:cs typeface="Century"/>
                <a:sym typeface="Century"/>
              </a:rPr>
              <a:t>Goodness</a:t>
            </a:r>
            <a:endParaRPr sz="2000">
              <a:latin typeface="Century"/>
              <a:ea typeface="Century"/>
              <a:cs typeface="Century"/>
              <a:sym typeface="Century"/>
            </a:endParaRPr>
          </a:p>
          <a:p>
            <a:pPr marL="457200" lvl="0" indent="-355600" algn="l" rtl="0">
              <a:lnSpc>
                <a:spcPct val="80000"/>
              </a:lnSpc>
              <a:spcBef>
                <a:spcPts val="0"/>
              </a:spcBef>
              <a:spcAft>
                <a:spcPts val="0"/>
              </a:spcAft>
              <a:buSzPts val="2000"/>
              <a:buFont typeface="Century"/>
              <a:buChar char="●"/>
            </a:pPr>
            <a:r>
              <a:rPr lang="en-US" sz="2000">
                <a:latin typeface="Century"/>
                <a:ea typeface="Century"/>
                <a:cs typeface="Century"/>
                <a:sym typeface="Century"/>
              </a:rPr>
              <a:t>Data Sources</a:t>
            </a:r>
            <a:endParaRPr sz="2000">
              <a:latin typeface="Century"/>
              <a:ea typeface="Century"/>
              <a:cs typeface="Century"/>
              <a:sym typeface="Century"/>
            </a:endParaRPr>
          </a:p>
          <a:p>
            <a:pPr marL="457200" lvl="0" indent="-355600" algn="l" rtl="0">
              <a:lnSpc>
                <a:spcPct val="80000"/>
              </a:lnSpc>
              <a:spcBef>
                <a:spcPts val="0"/>
              </a:spcBef>
              <a:spcAft>
                <a:spcPts val="0"/>
              </a:spcAft>
              <a:buSzPts val="2000"/>
              <a:buFont typeface="Century"/>
              <a:buChar char="●"/>
            </a:pPr>
            <a:r>
              <a:rPr lang="en-US" sz="2000">
                <a:latin typeface="Century"/>
                <a:ea typeface="Century"/>
                <a:cs typeface="Century"/>
                <a:sym typeface="Century"/>
              </a:rPr>
              <a:t>Data Samples</a:t>
            </a:r>
            <a:endParaRPr sz="2000">
              <a:latin typeface="Century"/>
              <a:ea typeface="Century"/>
              <a:cs typeface="Century"/>
              <a:sym typeface="Century"/>
            </a:endParaRPr>
          </a:p>
          <a:p>
            <a:pPr marL="457200" lvl="0" indent="-355600" algn="l" rtl="0">
              <a:lnSpc>
                <a:spcPct val="80000"/>
              </a:lnSpc>
              <a:spcBef>
                <a:spcPts val="0"/>
              </a:spcBef>
              <a:spcAft>
                <a:spcPts val="0"/>
              </a:spcAft>
              <a:buSzPts val="2000"/>
              <a:buFont typeface="Century"/>
              <a:buChar char="●"/>
            </a:pPr>
            <a:r>
              <a:rPr lang="en-US" sz="2000">
                <a:latin typeface="Century"/>
                <a:ea typeface="Century"/>
                <a:cs typeface="Century"/>
                <a:sym typeface="Century"/>
              </a:rPr>
              <a:t>Design Diagram</a:t>
            </a:r>
            <a:endParaRPr sz="2000">
              <a:latin typeface="Century"/>
              <a:ea typeface="Century"/>
              <a:cs typeface="Century"/>
              <a:sym typeface="Century"/>
            </a:endParaRPr>
          </a:p>
          <a:p>
            <a:pPr marL="457200" lvl="0" indent="-355600" algn="l" rtl="0">
              <a:lnSpc>
                <a:spcPct val="80000"/>
              </a:lnSpc>
              <a:spcBef>
                <a:spcPts val="0"/>
              </a:spcBef>
              <a:spcAft>
                <a:spcPts val="0"/>
              </a:spcAft>
              <a:buSzPts val="2000"/>
              <a:buFont typeface="Century"/>
              <a:buChar char="●"/>
            </a:pPr>
            <a:r>
              <a:rPr lang="en-US" sz="2000">
                <a:latin typeface="Century"/>
                <a:ea typeface="Century"/>
                <a:cs typeface="Century"/>
                <a:sym typeface="Century"/>
              </a:rPr>
              <a:t>Code Challenges</a:t>
            </a:r>
            <a:endParaRPr sz="2000">
              <a:latin typeface="Century"/>
              <a:ea typeface="Century"/>
              <a:cs typeface="Century"/>
              <a:sym typeface="Century"/>
            </a:endParaRPr>
          </a:p>
          <a:p>
            <a:pPr marL="457200" lvl="0" indent="-355600" algn="l" rtl="0">
              <a:lnSpc>
                <a:spcPct val="80000"/>
              </a:lnSpc>
              <a:spcBef>
                <a:spcPts val="0"/>
              </a:spcBef>
              <a:spcAft>
                <a:spcPts val="0"/>
              </a:spcAft>
              <a:buSzPts val="2000"/>
              <a:buFont typeface="Century"/>
              <a:buChar char="●"/>
            </a:pPr>
            <a:r>
              <a:rPr lang="en-US" sz="2000">
                <a:latin typeface="Century"/>
                <a:ea typeface="Century"/>
                <a:cs typeface="Century"/>
                <a:sym typeface="Century"/>
              </a:rPr>
              <a:t>Results</a:t>
            </a:r>
            <a:endParaRPr sz="2000">
              <a:latin typeface="Century"/>
              <a:ea typeface="Century"/>
              <a:cs typeface="Century"/>
              <a:sym typeface="Century"/>
            </a:endParaRPr>
          </a:p>
          <a:p>
            <a:pPr marL="457200" lvl="0" indent="-355600" algn="l" rtl="0">
              <a:lnSpc>
                <a:spcPct val="80000"/>
              </a:lnSpc>
              <a:spcBef>
                <a:spcPts val="0"/>
              </a:spcBef>
              <a:spcAft>
                <a:spcPts val="0"/>
              </a:spcAft>
              <a:buSzPts val="2000"/>
              <a:buFont typeface="Century"/>
              <a:buChar char="●"/>
            </a:pPr>
            <a:r>
              <a:rPr lang="en-US" sz="2000">
                <a:latin typeface="Century"/>
                <a:ea typeface="Century"/>
                <a:cs typeface="Century"/>
                <a:sym typeface="Century"/>
              </a:rPr>
              <a:t>Obstacles</a:t>
            </a:r>
            <a:endParaRPr sz="2000">
              <a:latin typeface="Century"/>
              <a:ea typeface="Century"/>
              <a:cs typeface="Century"/>
              <a:sym typeface="Century"/>
            </a:endParaRPr>
          </a:p>
          <a:p>
            <a:pPr marL="457200" lvl="0" indent="-355600" algn="l" rtl="0">
              <a:lnSpc>
                <a:spcPct val="80000"/>
              </a:lnSpc>
              <a:spcBef>
                <a:spcPts val="0"/>
              </a:spcBef>
              <a:spcAft>
                <a:spcPts val="0"/>
              </a:spcAft>
              <a:buSzPts val="2000"/>
              <a:buFont typeface="Century"/>
              <a:buChar char="●"/>
            </a:pPr>
            <a:r>
              <a:rPr lang="en-US" sz="2000">
                <a:latin typeface="Century"/>
                <a:ea typeface="Century"/>
                <a:cs typeface="Century"/>
                <a:sym typeface="Century"/>
              </a:rPr>
              <a:t>Summary</a:t>
            </a:r>
            <a:endParaRPr sz="2000">
              <a:latin typeface="Century"/>
              <a:ea typeface="Century"/>
              <a:cs typeface="Century"/>
              <a:sym typeface="Century"/>
            </a:endParaRPr>
          </a:p>
          <a:p>
            <a:pPr marL="457200" lvl="0" indent="-355600" algn="l" rtl="0">
              <a:lnSpc>
                <a:spcPct val="80000"/>
              </a:lnSpc>
              <a:spcBef>
                <a:spcPts val="0"/>
              </a:spcBef>
              <a:spcAft>
                <a:spcPts val="0"/>
              </a:spcAft>
              <a:buSzPts val="2000"/>
              <a:buFont typeface="Century"/>
              <a:buChar char="●"/>
            </a:pPr>
            <a:r>
              <a:rPr lang="en-US" sz="2000">
                <a:latin typeface="Century"/>
                <a:ea typeface="Century"/>
                <a:cs typeface="Century"/>
                <a:sym typeface="Century"/>
              </a:rPr>
              <a:t>Future Works</a:t>
            </a:r>
            <a:endParaRPr sz="2000">
              <a:latin typeface="Century"/>
              <a:ea typeface="Century"/>
              <a:cs typeface="Century"/>
              <a:sym typeface="Century"/>
            </a:endParaRPr>
          </a:p>
          <a:p>
            <a:pPr marL="457200" lvl="0" indent="-355600" algn="l" rtl="0">
              <a:lnSpc>
                <a:spcPct val="80000"/>
              </a:lnSpc>
              <a:spcBef>
                <a:spcPts val="0"/>
              </a:spcBef>
              <a:spcAft>
                <a:spcPts val="0"/>
              </a:spcAft>
              <a:buSzPts val="2000"/>
              <a:buFont typeface="Century"/>
              <a:buChar char="●"/>
            </a:pPr>
            <a:r>
              <a:rPr lang="en-US" sz="2000">
                <a:latin typeface="Century"/>
                <a:ea typeface="Century"/>
                <a:cs typeface="Century"/>
                <a:sym typeface="Century"/>
              </a:rPr>
              <a:t>Acknowledgements</a:t>
            </a:r>
            <a:endParaRPr sz="2000">
              <a:latin typeface="Century"/>
              <a:ea typeface="Century"/>
              <a:cs typeface="Century"/>
              <a:sym typeface="Century"/>
            </a:endParaRPr>
          </a:p>
          <a:p>
            <a:pPr marL="457200" lvl="0" indent="-355600" algn="l" rtl="0">
              <a:lnSpc>
                <a:spcPct val="80000"/>
              </a:lnSpc>
              <a:spcBef>
                <a:spcPts val="0"/>
              </a:spcBef>
              <a:spcAft>
                <a:spcPts val="0"/>
              </a:spcAft>
              <a:buSzPts val="2000"/>
              <a:buFont typeface="Century"/>
              <a:buChar char="●"/>
            </a:pPr>
            <a:r>
              <a:rPr lang="en-US" sz="2000">
                <a:latin typeface="Century"/>
                <a:ea typeface="Century"/>
                <a:cs typeface="Century"/>
                <a:sym typeface="Century"/>
              </a:rPr>
              <a:t>References</a:t>
            </a:r>
            <a:endParaRPr sz="2000">
              <a:latin typeface="Century"/>
              <a:ea typeface="Century"/>
              <a:cs typeface="Century"/>
              <a:sym typeface="Century"/>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8dd4148c52_0_1119"/>
          <p:cNvSpPr txBox="1">
            <a:spLocks noGrp="1"/>
          </p:cNvSpPr>
          <p:nvPr>
            <p:ph type="sldNum" idx="12"/>
          </p:nvPr>
        </p:nvSpPr>
        <p:spPr>
          <a:xfrm>
            <a:off x="8536302" y="6333134"/>
            <a:ext cx="548700" cy="524700"/>
          </a:xfrm>
          <a:prstGeom prst="rect">
            <a:avLst/>
          </a:prstGeom>
          <a:noFill/>
          <a:ln>
            <a:noFill/>
          </a:ln>
        </p:spPr>
        <p:txBody>
          <a:bodyPr spcFirstLastPara="1" wrap="square" lIns="45700" tIns="45700" rIns="45700" bIns="45700" anchor="t" anchorCtr="0">
            <a:noAutofit/>
          </a:bodyPr>
          <a:lstStyle/>
          <a:p>
            <a:pPr marL="0" lvl="0" indent="0" algn="r" rtl="0">
              <a:spcBef>
                <a:spcPts val="0"/>
              </a:spcBef>
              <a:spcAft>
                <a:spcPts val="0"/>
              </a:spcAft>
              <a:buNone/>
            </a:pPr>
            <a:fld id="{00000000-1234-1234-1234-123412341234}" type="slidenum">
              <a:rPr lang="en-US" sz="1000" i="0">
                <a:solidFill>
                  <a:schemeClr val="accent1"/>
                </a:solidFill>
                <a:latin typeface="Lato"/>
                <a:ea typeface="Lato"/>
                <a:cs typeface="Lato"/>
                <a:sym typeface="Lato"/>
              </a:rPr>
              <a:t>20</a:t>
            </a:fld>
            <a:endParaRPr sz="1000" i="0">
              <a:solidFill>
                <a:schemeClr val="accent1"/>
              </a:solidFill>
              <a:latin typeface="Lato"/>
              <a:ea typeface="Lato"/>
              <a:cs typeface="Lato"/>
              <a:sym typeface="Lato"/>
            </a:endParaRPr>
          </a:p>
        </p:txBody>
      </p:sp>
      <p:sp>
        <p:nvSpPr>
          <p:cNvPr id="230" name="Google Shape;230;g8dd4148c52_0_1119"/>
          <p:cNvSpPr txBox="1">
            <a:spLocks noGrp="1"/>
          </p:cNvSpPr>
          <p:nvPr>
            <p:ph type="title"/>
          </p:nvPr>
        </p:nvSpPr>
        <p:spPr>
          <a:xfrm>
            <a:off x="729450" y="1758200"/>
            <a:ext cx="7688700" cy="713700"/>
          </a:xfrm>
          <a:prstGeom prst="rect">
            <a:avLst/>
          </a:prstGeom>
          <a:noFill/>
          <a:ln>
            <a:noFill/>
          </a:ln>
        </p:spPr>
        <p:txBody>
          <a:bodyPr spcFirstLastPara="1" wrap="square" lIns="45700" tIns="45700" rIns="45700" bIns="45700" anchor="b" anchorCtr="0">
            <a:noAutofit/>
          </a:bodyPr>
          <a:lstStyle/>
          <a:p>
            <a:pPr marL="0" marR="0" lvl="0" indent="0" algn="l" rtl="0">
              <a:lnSpc>
                <a:spcPct val="100000"/>
              </a:lnSpc>
              <a:spcBef>
                <a:spcPts val="0"/>
              </a:spcBef>
              <a:spcAft>
                <a:spcPts val="0"/>
              </a:spcAft>
              <a:buClr>
                <a:schemeClr val="dk1"/>
              </a:buClr>
              <a:buSzPts val="2160"/>
              <a:buFont typeface="Century"/>
              <a:buNone/>
            </a:pPr>
            <a:r>
              <a:rPr lang="en-US" sz="2800" b="0" i="0" u="none" strike="noStrike" cap="none">
                <a:solidFill>
                  <a:srgbClr val="000000"/>
                </a:solidFill>
                <a:latin typeface="Century"/>
                <a:ea typeface="Century"/>
                <a:cs typeface="Century"/>
                <a:sym typeface="Century"/>
              </a:rPr>
              <a:t>Traditional vs. Advanced Statistics </a:t>
            </a:r>
            <a:r>
              <a:rPr lang="en-US" sz="2800" b="0">
                <a:solidFill>
                  <a:srgbClr val="000000"/>
                </a:solidFill>
                <a:latin typeface="Century"/>
                <a:ea typeface="Century"/>
                <a:cs typeface="Century"/>
                <a:sym typeface="Century"/>
              </a:rPr>
              <a:t>and MVP</a:t>
            </a:r>
            <a:endParaRPr sz="2800" b="0">
              <a:solidFill>
                <a:srgbClr val="000000"/>
              </a:solidFill>
              <a:latin typeface="Century"/>
              <a:ea typeface="Century"/>
              <a:cs typeface="Century"/>
              <a:sym typeface="Century"/>
            </a:endParaRPr>
          </a:p>
          <a:p>
            <a:pPr marL="0" marR="0" lvl="0" indent="0" algn="l" rtl="0">
              <a:lnSpc>
                <a:spcPct val="100000"/>
              </a:lnSpc>
              <a:spcBef>
                <a:spcPts val="0"/>
              </a:spcBef>
              <a:spcAft>
                <a:spcPts val="0"/>
              </a:spcAft>
              <a:buClr>
                <a:schemeClr val="dk1"/>
              </a:buClr>
              <a:buSzPts val="2160"/>
              <a:buFont typeface="Century"/>
              <a:buNone/>
            </a:pPr>
            <a:r>
              <a:rPr lang="en-US" sz="2400" b="0">
                <a:solidFill>
                  <a:schemeClr val="accent1"/>
                </a:solidFill>
                <a:latin typeface="Century"/>
                <a:ea typeface="Century"/>
                <a:cs typeface="Century"/>
                <a:sym typeface="Century"/>
              </a:rPr>
              <a:t>Future Works</a:t>
            </a:r>
            <a:endParaRPr sz="2400" b="0">
              <a:solidFill>
                <a:schemeClr val="accent1"/>
              </a:solidFill>
              <a:latin typeface="Century"/>
              <a:ea typeface="Century"/>
              <a:cs typeface="Century"/>
              <a:sym typeface="Century"/>
            </a:endParaRPr>
          </a:p>
        </p:txBody>
      </p:sp>
      <p:sp>
        <p:nvSpPr>
          <p:cNvPr id="231" name="Google Shape;231;g8dd4148c52_0_1119"/>
          <p:cNvSpPr txBox="1">
            <a:spLocks noGrp="1"/>
          </p:cNvSpPr>
          <p:nvPr>
            <p:ph type="body" idx="1"/>
          </p:nvPr>
        </p:nvSpPr>
        <p:spPr>
          <a:xfrm>
            <a:off x="571500" y="2471900"/>
            <a:ext cx="7329900" cy="4005000"/>
          </a:xfrm>
          <a:prstGeom prst="rect">
            <a:avLst/>
          </a:prstGeom>
          <a:noFill/>
          <a:ln>
            <a:noFill/>
          </a:ln>
        </p:spPr>
        <p:txBody>
          <a:bodyPr spcFirstLastPara="1" wrap="square" lIns="45700" tIns="45700" rIns="45700" bIns="45700" anchor="t" anchorCtr="0">
            <a:noAutofit/>
          </a:bodyPr>
          <a:lstStyle/>
          <a:p>
            <a:pPr marL="457200" lvl="0" indent="-355600" algn="l" rtl="0">
              <a:lnSpc>
                <a:spcPct val="80000"/>
              </a:lnSpc>
              <a:spcBef>
                <a:spcPts val="600"/>
              </a:spcBef>
              <a:spcAft>
                <a:spcPts val="0"/>
              </a:spcAft>
              <a:buSzPts val="2000"/>
              <a:buFont typeface="Century"/>
              <a:buChar char="●"/>
            </a:pPr>
            <a:r>
              <a:rPr lang="en-US" sz="2000">
                <a:latin typeface="Century"/>
                <a:ea typeface="Century"/>
                <a:cs typeface="Century"/>
                <a:sym typeface="Century"/>
              </a:rPr>
              <a:t>Include more years using NBA API or Basketball-Reference API</a:t>
            </a:r>
            <a:endParaRPr sz="2000">
              <a:latin typeface="Century"/>
              <a:ea typeface="Century"/>
              <a:cs typeface="Century"/>
              <a:sym typeface="Century"/>
            </a:endParaRPr>
          </a:p>
          <a:p>
            <a:pPr marL="457200" lvl="0" indent="0" algn="l" rtl="0">
              <a:lnSpc>
                <a:spcPct val="80000"/>
              </a:lnSpc>
              <a:spcBef>
                <a:spcPts val="600"/>
              </a:spcBef>
              <a:spcAft>
                <a:spcPts val="0"/>
              </a:spcAft>
              <a:buNone/>
            </a:pPr>
            <a:endParaRPr sz="100">
              <a:latin typeface="Century"/>
              <a:ea typeface="Century"/>
              <a:cs typeface="Century"/>
              <a:sym typeface="Century"/>
            </a:endParaRPr>
          </a:p>
          <a:p>
            <a:pPr marL="457200" lvl="0" indent="-355600" algn="l" rtl="0">
              <a:lnSpc>
                <a:spcPct val="80000"/>
              </a:lnSpc>
              <a:spcBef>
                <a:spcPts val="600"/>
              </a:spcBef>
              <a:spcAft>
                <a:spcPts val="0"/>
              </a:spcAft>
              <a:buSzPts val="2000"/>
              <a:buFont typeface="Century"/>
              <a:buChar char="●"/>
            </a:pPr>
            <a:r>
              <a:rPr lang="en-US" sz="2000">
                <a:latin typeface="Century"/>
                <a:ea typeface="Century"/>
                <a:cs typeface="Century"/>
                <a:sym typeface="Century"/>
              </a:rPr>
              <a:t>Develop machine learning model with the most informative statistics to predict current regular season MVP</a:t>
            </a:r>
            <a:endParaRPr sz="2000">
              <a:latin typeface="Century"/>
              <a:ea typeface="Century"/>
              <a:cs typeface="Century"/>
              <a:sym typeface="Century"/>
            </a:endParaRPr>
          </a:p>
          <a:p>
            <a:pPr marL="457200" lvl="0" indent="0" algn="l" rtl="0">
              <a:lnSpc>
                <a:spcPct val="80000"/>
              </a:lnSpc>
              <a:spcBef>
                <a:spcPts val="600"/>
              </a:spcBef>
              <a:spcAft>
                <a:spcPts val="0"/>
              </a:spcAft>
              <a:buNone/>
            </a:pPr>
            <a:endParaRPr sz="100">
              <a:latin typeface="Century"/>
              <a:ea typeface="Century"/>
              <a:cs typeface="Century"/>
              <a:sym typeface="Century"/>
            </a:endParaRPr>
          </a:p>
          <a:p>
            <a:pPr marL="457200" lvl="0" indent="-355600" algn="l" rtl="0">
              <a:lnSpc>
                <a:spcPct val="80000"/>
              </a:lnSpc>
              <a:spcBef>
                <a:spcPts val="600"/>
              </a:spcBef>
              <a:spcAft>
                <a:spcPts val="0"/>
              </a:spcAft>
              <a:buSzPts val="2000"/>
              <a:buFont typeface="Century"/>
              <a:buChar char="●"/>
            </a:pPr>
            <a:r>
              <a:rPr lang="en-US" sz="2000">
                <a:latin typeface="Century"/>
                <a:ea typeface="Century"/>
                <a:cs typeface="Century"/>
                <a:sym typeface="Century"/>
              </a:rPr>
              <a:t>Utilize Tableau for visualizations </a:t>
            </a:r>
            <a:endParaRPr sz="2000">
              <a:latin typeface="Century"/>
              <a:ea typeface="Century"/>
              <a:cs typeface="Century"/>
              <a:sym typeface="Century"/>
            </a:endParaRPr>
          </a:p>
          <a:p>
            <a:pPr marL="457200" lvl="0" indent="0" algn="l" rtl="0">
              <a:lnSpc>
                <a:spcPct val="80000"/>
              </a:lnSpc>
              <a:spcBef>
                <a:spcPts val="600"/>
              </a:spcBef>
              <a:spcAft>
                <a:spcPts val="0"/>
              </a:spcAft>
              <a:buNone/>
            </a:pPr>
            <a:endParaRPr sz="100">
              <a:latin typeface="Century"/>
              <a:ea typeface="Century"/>
              <a:cs typeface="Century"/>
              <a:sym typeface="Century"/>
            </a:endParaRPr>
          </a:p>
          <a:p>
            <a:pPr marL="457200" lvl="0" indent="-355600" algn="l" rtl="0">
              <a:lnSpc>
                <a:spcPct val="80000"/>
              </a:lnSpc>
              <a:spcBef>
                <a:spcPts val="600"/>
              </a:spcBef>
              <a:spcAft>
                <a:spcPts val="0"/>
              </a:spcAft>
              <a:buSzPts val="2000"/>
              <a:buFont typeface="Century"/>
              <a:buChar char="●"/>
            </a:pPr>
            <a:r>
              <a:rPr lang="en-US" sz="2000">
                <a:latin typeface="Century"/>
                <a:ea typeface="Century"/>
                <a:cs typeface="Century"/>
                <a:sym typeface="Century"/>
              </a:rPr>
              <a:t>Develop analytics for other awards </a:t>
            </a:r>
            <a:endParaRPr sz="2000">
              <a:latin typeface="Century"/>
              <a:ea typeface="Century"/>
              <a:cs typeface="Century"/>
              <a:sym typeface="Century"/>
            </a:endParaRPr>
          </a:p>
          <a:p>
            <a:pPr marL="914400" lvl="1" indent="-342900" algn="l" rtl="0">
              <a:lnSpc>
                <a:spcPct val="8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Defensive player of the year</a:t>
            </a:r>
            <a:endParaRPr sz="1800">
              <a:solidFill>
                <a:schemeClr val="dk1"/>
              </a:solidFill>
              <a:latin typeface="Century"/>
              <a:ea typeface="Century"/>
              <a:cs typeface="Century"/>
              <a:sym typeface="Century"/>
            </a:endParaRPr>
          </a:p>
          <a:p>
            <a:pPr marL="914400" lvl="1" indent="-342900" algn="l" rtl="0">
              <a:lnSpc>
                <a:spcPct val="8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Rookie of the Year</a:t>
            </a:r>
            <a:endParaRPr sz="1800">
              <a:solidFill>
                <a:schemeClr val="dk1"/>
              </a:solidFill>
              <a:latin typeface="Century"/>
              <a:ea typeface="Century"/>
              <a:cs typeface="Century"/>
              <a:sym typeface="Century"/>
            </a:endParaRPr>
          </a:p>
          <a:p>
            <a:pPr marL="914400" lvl="1" indent="-342900" algn="l" rtl="0">
              <a:lnSpc>
                <a:spcPct val="8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Etc.</a:t>
            </a:r>
            <a:endParaRPr sz="1800">
              <a:solidFill>
                <a:schemeClr val="dk1"/>
              </a:solidFill>
              <a:latin typeface="Century"/>
              <a:ea typeface="Century"/>
              <a:cs typeface="Century"/>
              <a:sym typeface="Century"/>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9"/>
          <p:cNvSpPr txBox="1">
            <a:spLocks noGrp="1"/>
          </p:cNvSpPr>
          <p:nvPr>
            <p:ph type="sldNum" idx="12"/>
          </p:nvPr>
        </p:nvSpPr>
        <p:spPr>
          <a:xfrm>
            <a:off x="8536302" y="6333134"/>
            <a:ext cx="548700" cy="524700"/>
          </a:xfrm>
          <a:prstGeom prst="rect">
            <a:avLst/>
          </a:prstGeom>
          <a:noFill/>
          <a:ln>
            <a:noFill/>
          </a:ln>
        </p:spPr>
        <p:txBody>
          <a:bodyPr spcFirstLastPara="1" wrap="square" lIns="45700" tIns="45700" rIns="45700" bIns="45700" anchor="t" anchorCtr="0">
            <a:spAutoFit/>
          </a:bodyPr>
          <a:lstStyle/>
          <a:p>
            <a:pPr marL="0" lvl="0" indent="0" algn="r" rtl="0">
              <a:spcBef>
                <a:spcPts val="0"/>
              </a:spcBef>
              <a:spcAft>
                <a:spcPts val="0"/>
              </a:spcAft>
              <a:buNone/>
            </a:pPr>
            <a:fld id="{00000000-1234-1234-1234-123412341234}" type="slidenum">
              <a:rPr lang="en-US" sz="1000" i="0">
                <a:solidFill>
                  <a:schemeClr val="accent1"/>
                </a:solidFill>
                <a:latin typeface="Lato"/>
                <a:ea typeface="Lato"/>
                <a:cs typeface="Lato"/>
                <a:sym typeface="Lato"/>
              </a:rPr>
              <a:t>21</a:t>
            </a:fld>
            <a:endParaRPr sz="1000" i="0">
              <a:solidFill>
                <a:schemeClr val="accent1"/>
              </a:solidFill>
              <a:latin typeface="Lato"/>
              <a:ea typeface="Lato"/>
              <a:cs typeface="Lato"/>
              <a:sym typeface="Lato"/>
            </a:endParaRPr>
          </a:p>
        </p:txBody>
      </p:sp>
      <p:sp>
        <p:nvSpPr>
          <p:cNvPr id="237" name="Google Shape;237;p19"/>
          <p:cNvSpPr txBox="1">
            <a:spLocks noGrp="1"/>
          </p:cNvSpPr>
          <p:nvPr>
            <p:ph type="title"/>
          </p:nvPr>
        </p:nvSpPr>
        <p:spPr>
          <a:xfrm>
            <a:off x="729450" y="1758200"/>
            <a:ext cx="7688700" cy="713700"/>
          </a:xfrm>
          <a:prstGeom prst="rect">
            <a:avLst/>
          </a:prstGeom>
          <a:noFill/>
          <a:ln>
            <a:noFill/>
          </a:ln>
        </p:spPr>
        <p:txBody>
          <a:bodyPr spcFirstLastPara="1" wrap="square" lIns="45700" tIns="45700" rIns="45700" bIns="45700" anchor="b" anchorCtr="0">
            <a:noAutofit/>
          </a:bodyPr>
          <a:lstStyle/>
          <a:p>
            <a:pPr marL="0" marR="0" lvl="0" indent="0" algn="l" rtl="0">
              <a:lnSpc>
                <a:spcPct val="100000"/>
              </a:lnSpc>
              <a:spcBef>
                <a:spcPts val="0"/>
              </a:spcBef>
              <a:spcAft>
                <a:spcPts val="0"/>
              </a:spcAft>
              <a:buClr>
                <a:schemeClr val="dk1"/>
              </a:buClr>
              <a:buSzPts val="2160"/>
              <a:buFont typeface="Century"/>
              <a:buNone/>
            </a:pPr>
            <a:r>
              <a:rPr lang="en-US" sz="2800" b="0" i="0" u="none" strike="noStrike" cap="none">
                <a:solidFill>
                  <a:srgbClr val="000000"/>
                </a:solidFill>
                <a:latin typeface="Century"/>
                <a:ea typeface="Century"/>
                <a:cs typeface="Century"/>
                <a:sym typeface="Century"/>
              </a:rPr>
              <a:t>Traditional vs. Advanced Statistics </a:t>
            </a:r>
            <a:r>
              <a:rPr lang="en-US" sz="2800" b="0">
                <a:solidFill>
                  <a:srgbClr val="000000"/>
                </a:solidFill>
                <a:latin typeface="Century"/>
                <a:ea typeface="Century"/>
                <a:cs typeface="Century"/>
                <a:sym typeface="Century"/>
              </a:rPr>
              <a:t>and MVP</a:t>
            </a:r>
            <a:endParaRPr sz="2800" b="0">
              <a:solidFill>
                <a:srgbClr val="000000"/>
              </a:solidFill>
              <a:latin typeface="Century"/>
              <a:ea typeface="Century"/>
              <a:cs typeface="Century"/>
              <a:sym typeface="Century"/>
            </a:endParaRPr>
          </a:p>
          <a:p>
            <a:pPr marL="0" marR="0" lvl="0" indent="0" algn="l" rtl="0">
              <a:lnSpc>
                <a:spcPct val="100000"/>
              </a:lnSpc>
              <a:spcBef>
                <a:spcPts val="0"/>
              </a:spcBef>
              <a:spcAft>
                <a:spcPts val="0"/>
              </a:spcAft>
              <a:buClr>
                <a:schemeClr val="dk1"/>
              </a:buClr>
              <a:buSzPts val="2160"/>
              <a:buFont typeface="Century"/>
              <a:buNone/>
            </a:pPr>
            <a:r>
              <a:rPr lang="en-US" sz="2400" b="0">
                <a:solidFill>
                  <a:schemeClr val="accent1"/>
                </a:solidFill>
                <a:latin typeface="Century"/>
                <a:ea typeface="Century"/>
                <a:cs typeface="Century"/>
                <a:sym typeface="Century"/>
              </a:rPr>
              <a:t>Acknowledgements</a:t>
            </a:r>
            <a:endParaRPr sz="2400" b="0">
              <a:solidFill>
                <a:schemeClr val="accent1"/>
              </a:solidFill>
              <a:latin typeface="Century"/>
              <a:ea typeface="Century"/>
              <a:cs typeface="Century"/>
              <a:sym typeface="Century"/>
            </a:endParaRPr>
          </a:p>
        </p:txBody>
      </p:sp>
      <p:sp>
        <p:nvSpPr>
          <p:cNvPr id="238" name="Google Shape;238;p19"/>
          <p:cNvSpPr txBox="1">
            <a:spLocks noGrp="1"/>
          </p:cNvSpPr>
          <p:nvPr>
            <p:ph type="body" idx="1"/>
          </p:nvPr>
        </p:nvSpPr>
        <p:spPr>
          <a:xfrm>
            <a:off x="571500" y="2471900"/>
            <a:ext cx="7329900" cy="4005000"/>
          </a:xfrm>
          <a:prstGeom prst="rect">
            <a:avLst/>
          </a:prstGeom>
          <a:noFill/>
          <a:ln>
            <a:noFill/>
          </a:ln>
        </p:spPr>
        <p:txBody>
          <a:bodyPr spcFirstLastPara="1" wrap="square" lIns="45700" tIns="45700" rIns="45700" bIns="45700" anchor="t" anchorCtr="0">
            <a:noAutofit/>
          </a:bodyPr>
          <a:lstStyle/>
          <a:p>
            <a:pPr marL="457200" lvl="0" indent="-355600" algn="l" rtl="0">
              <a:lnSpc>
                <a:spcPct val="100000"/>
              </a:lnSpc>
              <a:spcBef>
                <a:spcPts val="800"/>
              </a:spcBef>
              <a:spcAft>
                <a:spcPts val="0"/>
              </a:spcAft>
              <a:buSzPts val="2000"/>
              <a:buFont typeface="Century"/>
              <a:buChar char="●"/>
            </a:pPr>
            <a:r>
              <a:rPr lang="en-US" sz="2000">
                <a:latin typeface="Century"/>
                <a:ea typeface="Century"/>
                <a:cs typeface="Century"/>
                <a:sym typeface="Century"/>
              </a:rPr>
              <a:t>Thank you to Prof. McIntosh for answering our analysis questions!</a:t>
            </a:r>
            <a:endParaRPr sz="2000">
              <a:latin typeface="Century"/>
              <a:ea typeface="Century"/>
              <a:cs typeface="Century"/>
              <a:sym typeface="Century"/>
            </a:endParaRPr>
          </a:p>
          <a:p>
            <a:pPr marL="457200" lvl="0" indent="-355600" algn="l" rtl="0">
              <a:lnSpc>
                <a:spcPct val="100000"/>
              </a:lnSpc>
              <a:spcBef>
                <a:spcPts val="800"/>
              </a:spcBef>
              <a:spcAft>
                <a:spcPts val="0"/>
              </a:spcAft>
              <a:buSzPts val="2000"/>
              <a:buFont typeface="Century"/>
              <a:buChar char="●"/>
            </a:pPr>
            <a:r>
              <a:rPr lang="en-US" sz="2000">
                <a:latin typeface="Century"/>
                <a:ea typeface="Century"/>
                <a:cs typeface="Century"/>
                <a:sym typeface="Century"/>
              </a:rPr>
              <a:t>Thank you to Kaggle for compiling the data sets!</a:t>
            </a:r>
            <a:endParaRPr sz="2000">
              <a:latin typeface="Century"/>
              <a:ea typeface="Century"/>
              <a:cs typeface="Century"/>
              <a:sym typeface="Century"/>
            </a:endParaRPr>
          </a:p>
          <a:p>
            <a:pPr marL="457200" lvl="0" indent="-355600" algn="l" rtl="0">
              <a:lnSpc>
                <a:spcPct val="100000"/>
              </a:lnSpc>
              <a:spcBef>
                <a:spcPts val="800"/>
              </a:spcBef>
              <a:spcAft>
                <a:spcPts val="0"/>
              </a:spcAft>
              <a:buSzPts val="2000"/>
              <a:buFont typeface="Century"/>
              <a:buChar char="●"/>
            </a:pPr>
            <a:r>
              <a:rPr lang="en-US" sz="2000">
                <a:latin typeface="Century"/>
                <a:ea typeface="Century"/>
                <a:cs typeface="Century"/>
                <a:sym typeface="Century"/>
              </a:rPr>
              <a:t>Thank you to HPC for providing the technology to make this project possible!</a:t>
            </a:r>
            <a:endParaRPr sz="2000">
              <a:latin typeface="Century"/>
              <a:ea typeface="Century"/>
              <a:cs typeface="Century"/>
              <a:sym typeface="Century"/>
            </a:endParaRPr>
          </a:p>
          <a:p>
            <a:pPr marL="457200" lvl="0" indent="-355600" algn="l" rtl="0">
              <a:lnSpc>
                <a:spcPct val="100000"/>
              </a:lnSpc>
              <a:spcBef>
                <a:spcPts val="800"/>
              </a:spcBef>
              <a:spcAft>
                <a:spcPts val="0"/>
              </a:spcAft>
              <a:buSzPts val="2000"/>
              <a:buFont typeface="Century"/>
              <a:buChar char="●"/>
            </a:pPr>
            <a:r>
              <a:rPr lang="en-US" sz="2000">
                <a:latin typeface="Century"/>
                <a:ea typeface="Century"/>
                <a:cs typeface="Century"/>
                <a:sym typeface="Century"/>
              </a:rPr>
              <a:t>Thank you to the NBA for providing a medium for professional basketball!</a:t>
            </a:r>
            <a:endParaRPr sz="2000">
              <a:latin typeface="Century"/>
              <a:ea typeface="Century"/>
              <a:cs typeface="Century"/>
              <a:sym typeface="Century"/>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8dd4148c52_0_1127"/>
          <p:cNvSpPr txBox="1">
            <a:spLocks noGrp="1"/>
          </p:cNvSpPr>
          <p:nvPr>
            <p:ph type="sldNum" idx="12"/>
          </p:nvPr>
        </p:nvSpPr>
        <p:spPr>
          <a:xfrm>
            <a:off x="8536302" y="6333134"/>
            <a:ext cx="548700" cy="524700"/>
          </a:xfrm>
          <a:prstGeom prst="rect">
            <a:avLst/>
          </a:prstGeom>
          <a:noFill/>
          <a:ln>
            <a:noFill/>
          </a:ln>
        </p:spPr>
        <p:txBody>
          <a:bodyPr spcFirstLastPara="1" wrap="square" lIns="45700" tIns="45700" rIns="45700" bIns="45700" anchor="t" anchorCtr="0">
            <a:noAutofit/>
          </a:bodyPr>
          <a:lstStyle/>
          <a:p>
            <a:pPr marL="0" lvl="0" indent="0" algn="r" rtl="0">
              <a:spcBef>
                <a:spcPts val="0"/>
              </a:spcBef>
              <a:spcAft>
                <a:spcPts val="0"/>
              </a:spcAft>
              <a:buNone/>
            </a:pPr>
            <a:fld id="{00000000-1234-1234-1234-123412341234}" type="slidenum">
              <a:rPr lang="en-US"/>
              <a:t>22</a:t>
            </a:fld>
            <a:endParaRPr/>
          </a:p>
        </p:txBody>
      </p:sp>
      <p:sp>
        <p:nvSpPr>
          <p:cNvPr id="244" name="Google Shape;244;g8dd4148c52_0_1127"/>
          <p:cNvSpPr txBox="1">
            <a:spLocks noGrp="1"/>
          </p:cNvSpPr>
          <p:nvPr>
            <p:ph type="title"/>
          </p:nvPr>
        </p:nvSpPr>
        <p:spPr>
          <a:xfrm>
            <a:off x="729450" y="1758200"/>
            <a:ext cx="7688700" cy="713700"/>
          </a:xfrm>
          <a:prstGeom prst="rect">
            <a:avLst/>
          </a:prstGeom>
          <a:noFill/>
          <a:ln>
            <a:noFill/>
          </a:ln>
        </p:spPr>
        <p:txBody>
          <a:bodyPr spcFirstLastPara="1" wrap="square" lIns="45700" tIns="45700" rIns="45700" bIns="45700" anchor="b" anchorCtr="0">
            <a:noAutofit/>
          </a:bodyPr>
          <a:lstStyle/>
          <a:p>
            <a:pPr marL="0" marR="0" lvl="0" indent="0" algn="l" rtl="0">
              <a:lnSpc>
                <a:spcPct val="100000"/>
              </a:lnSpc>
              <a:spcBef>
                <a:spcPts val="0"/>
              </a:spcBef>
              <a:spcAft>
                <a:spcPts val="0"/>
              </a:spcAft>
              <a:buClr>
                <a:schemeClr val="dk1"/>
              </a:buClr>
              <a:buSzPts val="2160"/>
              <a:buFont typeface="Century"/>
              <a:buNone/>
            </a:pPr>
            <a:r>
              <a:rPr lang="en-US" sz="2800" b="0" i="0" u="none" strike="noStrike" cap="none">
                <a:solidFill>
                  <a:srgbClr val="000000"/>
                </a:solidFill>
                <a:latin typeface="Century"/>
                <a:ea typeface="Century"/>
                <a:cs typeface="Century"/>
                <a:sym typeface="Century"/>
              </a:rPr>
              <a:t>Traditional vs. Advanced Statistics </a:t>
            </a:r>
            <a:r>
              <a:rPr lang="en-US" sz="2800" b="0">
                <a:solidFill>
                  <a:srgbClr val="000000"/>
                </a:solidFill>
                <a:latin typeface="Century"/>
                <a:ea typeface="Century"/>
                <a:cs typeface="Century"/>
                <a:sym typeface="Century"/>
              </a:rPr>
              <a:t>and MVP</a:t>
            </a:r>
            <a:endParaRPr sz="2800" b="0">
              <a:solidFill>
                <a:srgbClr val="000000"/>
              </a:solidFill>
              <a:latin typeface="Century"/>
              <a:ea typeface="Century"/>
              <a:cs typeface="Century"/>
              <a:sym typeface="Century"/>
            </a:endParaRPr>
          </a:p>
          <a:p>
            <a:pPr marL="0" marR="0" lvl="0" indent="0" algn="l" rtl="0">
              <a:lnSpc>
                <a:spcPct val="100000"/>
              </a:lnSpc>
              <a:spcBef>
                <a:spcPts val="0"/>
              </a:spcBef>
              <a:spcAft>
                <a:spcPts val="0"/>
              </a:spcAft>
              <a:buClr>
                <a:schemeClr val="dk1"/>
              </a:buClr>
              <a:buSzPts val="2160"/>
              <a:buFont typeface="Century"/>
              <a:buNone/>
            </a:pPr>
            <a:r>
              <a:rPr lang="en-US" sz="2400" b="0">
                <a:solidFill>
                  <a:schemeClr val="accent1"/>
                </a:solidFill>
                <a:latin typeface="Century"/>
                <a:ea typeface="Century"/>
                <a:cs typeface="Century"/>
                <a:sym typeface="Century"/>
              </a:rPr>
              <a:t>References</a:t>
            </a:r>
            <a:endParaRPr sz="2400" b="0">
              <a:solidFill>
                <a:schemeClr val="accent1"/>
              </a:solidFill>
              <a:latin typeface="Century"/>
              <a:ea typeface="Century"/>
              <a:cs typeface="Century"/>
              <a:sym typeface="Century"/>
            </a:endParaRPr>
          </a:p>
        </p:txBody>
      </p:sp>
      <p:sp>
        <p:nvSpPr>
          <p:cNvPr id="245" name="Google Shape;245;g8dd4148c52_0_1127"/>
          <p:cNvSpPr txBox="1">
            <a:spLocks noGrp="1"/>
          </p:cNvSpPr>
          <p:nvPr>
            <p:ph type="body" idx="1"/>
          </p:nvPr>
        </p:nvSpPr>
        <p:spPr>
          <a:xfrm>
            <a:off x="571500" y="2471900"/>
            <a:ext cx="7329900" cy="4005000"/>
          </a:xfrm>
          <a:prstGeom prst="rect">
            <a:avLst/>
          </a:prstGeom>
          <a:noFill/>
          <a:ln>
            <a:noFill/>
          </a:ln>
        </p:spPr>
        <p:txBody>
          <a:bodyPr spcFirstLastPara="1" wrap="square" lIns="45700" tIns="45700" rIns="45700" bIns="45700" anchor="t" anchorCtr="0">
            <a:noAutofit/>
          </a:bodyPr>
          <a:lstStyle/>
          <a:p>
            <a:pPr marL="457200" lvl="0" indent="-419100" algn="l" rtl="0">
              <a:lnSpc>
                <a:spcPct val="90000"/>
              </a:lnSpc>
              <a:spcBef>
                <a:spcPts val="400"/>
              </a:spcBef>
              <a:spcAft>
                <a:spcPts val="0"/>
              </a:spcAft>
              <a:buSzPts val="1400"/>
              <a:buFont typeface="+mj-lt"/>
              <a:buAutoNum type="arabicPeriod"/>
            </a:pPr>
            <a:r>
              <a:rPr lang="en-US" sz="1400" u="sng" dirty="0">
                <a:solidFill>
                  <a:schemeClr val="hlink"/>
                </a:solidFill>
                <a:latin typeface="Century"/>
                <a:ea typeface="Century"/>
                <a:cs typeface="Century"/>
                <a:sym typeface="Century"/>
                <a:hlinkClick r:id="rId3"/>
              </a:rPr>
              <a:t>A Neural Network Model of the NBA Most Valued Player Selection Prediction (Chen, Dai, Zhang)</a:t>
            </a:r>
            <a:endParaRPr lang="en-US" sz="1400" dirty="0">
              <a:solidFill>
                <a:srgbClr val="0000FF"/>
              </a:solidFill>
              <a:latin typeface="Century"/>
              <a:ea typeface="Century"/>
              <a:cs typeface="Century"/>
              <a:sym typeface="Century"/>
            </a:endParaRPr>
          </a:p>
          <a:p>
            <a:pPr marL="457200" lvl="0" indent="-419100" algn="l" rtl="0">
              <a:lnSpc>
                <a:spcPct val="90000"/>
              </a:lnSpc>
              <a:spcBef>
                <a:spcPts val="400"/>
              </a:spcBef>
              <a:spcAft>
                <a:spcPts val="0"/>
              </a:spcAft>
              <a:buSzPts val="1400"/>
              <a:buFont typeface="+mj-lt"/>
              <a:buAutoNum type="arabicPeriod"/>
            </a:pPr>
            <a:r>
              <a:rPr lang="en-US" sz="1400" u="sng" dirty="0">
                <a:solidFill>
                  <a:schemeClr val="hlink"/>
                </a:solidFill>
                <a:latin typeface="Century"/>
                <a:ea typeface="Century"/>
                <a:cs typeface="Century"/>
                <a:sym typeface="Century"/>
                <a:hlinkClick r:id="rId4"/>
              </a:rPr>
              <a:t>Key Game Indicators in NBA Players’ Performance Profiles</a:t>
            </a:r>
            <a:br>
              <a:rPr lang="en-US" sz="1400" u="sng" dirty="0">
                <a:solidFill>
                  <a:schemeClr val="hlink"/>
                </a:solidFill>
                <a:latin typeface="Century"/>
                <a:ea typeface="Century"/>
                <a:cs typeface="Century"/>
                <a:sym typeface="Century"/>
                <a:hlinkClick r:id="rId4"/>
              </a:rPr>
            </a:br>
            <a:r>
              <a:rPr lang="en-US" sz="1400" u="sng" dirty="0">
                <a:solidFill>
                  <a:schemeClr val="hlink"/>
                </a:solidFill>
                <a:latin typeface="Century"/>
                <a:ea typeface="Century"/>
                <a:cs typeface="Century"/>
                <a:sym typeface="Century"/>
                <a:hlinkClick r:id="rId4"/>
              </a:rPr>
              <a:t>(Dehesa, Vaquera, Goncalves, Mateus, Gomez-Ruano, Sampaio)</a:t>
            </a:r>
            <a:endParaRPr lang="en-US" sz="1400" dirty="0">
              <a:solidFill>
                <a:srgbClr val="0000FF"/>
              </a:solidFill>
              <a:latin typeface="Century"/>
              <a:ea typeface="Century"/>
              <a:cs typeface="Century"/>
              <a:sym typeface="Century"/>
            </a:endParaRPr>
          </a:p>
          <a:p>
            <a:pPr marL="457200" lvl="0" indent="-419100" algn="l" rtl="0">
              <a:lnSpc>
                <a:spcPct val="90000"/>
              </a:lnSpc>
              <a:spcBef>
                <a:spcPts val="400"/>
              </a:spcBef>
              <a:spcAft>
                <a:spcPts val="0"/>
              </a:spcAft>
              <a:buSzPts val="1400"/>
              <a:buFont typeface="+mj-lt"/>
              <a:buAutoNum type="arabicPeriod"/>
            </a:pPr>
            <a:r>
              <a:rPr lang="en-US" sz="1400" u="sng" dirty="0">
                <a:solidFill>
                  <a:schemeClr val="hlink"/>
                </a:solidFill>
                <a:latin typeface="Century"/>
                <a:ea typeface="Century"/>
                <a:cs typeface="Century"/>
                <a:sym typeface="Century"/>
                <a:hlinkClick r:id="rId5"/>
              </a:rPr>
              <a:t>Predicting Per Game Performance Through Per Minute Performance in Basketball (Martinez) </a:t>
            </a:r>
            <a:endParaRPr lang="en-US" dirty="0">
              <a:latin typeface="Century"/>
              <a:ea typeface="Century"/>
              <a:cs typeface="Century"/>
              <a:sym typeface="Century"/>
            </a:endParaRPr>
          </a:p>
          <a:p>
            <a:pPr marL="457200" lvl="0" indent="-419100" algn="l" rtl="0">
              <a:lnSpc>
                <a:spcPct val="90000"/>
              </a:lnSpc>
              <a:spcBef>
                <a:spcPts val="400"/>
              </a:spcBef>
              <a:spcAft>
                <a:spcPts val="0"/>
              </a:spcAft>
              <a:buSzPts val="1400"/>
              <a:buFont typeface="+mj-lt"/>
              <a:buAutoNum type="arabicPeriod"/>
            </a:pPr>
            <a:r>
              <a:rPr lang="en-US" sz="1400" u="sng" dirty="0">
                <a:solidFill>
                  <a:schemeClr val="hlink"/>
                </a:solidFill>
                <a:highlight>
                  <a:schemeClr val="lt1"/>
                </a:highlight>
                <a:latin typeface="Century"/>
                <a:ea typeface="Century"/>
                <a:cs typeface="Century"/>
                <a:sym typeface="Century"/>
                <a:hlinkClick r:id="rId6"/>
              </a:rPr>
              <a:t>Game-to-Game Prediction of NBA Players’ Points in Relation to Their Season Average (Zovak, Šarčević, Pintar)</a:t>
            </a:r>
            <a:endParaRPr lang="en-US" dirty="0">
              <a:highlight>
                <a:schemeClr val="lt1"/>
              </a:highlight>
              <a:latin typeface="Century"/>
              <a:ea typeface="Century"/>
              <a:cs typeface="Century"/>
              <a:sym typeface="Century"/>
            </a:endParaRPr>
          </a:p>
          <a:p>
            <a:pPr marL="457200" lvl="0" indent="-419100" algn="l" rtl="0">
              <a:lnSpc>
                <a:spcPct val="90000"/>
              </a:lnSpc>
              <a:spcBef>
                <a:spcPts val="400"/>
              </a:spcBef>
              <a:spcAft>
                <a:spcPts val="0"/>
              </a:spcAft>
              <a:buSzPts val="1400"/>
              <a:buFont typeface="+mj-lt"/>
              <a:buAutoNum type="arabicPeriod"/>
            </a:pPr>
            <a:r>
              <a:rPr lang="en-US" sz="1400" u="sng" dirty="0">
                <a:solidFill>
                  <a:schemeClr val="hlink"/>
                </a:solidFill>
                <a:highlight>
                  <a:schemeClr val="lt1"/>
                </a:highlight>
                <a:latin typeface="Century"/>
                <a:ea typeface="Century"/>
                <a:cs typeface="Century"/>
                <a:sym typeface="Century"/>
                <a:hlinkClick r:id="rId7"/>
              </a:rPr>
              <a:t>Revisiting the Correlation of Basketball Stats and Match Outcome Prediction (Li)</a:t>
            </a:r>
            <a:endParaRPr lang="en-US" dirty="0">
              <a:highlight>
                <a:schemeClr val="lt1"/>
              </a:highlight>
              <a:latin typeface="Century"/>
              <a:ea typeface="Century"/>
              <a:cs typeface="Century"/>
              <a:sym typeface="Century"/>
            </a:endParaRPr>
          </a:p>
          <a:p>
            <a:pPr marL="457200" lvl="0" indent="-419100" algn="l" rtl="0">
              <a:lnSpc>
                <a:spcPct val="90000"/>
              </a:lnSpc>
              <a:spcBef>
                <a:spcPts val="400"/>
              </a:spcBef>
              <a:spcAft>
                <a:spcPts val="0"/>
              </a:spcAft>
              <a:buSzPts val="1400"/>
              <a:buFont typeface="+mj-lt"/>
              <a:buAutoNum type="arabicPeriod"/>
            </a:pPr>
            <a:r>
              <a:rPr lang="en-US" sz="1400" u="sng" dirty="0">
                <a:solidFill>
                  <a:schemeClr val="hlink"/>
                </a:solidFill>
                <a:highlight>
                  <a:schemeClr val="lt1"/>
                </a:highlight>
                <a:latin typeface="Century"/>
                <a:ea typeface="Century"/>
                <a:cs typeface="Century"/>
                <a:sym typeface="Century"/>
                <a:hlinkClick r:id="rId8"/>
              </a:rPr>
              <a:t>Sports analytics— Evaluation of basketball players and team performance (Sarlis, Tjortjis)</a:t>
            </a:r>
            <a:endParaRPr sz="1400" dirty="0">
              <a:latin typeface="Century"/>
              <a:ea typeface="Century"/>
              <a:cs typeface="Century"/>
              <a:sym typeface="Century"/>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8dd4148c52_0_1228"/>
          <p:cNvSpPr txBox="1">
            <a:spLocks noGrp="1"/>
          </p:cNvSpPr>
          <p:nvPr>
            <p:ph type="sldNum" idx="12"/>
          </p:nvPr>
        </p:nvSpPr>
        <p:spPr>
          <a:xfrm>
            <a:off x="8536302" y="6333134"/>
            <a:ext cx="548700" cy="524700"/>
          </a:xfrm>
          <a:prstGeom prst="rect">
            <a:avLst/>
          </a:prstGeom>
          <a:noFill/>
          <a:ln>
            <a:noFill/>
          </a:ln>
        </p:spPr>
        <p:txBody>
          <a:bodyPr spcFirstLastPara="1" wrap="square" lIns="45700" tIns="45700" rIns="45700" bIns="45700" anchor="t" anchorCtr="0">
            <a:noAutofit/>
          </a:bodyPr>
          <a:lstStyle/>
          <a:p>
            <a:pPr marL="0" lvl="0" indent="0" algn="r" rtl="0">
              <a:spcBef>
                <a:spcPts val="0"/>
              </a:spcBef>
              <a:spcAft>
                <a:spcPts val="0"/>
              </a:spcAft>
              <a:buNone/>
            </a:pPr>
            <a:fld id="{00000000-1234-1234-1234-123412341234}" type="slidenum">
              <a:rPr lang="en-US"/>
              <a:t>23</a:t>
            </a:fld>
            <a:endParaRPr/>
          </a:p>
        </p:txBody>
      </p:sp>
      <p:sp>
        <p:nvSpPr>
          <p:cNvPr id="251" name="Google Shape;251;g8dd4148c52_0_1228"/>
          <p:cNvSpPr txBox="1">
            <a:spLocks noGrp="1"/>
          </p:cNvSpPr>
          <p:nvPr>
            <p:ph type="title"/>
          </p:nvPr>
        </p:nvSpPr>
        <p:spPr>
          <a:xfrm>
            <a:off x="729450" y="1758200"/>
            <a:ext cx="7688700" cy="713700"/>
          </a:xfrm>
          <a:prstGeom prst="rect">
            <a:avLst/>
          </a:prstGeom>
          <a:noFill/>
          <a:ln>
            <a:noFill/>
          </a:ln>
        </p:spPr>
        <p:txBody>
          <a:bodyPr spcFirstLastPara="1" wrap="square" lIns="45700" tIns="45700" rIns="45700" bIns="45700" anchor="b" anchorCtr="0">
            <a:noAutofit/>
          </a:bodyPr>
          <a:lstStyle/>
          <a:p>
            <a:pPr marL="0" marR="0" lvl="0" indent="0" algn="l" rtl="0">
              <a:lnSpc>
                <a:spcPct val="100000"/>
              </a:lnSpc>
              <a:spcBef>
                <a:spcPts val="0"/>
              </a:spcBef>
              <a:spcAft>
                <a:spcPts val="0"/>
              </a:spcAft>
              <a:buClr>
                <a:schemeClr val="dk1"/>
              </a:buClr>
              <a:buSzPts val="2160"/>
              <a:buFont typeface="Century"/>
              <a:buNone/>
            </a:pPr>
            <a:r>
              <a:rPr lang="en-US" sz="2800" b="0" i="0" u="none" strike="noStrike" cap="none">
                <a:solidFill>
                  <a:srgbClr val="000000"/>
                </a:solidFill>
                <a:latin typeface="Century"/>
                <a:ea typeface="Century"/>
                <a:cs typeface="Century"/>
                <a:sym typeface="Century"/>
              </a:rPr>
              <a:t>Traditional vs. Advanced Statistics </a:t>
            </a:r>
            <a:r>
              <a:rPr lang="en-US" sz="2800" b="0">
                <a:solidFill>
                  <a:srgbClr val="000000"/>
                </a:solidFill>
                <a:latin typeface="Century"/>
                <a:ea typeface="Century"/>
                <a:cs typeface="Century"/>
                <a:sym typeface="Century"/>
              </a:rPr>
              <a:t>and MVP</a:t>
            </a:r>
            <a:endParaRPr sz="2800" b="0">
              <a:solidFill>
                <a:srgbClr val="000000"/>
              </a:solidFill>
              <a:latin typeface="Century"/>
              <a:ea typeface="Century"/>
              <a:cs typeface="Century"/>
              <a:sym typeface="Century"/>
            </a:endParaRPr>
          </a:p>
          <a:p>
            <a:pPr marL="0" marR="0" lvl="0" indent="0" algn="l" rtl="0">
              <a:lnSpc>
                <a:spcPct val="100000"/>
              </a:lnSpc>
              <a:spcBef>
                <a:spcPts val="0"/>
              </a:spcBef>
              <a:spcAft>
                <a:spcPts val="0"/>
              </a:spcAft>
              <a:buClr>
                <a:schemeClr val="dk1"/>
              </a:buClr>
              <a:buSzPts val="2160"/>
              <a:buFont typeface="Century"/>
              <a:buNone/>
            </a:pPr>
            <a:endParaRPr sz="2400" b="0">
              <a:solidFill>
                <a:srgbClr val="000000"/>
              </a:solidFill>
              <a:latin typeface="Century"/>
              <a:ea typeface="Century"/>
              <a:cs typeface="Century"/>
              <a:sym typeface="Century"/>
            </a:endParaRPr>
          </a:p>
        </p:txBody>
      </p:sp>
      <p:sp>
        <p:nvSpPr>
          <p:cNvPr id="252" name="Google Shape;252;g8dd4148c52_0_1228"/>
          <p:cNvSpPr txBox="1">
            <a:spLocks noGrp="1"/>
          </p:cNvSpPr>
          <p:nvPr>
            <p:ph type="body" idx="1"/>
          </p:nvPr>
        </p:nvSpPr>
        <p:spPr>
          <a:xfrm>
            <a:off x="908850" y="2471900"/>
            <a:ext cx="7329900" cy="4005000"/>
          </a:xfrm>
          <a:prstGeom prst="rect">
            <a:avLst/>
          </a:prstGeom>
          <a:noFill/>
          <a:ln>
            <a:noFill/>
          </a:ln>
        </p:spPr>
        <p:txBody>
          <a:bodyPr spcFirstLastPara="1" wrap="square" lIns="45700" tIns="45700" rIns="45700" bIns="45700" anchor="ctr" anchorCtr="0">
            <a:noAutofit/>
          </a:bodyPr>
          <a:lstStyle/>
          <a:p>
            <a:pPr marL="0" lvl="0" indent="0" algn="ctr" rtl="0">
              <a:lnSpc>
                <a:spcPct val="90000"/>
              </a:lnSpc>
              <a:spcBef>
                <a:spcPts val="400"/>
              </a:spcBef>
              <a:spcAft>
                <a:spcPts val="0"/>
              </a:spcAft>
              <a:buNone/>
            </a:pPr>
            <a:r>
              <a:rPr lang="en-US" sz="2800">
                <a:latin typeface="Century"/>
                <a:ea typeface="Century"/>
                <a:cs typeface="Century"/>
                <a:sym typeface="Century"/>
              </a:rPr>
              <a:t>Questions?</a:t>
            </a:r>
            <a:endParaRPr sz="2800">
              <a:latin typeface="Century"/>
              <a:ea typeface="Century"/>
              <a:cs typeface="Century"/>
              <a:sym typeface="Century"/>
            </a:endParaRPr>
          </a:p>
          <a:p>
            <a:pPr marL="0" lvl="0" indent="0" algn="ctr" rtl="0">
              <a:lnSpc>
                <a:spcPct val="90000"/>
              </a:lnSpc>
              <a:spcBef>
                <a:spcPts val="400"/>
              </a:spcBef>
              <a:spcAft>
                <a:spcPts val="0"/>
              </a:spcAft>
              <a:buNone/>
            </a:pPr>
            <a:endParaRPr sz="2800">
              <a:latin typeface="Century"/>
              <a:ea typeface="Century"/>
              <a:cs typeface="Century"/>
              <a:sym typeface="Century"/>
            </a:endParaRPr>
          </a:p>
          <a:p>
            <a:pPr marL="0" lvl="0" indent="0" algn="ctr" rtl="0">
              <a:lnSpc>
                <a:spcPct val="90000"/>
              </a:lnSpc>
              <a:spcBef>
                <a:spcPts val="400"/>
              </a:spcBef>
              <a:spcAft>
                <a:spcPts val="0"/>
              </a:spcAft>
              <a:buNone/>
            </a:pPr>
            <a:endParaRPr sz="2800">
              <a:latin typeface="Century"/>
              <a:ea typeface="Century"/>
              <a:cs typeface="Century"/>
              <a:sym typeface="Century"/>
            </a:endParaRPr>
          </a:p>
          <a:p>
            <a:pPr marL="0" lvl="0" indent="0" algn="ctr" rtl="0">
              <a:lnSpc>
                <a:spcPct val="90000"/>
              </a:lnSpc>
              <a:spcBef>
                <a:spcPts val="400"/>
              </a:spcBef>
              <a:spcAft>
                <a:spcPts val="0"/>
              </a:spcAft>
              <a:buNone/>
            </a:pPr>
            <a:endParaRPr sz="2800">
              <a:latin typeface="Century"/>
              <a:ea typeface="Century"/>
              <a:cs typeface="Century"/>
              <a:sym typeface="Century"/>
            </a:endParaRPr>
          </a:p>
          <a:p>
            <a:pPr marL="0" lvl="0" indent="0" algn="ctr" rtl="0">
              <a:lnSpc>
                <a:spcPct val="90000"/>
              </a:lnSpc>
              <a:spcBef>
                <a:spcPts val="400"/>
              </a:spcBef>
              <a:spcAft>
                <a:spcPts val="0"/>
              </a:spcAft>
              <a:buNone/>
            </a:pPr>
            <a:endParaRPr sz="2800">
              <a:latin typeface="Century"/>
              <a:ea typeface="Century"/>
              <a:cs typeface="Century"/>
              <a:sym typeface="Century"/>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8dd4148c52_0_1212"/>
          <p:cNvSpPr txBox="1">
            <a:spLocks noGrp="1"/>
          </p:cNvSpPr>
          <p:nvPr>
            <p:ph type="sldNum" idx="12"/>
          </p:nvPr>
        </p:nvSpPr>
        <p:spPr>
          <a:xfrm>
            <a:off x="8509994" y="6477000"/>
            <a:ext cx="176700" cy="231000"/>
          </a:xfrm>
          <a:prstGeom prst="rect">
            <a:avLst/>
          </a:prstGeom>
          <a:noFill/>
          <a:ln>
            <a:noFill/>
          </a:ln>
        </p:spPr>
        <p:txBody>
          <a:bodyPr spcFirstLastPara="1" wrap="square" lIns="45700" tIns="45700" rIns="45700" bIns="45700" anchor="t" anchorCtr="0">
            <a:noAutofit/>
          </a:bodyPr>
          <a:lstStyle/>
          <a:p>
            <a:pPr marL="0" lvl="0" indent="0" algn="r" rtl="0">
              <a:spcBef>
                <a:spcPts val="0"/>
              </a:spcBef>
              <a:spcAft>
                <a:spcPts val="0"/>
              </a:spcAft>
              <a:buNone/>
            </a:pPr>
            <a:fld id="{00000000-1234-1234-1234-123412341234}" type="slidenum">
              <a:rPr lang="en-US"/>
              <a:t>24</a:t>
            </a:fld>
            <a:endParaRPr/>
          </a:p>
        </p:txBody>
      </p:sp>
      <p:sp>
        <p:nvSpPr>
          <p:cNvPr id="258" name="Google Shape;258;g8dd4148c52_0_1212"/>
          <p:cNvSpPr txBox="1">
            <a:spLocks noGrp="1"/>
          </p:cNvSpPr>
          <p:nvPr>
            <p:ph type="title"/>
          </p:nvPr>
        </p:nvSpPr>
        <p:spPr>
          <a:xfrm>
            <a:off x="729450" y="1758200"/>
            <a:ext cx="7688700" cy="7137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rgbClr val="000000"/>
              </a:buClr>
              <a:buSzPts val="2800"/>
              <a:buFont typeface="Century"/>
              <a:buNone/>
            </a:pPr>
            <a:r>
              <a:rPr lang="en-US" sz="2800">
                <a:latin typeface="Century"/>
                <a:ea typeface="Century"/>
                <a:cs typeface="Century"/>
                <a:sym typeface="Century"/>
              </a:rPr>
              <a:t>Big Data Analytics Symposium - Summer 2020</a:t>
            </a:r>
            <a:endParaRPr sz="2800"/>
          </a:p>
        </p:txBody>
      </p:sp>
      <p:sp>
        <p:nvSpPr>
          <p:cNvPr id="259" name="Google Shape;259;g8dd4148c52_0_1212"/>
          <p:cNvSpPr txBox="1">
            <a:spLocks noGrp="1"/>
          </p:cNvSpPr>
          <p:nvPr>
            <p:ph type="body" idx="1"/>
          </p:nvPr>
        </p:nvSpPr>
        <p:spPr>
          <a:xfrm>
            <a:off x="679499" y="2471900"/>
            <a:ext cx="7785000" cy="5346600"/>
          </a:xfrm>
          <a:prstGeom prst="rect">
            <a:avLst/>
          </a:prstGeom>
          <a:noFill/>
          <a:ln>
            <a:noFill/>
          </a:ln>
        </p:spPr>
        <p:txBody>
          <a:bodyPr spcFirstLastPara="1" wrap="square" lIns="45700" tIns="45700" rIns="45700" bIns="45700" anchor="t" anchorCtr="0">
            <a:noAutofit/>
          </a:bodyPr>
          <a:lstStyle/>
          <a:p>
            <a:pPr marL="0" lvl="0" indent="0" algn="l" rtl="0">
              <a:lnSpc>
                <a:spcPct val="100000"/>
              </a:lnSpc>
              <a:spcBef>
                <a:spcPts val="500"/>
              </a:spcBef>
              <a:spcAft>
                <a:spcPts val="0"/>
              </a:spcAft>
              <a:buSzPts val="2400"/>
              <a:buFont typeface="Noto Sans Symbols"/>
              <a:buNone/>
            </a:pPr>
            <a:r>
              <a:rPr lang="en-US" sz="2000">
                <a:latin typeface="Century"/>
                <a:ea typeface="Century"/>
                <a:cs typeface="Century"/>
                <a:sym typeface="Century"/>
              </a:rPr>
              <a:t>Analytics Project:  </a:t>
            </a:r>
            <a:endParaRPr sz="2000">
              <a:latin typeface="Century"/>
              <a:ea typeface="Century"/>
              <a:cs typeface="Century"/>
              <a:sym typeface="Century"/>
            </a:endParaRPr>
          </a:p>
          <a:p>
            <a:pPr marL="0" lvl="0" indent="0" algn="l" rtl="0">
              <a:lnSpc>
                <a:spcPct val="100000"/>
              </a:lnSpc>
              <a:spcBef>
                <a:spcPts val="500"/>
              </a:spcBef>
              <a:spcAft>
                <a:spcPts val="0"/>
              </a:spcAft>
              <a:buSzPts val="2400"/>
              <a:buFont typeface="Noto Sans Symbols"/>
              <a:buNone/>
            </a:pPr>
            <a:r>
              <a:rPr lang="en-US" sz="2000">
                <a:solidFill>
                  <a:schemeClr val="dk1"/>
                </a:solidFill>
                <a:latin typeface="Century"/>
                <a:ea typeface="Century"/>
                <a:cs typeface="Century"/>
                <a:sym typeface="Century"/>
              </a:rPr>
              <a:t>Traditional vs. Advanced Statistics </a:t>
            </a:r>
            <a:endParaRPr sz="2000">
              <a:solidFill>
                <a:schemeClr val="dk1"/>
              </a:solidFill>
              <a:latin typeface="Century"/>
              <a:ea typeface="Century"/>
              <a:cs typeface="Century"/>
              <a:sym typeface="Century"/>
            </a:endParaRPr>
          </a:p>
          <a:p>
            <a:pPr marL="0" lvl="0" indent="0" algn="l" rtl="0">
              <a:lnSpc>
                <a:spcPct val="100000"/>
              </a:lnSpc>
              <a:spcBef>
                <a:spcPts val="500"/>
              </a:spcBef>
              <a:spcAft>
                <a:spcPts val="0"/>
              </a:spcAft>
              <a:buSzPts val="2400"/>
              <a:buFont typeface="Noto Sans Symbols"/>
              <a:buNone/>
            </a:pPr>
            <a:r>
              <a:rPr lang="en-US" sz="2000">
                <a:solidFill>
                  <a:schemeClr val="dk1"/>
                </a:solidFill>
                <a:latin typeface="Century"/>
                <a:ea typeface="Century"/>
                <a:cs typeface="Century"/>
                <a:sym typeface="Century"/>
              </a:rPr>
              <a:t>and the NBA Regular Season MVP </a:t>
            </a:r>
            <a:endParaRPr sz="2000">
              <a:solidFill>
                <a:schemeClr val="dk1"/>
              </a:solidFill>
              <a:latin typeface="Century"/>
              <a:ea typeface="Century"/>
              <a:cs typeface="Century"/>
              <a:sym typeface="Century"/>
            </a:endParaRPr>
          </a:p>
          <a:p>
            <a:pPr marL="0" lvl="0" indent="0" algn="l" rtl="0">
              <a:lnSpc>
                <a:spcPct val="100000"/>
              </a:lnSpc>
              <a:spcBef>
                <a:spcPts val="500"/>
              </a:spcBef>
              <a:spcAft>
                <a:spcPts val="0"/>
              </a:spcAft>
              <a:buSzPts val="2400"/>
              <a:buFont typeface="Noto Sans Symbols"/>
              <a:buNone/>
            </a:pPr>
            <a:r>
              <a:rPr lang="en-US" sz="2000">
                <a:solidFill>
                  <a:schemeClr val="dk1"/>
                </a:solidFill>
                <a:latin typeface="Century"/>
                <a:ea typeface="Century"/>
                <a:cs typeface="Century"/>
                <a:sym typeface="Century"/>
              </a:rPr>
              <a:t>Award</a:t>
            </a:r>
            <a:endParaRPr sz="2000">
              <a:solidFill>
                <a:schemeClr val="dk1"/>
              </a:solidFill>
              <a:latin typeface="Century"/>
              <a:ea typeface="Century"/>
              <a:cs typeface="Century"/>
              <a:sym typeface="Century"/>
            </a:endParaRPr>
          </a:p>
          <a:p>
            <a:pPr marL="0" lvl="0" indent="0" algn="l" rtl="0">
              <a:lnSpc>
                <a:spcPct val="100000"/>
              </a:lnSpc>
              <a:spcBef>
                <a:spcPts val="500"/>
              </a:spcBef>
              <a:spcAft>
                <a:spcPts val="0"/>
              </a:spcAft>
              <a:buSzPts val="2400"/>
              <a:buFont typeface="Noto Sans Symbols"/>
              <a:buNone/>
            </a:pPr>
            <a:endParaRPr>
              <a:solidFill>
                <a:srgbClr val="00B0F0"/>
              </a:solidFill>
              <a:latin typeface="Century"/>
              <a:ea typeface="Century"/>
              <a:cs typeface="Century"/>
              <a:sym typeface="Century"/>
            </a:endParaRPr>
          </a:p>
          <a:p>
            <a:pPr marL="0" lvl="0" indent="0" algn="l" rtl="0">
              <a:lnSpc>
                <a:spcPct val="100000"/>
              </a:lnSpc>
              <a:spcBef>
                <a:spcPts val="500"/>
              </a:spcBef>
              <a:spcAft>
                <a:spcPts val="0"/>
              </a:spcAft>
              <a:buSzPts val="2400"/>
              <a:buFont typeface="Noto Sans Symbols"/>
              <a:buNone/>
            </a:pPr>
            <a:r>
              <a:rPr lang="en-US" sz="2000">
                <a:latin typeface="Century"/>
                <a:ea typeface="Century"/>
                <a:cs typeface="Century"/>
                <a:sym typeface="Century"/>
              </a:rPr>
              <a:t>Team:  </a:t>
            </a:r>
            <a:endParaRPr sz="2000">
              <a:latin typeface="Century"/>
              <a:ea typeface="Century"/>
              <a:cs typeface="Century"/>
              <a:sym typeface="Century"/>
            </a:endParaRPr>
          </a:p>
          <a:p>
            <a:pPr marL="0" lvl="0" indent="0" algn="l" rtl="0">
              <a:lnSpc>
                <a:spcPct val="100000"/>
              </a:lnSpc>
              <a:spcBef>
                <a:spcPts val="500"/>
              </a:spcBef>
              <a:spcAft>
                <a:spcPts val="0"/>
              </a:spcAft>
              <a:buSzPts val="2400"/>
              <a:buFont typeface="Noto Sans Symbols"/>
              <a:buNone/>
            </a:pPr>
            <a:r>
              <a:rPr lang="en-US">
                <a:solidFill>
                  <a:schemeClr val="dk1"/>
                </a:solidFill>
                <a:latin typeface="Century"/>
                <a:ea typeface="Century"/>
                <a:cs typeface="Century"/>
                <a:sym typeface="Century"/>
              </a:rPr>
              <a:t>Alex Spence</a:t>
            </a:r>
            <a:endParaRPr>
              <a:solidFill>
                <a:schemeClr val="dk1"/>
              </a:solidFill>
              <a:latin typeface="Century"/>
              <a:ea typeface="Century"/>
              <a:cs typeface="Century"/>
              <a:sym typeface="Century"/>
            </a:endParaRPr>
          </a:p>
          <a:p>
            <a:pPr marL="0" lvl="0" indent="0" algn="l" rtl="0">
              <a:lnSpc>
                <a:spcPct val="100000"/>
              </a:lnSpc>
              <a:spcBef>
                <a:spcPts val="500"/>
              </a:spcBef>
              <a:spcAft>
                <a:spcPts val="0"/>
              </a:spcAft>
              <a:buSzPts val="2400"/>
              <a:buFont typeface="Noto Sans Symbols"/>
              <a:buNone/>
            </a:pPr>
            <a:r>
              <a:rPr lang="en-US">
                <a:solidFill>
                  <a:schemeClr val="dk1"/>
                </a:solidFill>
                <a:latin typeface="Century"/>
                <a:ea typeface="Century"/>
                <a:cs typeface="Century"/>
                <a:sym typeface="Century"/>
              </a:rPr>
              <a:t>Data Science, NYU GSAS</a:t>
            </a:r>
            <a:endParaRPr>
              <a:solidFill>
                <a:schemeClr val="dk1"/>
              </a:solidFill>
              <a:latin typeface="Century"/>
              <a:ea typeface="Century"/>
              <a:cs typeface="Century"/>
              <a:sym typeface="Century"/>
            </a:endParaRPr>
          </a:p>
          <a:p>
            <a:pPr marL="0" lvl="0" indent="0" algn="l" rtl="0">
              <a:lnSpc>
                <a:spcPct val="100000"/>
              </a:lnSpc>
              <a:spcBef>
                <a:spcPts val="500"/>
              </a:spcBef>
              <a:spcAft>
                <a:spcPts val="0"/>
              </a:spcAft>
              <a:buSzPts val="2400"/>
              <a:buFont typeface="Noto Sans Symbols"/>
              <a:buNone/>
            </a:pPr>
            <a:r>
              <a:rPr lang="en-US" u="sng">
                <a:solidFill>
                  <a:schemeClr val="hlink"/>
                </a:solidFill>
                <a:latin typeface="Century"/>
                <a:ea typeface="Century"/>
                <a:cs typeface="Century"/>
                <a:sym typeface="Century"/>
                <a:hlinkClick r:id="rId3"/>
              </a:rPr>
              <a:t>ajs811@nyu.edu</a:t>
            </a:r>
            <a:endParaRPr>
              <a:solidFill>
                <a:schemeClr val="dk1"/>
              </a:solidFill>
              <a:latin typeface="Century"/>
              <a:ea typeface="Century"/>
              <a:cs typeface="Century"/>
              <a:sym typeface="Century"/>
            </a:endParaRPr>
          </a:p>
          <a:p>
            <a:pPr marL="0" lvl="0" indent="0" algn="l" rtl="0">
              <a:lnSpc>
                <a:spcPct val="100000"/>
              </a:lnSpc>
              <a:spcBef>
                <a:spcPts val="500"/>
              </a:spcBef>
              <a:spcAft>
                <a:spcPts val="0"/>
              </a:spcAft>
              <a:buSzPts val="2400"/>
              <a:buFont typeface="Noto Sans Symbols"/>
              <a:buNone/>
            </a:pPr>
            <a:endParaRPr>
              <a:solidFill>
                <a:schemeClr val="dk1"/>
              </a:solidFill>
              <a:latin typeface="Century"/>
              <a:ea typeface="Century"/>
              <a:cs typeface="Century"/>
              <a:sym typeface="Century"/>
            </a:endParaRPr>
          </a:p>
          <a:p>
            <a:pPr marL="0" lvl="0" indent="0" algn="l" rtl="0">
              <a:lnSpc>
                <a:spcPct val="100000"/>
              </a:lnSpc>
              <a:spcBef>
                <a:spcPts val="500"/>
              </a:spcBef>
              <a:spcAft>
                <a:spcPts val="0"/>
              </a:spcAft>
              <a:buSzPts val="2400"/>
              <a:buFont typeface="Noto Sans Symbols"/>
              <a:buNone/>
            </a:pPr>
            <a:r>
              <a:rPr lang="en-US">
                <a:solidFill>
                  <a:schemeClr val="dk1"/>
                </a:solidFill>
                <a:latin typeface="Century"/>
                <a:ea typeface="Century"/>
                <a:cs typeface="Century"/>
                <a:sym typeface="Century"/>
              </a:rPr>
              <a:t>Mike Urciuoli</a:t>
            </a:r>
            <a:endParaRPr>
              <a:solidFill>
                <a:schemeClr val="dk1"/>
              </a:solidFill>
              <a:latin typeface="Century"/>
              <a:ea typeface="Century"/>
              <a:cs typeface="Century"/>
              <a:sym typeface="Century"/>
            </a:endParaRPr>
          </a:p>
          <a:p>
            <a:pPr marL="0" lvl="0" indent="0" algn="l" rtl="0">
              <a:lnSpc>
                <a:spcPct val="100000"/>
              </a:lnSpc>
              <a:spcBef>
                <a:spcPts val="500"/>
              </a:spcBef>
              <a:spcAft>
                <a:spcPts val="0"/>
              </a:spcAft>
              <a:buSzPts val="2400"/>
              <a:buFont typeface="Noto Sans Symbols"/>
              <a:buNone/>
            </a:pPr>
            <a:r>
              <a:rPr lang="en-US">
                <a:solidFill>
                  <a:schemeClr val="dk1"/>
                </a:solidFill>
                <a:latin typeface="Century"/>
                <a:ea typeface="Century"/>
                <a:cs typeface="Century"/>
                <a:sym typeface="Century"/>
              </a:rPr>
              <a:t>Computer Science, NYU GSAS</a:t>
            </a:r>
            <a:endParaRPr>
              <a:solidFill>
                <a:schemeClr val="dk1"/>
              </a:solidFill>
              <a:latin typeface="Century"/>
              <a:ea typeface="Century"/>
              <a:cs typeface="Century"/>
              <a:sym typeface="Century"/>
            </a:endParaRPr>
          </a:p>
          <a:p>
            <a:pPr marL="0" lvl="0" indent="0" algn="l" rtl="0">
              <a:lnSpc>
                <a:spcPct val="100000"/>
              </a:lnSpc>
              <a:spcBef>
                <a:spcPts val="500"/>
              </a:spcBef>
              <a:spcAft>
                <a:spcPts val="0"/>
              </a:spcAft>
              <a:buSzPts val="2400"/>
              <a:buFont typeface="Noto Sans Symbols"/>
              <a:buNone/>
            </a:pPr>
            <a:r>
              <a:rPr lang="en-US" u="sng">
                <a:solidFill>
                  <a:schemeClr val="hlink"/>
                </a:solidFill>
                <a:latin typeface="Century"/>
                <a:ea typeface="Century"/>
                <a:cs typeface="Century"/>
                <a:sym typeface="Century"/>
                <a:hlinkClick r:id="rId4"/>
              </a:rPr>
              <a:t>mlu216@nyu.edu</a:t>
            </a:r>
            <a:endParaRPr>
              <a:solidFill>
                <a:schemeClr val="dk1"/>
              </a:solidFill>
              <a:latin typeface="Century"/>
              <a:ea typeface="Century"/>
              <a:cs typeface="Century"/>
              <a:sym typeface="Century"/>
            </a:endParaRPr>
          </a:p>
          <a:p>
            <a:pPr marL="0" lvl="0" indent="0" algn="l" rtl="0">
              <a:lnSpc>
                <a:spcPct val="100000"/>
              </a:lnSpc>
              <a:spcBef>
                <a:spcPts val="500"/>
              </a:spcBef>
              <a:spcAft>
                <a:spcPts val="0"/>
              </a:spcAft>
              <a:buSzPts val="2400"/>
              <a:buFont typeface="Noto Sans Symbols"/>
              <a:buNone/>
            </a:pPr>
            <a:endParaRPr>
              <a:solidFill>
                <a:srgbClr val="FF0000"/>
              </a:solidFill>
              <a:latin typeface="Century"/>
              <a:ea typeface="Century"/>
              <a:cs typeface="Century"/>
              <a:sym typeface="Century"/>
            </a:endParaRPr>
          </a:p>
        </p:txBody>
      </p:sp>
      <p:pic>
        <p:nvPicPr>
          <p:cNvPr id="260" name="Google Shape;260;g8dd4148c52_0_1212"/>
          <p:cNvPicPr preferRelativeResize="0"/>
          <p:nvPr/>
        </p:nvPicPr>
        <p:blipFill rotWithShape="1">
          <a:blip r:embed="rId5">
            <a:alphaModFix/>
          </a:blip>
          <a:srcRect/>
          <a:stretch/>
        </p:blipFill>
        <p:spPr>
          <a:xfrm>
            <a:off x="5114725" y="2510798"/>
            <a:ext cx="3033850" cy="1706543"/>
          </a:xfrm>
          <a:prstGeom prst="rect">
            <a:avLst/>
          </a:prstGeom>
          <a:noFill/>
          <a:ln>
            <a:noFill/>
          </a:ln>
        </p:spPr>
      </p:pic>
      <p:pic>
        <p:nvPicPr>
          <p:cNvPr id="261" name="Google Shape;261;g8dd4148c52_0_1212"/>
          <p:cNvPicPr preferRelativeResize="0"/>
          <p:nvPr/>
        </p:nvPicPr>
        <p:blipFill rotWithShape="1">
          <a:blip r:embed="rId6">
            <a:alphaModFix/>
          </a:blip>
          <a:srcRect/>
          <a:stretch/>
        </p:blipFill>
        <p:spPr>
          <a:xfrm>
            <a:off x="4956358" y="4217353"/>
            <a:ext cx="3350585" cy="2032322"/>
          </a:xfrm>
          <a:prstGeom prst="rect">
            <a:avLst/>
          </a:prstGeom>
          <a:noFill/>
          <a:ln>
            <a:noFill/>
          </a:ln>
        </p:spPr>
      </p:pic>
      <p:sp>
        <p:nvSpPr>
          <p:cNvPr id="262" name="Google Shape;262;g8dd4148c52_0_1212"/>
          <p:cNvSpPr/>
          <p:nvPr/>
        </p:nvSpPr>
        <p:spPr>
          <a:xfrm>
            <a:off x="2377538" y="2915725"/>
            <a:ext cx="4392522" cy="1464156"/>
          </a:xfrm>
          <a:prstGeom prst="flowChartTerminator">
            <a:avLst/>
          </a:pr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a:solidFill>
                  <a:schemeClr val="lt1"/>
                </a:solidFill>
                <a:latin typeface="Century"/>
                <a:ea typeface="Century"/>
                <a:cs typeface="Century"/>
                <a:sym typeface="Century"/>
              </a:rPr>
              <a:t>THANK YOU!</a:t>
            </a:r>
            <a:endParaRPr sz="2800" b="1">
              <a:solidFill>
                <a:schemeClr val="lt1"/>
              </a:solidFill>
              <a:latin typeface="Century"/>
              <a:ea typeface="Century"/>
              <a:cs typeface="Century"/>
              <a:sym typeface="Centur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2"/>
                                        </p:tgtEl>
                                        <p:attrNameLst>
                                          <p:attrName>style.visibility</p:attrName>
                                        </p:attrNameLst>
                                      </p:cBhvr>
                                      <p:to>
                                        <p:strVal val="visible"/>
                                      </p:to>
                                    </p:set>
                                    <p:animEffect transition="in" filter="fade">
                                      <p:cBhvr>
                                        <p:cTn id="7" dur="10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8dd4148c52_0_162"/>
          <p:cNvSpPr txBox="1">
            <a:spLocks noGrp="1"/>
          </p:cNvSpPr>
          <p:nvPr>
            <p:ph type="sldNum" idx="12"/>
          </p:nvPr>
        </p:nvSpPr>
        <p:spPr>
          <a:xfrm>
            <a:off x="8509994" y="6477000"/>
            <a:ext cx="176700" cy="231000"/>
          </a:xfrm>
          <a:prstGeom prst="rect">
            <a:avLst/>
          </a:prstGeom>
          <a:noFill/>
          <a:ln>
            <a:noFill/>
          </a:ln>
        </p:spPr>
        <p:txBody>
          <a:bodyPr spcFirstLastPara="1" wrap="square" lIns="45700" tIns="45700" rIns="45700" bIns="45700" anchor="t" anchorCtr="0">
            <a:noAutofit/>
          </a:bodyPr>
          <a:lstStyle/>
          <a:p>
            <a:pPr marL="0" lvl="0" indent="0" algn="r" rtl="0">
              <a:spcBef>
                <a:spcPts val="0"/>
              </a:spcBef>
              <a:spcAft>
                <a:spcPts val="0"/>
              </a:spcAft>
              <a:buNone/>
            </a:pPr>
            <a:fld id="{00000000-1234-1234-1234-123412341234}" type="slidenum">
              <a:rPr lang="en-US"/>
              <a:t>3</a:t>
            </a:fld>
            <a:endParaRPr/>
          </a:p>
        </p:txBody>
      </p:sp>
      <p:sp>
        <p:nvSpPr>
          <p:cNvPr id="103" name="Google Shape;103;g8dd4148c52_0_162"/>
          <p:cNvSpPr txBox="1">
            <a:spLocks noGrp="1"/>
          </p:cNvSpPr>
          <p:nvPr>
            <p:ph type="title"/>
          </p:nvPr>
        </p:nvSpPr>
        <p:spPr>
          <a:xfrm>
            <a:off x="729450" y="1758200"/>
            <a:ext cx="7688700" cy="713700"/>
          </a:xfrm>
          <a:prstGeom prst="rect">
            <a:avLst/>
          </a:prstGeom>
          <a:noFill/>
          <a:ln>
            <a:noFill/>
          </a:ln>
        </p:spPr>
        <p:txBody>
          <a:bodyPr spcFirstLastPara="1" wrap="square" lIns="45700" tIns="45700" rIns="45700" bIns="45700" anchor="b" anchorCtr="0">
            <a:noAutofit/>
          </a:bodyPr>
          <a:lstStyle/>
          <a:p>
            <a:pPr marL="0" marR="0" lvl="0" indent="0" algn="l" rtl="0">
              <a:lnSpc>
                <a:spcPct val="100000"/>
              </a:lnSpc>
              <a:spcBef>
                <a:spcPts val="0"/>
              </a:spcBef>
              <a:spcAft>
                <a:spcPts val="0"/>
              </a:spcAft>
              <a:buClr>
                <a:schemeClr val="dk1"/>
              </a:buClr>
              <a:buSzPts val="2160"/>
              <a:buFont typeface="Century"/>
              <a:buNone/>
            </a:pPr>
            <a:r>
              <a:rPr lang="en-US" sz="2800" b="0" i="0" u="none" strike="noStrike" cap="none">
                <a:solidFill>
                  <a:srgbClr val="000000"/>
                </a:solidFill>
                <a:latin typeface="Century"/>
                <a:ea typeface="Century"/>
                <a:cs typeface="Century"/>
                <a:sym typeface="Century"/>
              </a:rPr>
              <a:t>Traditional vs. Advanced Statistics </a:t>
            </a:r>
            <a:r>
              <a:rPr lang="en-US" sz="2800" b="0">
                <a:solidFill>
                  <a:srgbClr val="000000"/>
                </a:solidFill>
                <a:latin typeface="Century"/>
                <a:ea typeface="Century"/>
                <a:cs typeface="Century"/>
                <a:sym typeface="Century"/>
              </a:rPr>
              <a:t>and MVP</a:t>
            </a:r>
            <a:endParaRPr sz="2800" b="0">
              <a:solidFill>
                <a:srgbClr val="000000"/>
              </a:solidFill>
              <a:latin typeface="Century"/>
              <a:ea typeface="Century"/>
              <a:cs typeface="Century"/>
              <a:sym typeface="Century"/>
            </a:endParaRPr>
          </a:p>
          <a:p>
            <a:pPr marL="0" marR="0" lvl="0" indent="0" algn="l" rtl="0">
              <a:lnSpc>
                <a:spcPct val="100000"/>
              </a:lnSpc>
              <a:spcBef>
                <a:spcPts val="0"/>
              </a:spcBef>
              <a:spcAft>
                <a:spcPts val="0"/>
              </a:spcAft>
              <a:buClr>
                <a:schemeClr val="dk1"/>
              </a:buClr>
              <a:buSzPts val="2160"/>
              <a:buFont typeface="Century"/>
              <a:buNone/>
            </a:pPr>
            <a:r>
              <a:rPr lang="en-US" sz="2400" b="0">
                <a:solidFill>
                  <a:schemeClr val="accent1"/>
                </a:solidFill>
                <a:latin typeface="Century"/>
                <a:ea typeface="Century"/>
                <a:cs typeface="Century"/>
                <a:sym typeface="Century"/>
              </a:rPr>
              <a:t>Abstract</a:t>
            </a:r>
            <a:endParaRPr sz="2400" b="0">
              <a:solidFill>
                <a:schemeClr val="accent1"/>
              </a:solidFill>
              <a:latin typeface="Century"/>
              <a:ea typeface="Century"/>
              <a:cs typeface="Century"/>
              <a:sym typeface="Century"/>
            </a:endParaRPr>
          </a:p>
        </p:txBody>
      </p:sp>
      <p:sp>
        <p:nvSpPr>
          <p:cNvPr id="104" name="Google Shape;104;g8dd4148c52_0_162"/>
          <p:cNvSpPr txBox="1">
            <a:spLocks noGrp="1"/>
          </p:cNvSpPr>
          <p:nvPr>
            <p:ph type="body" idx="1"/>
          </p:nvPr>
        </p:nvSpPr>
        <p:spPr>
          <a:xfrm>
            <a:off x="571499" y="2554875"/>
            <a:ext cx="8001000" cy="5346600"/>
          </a:xfrm>
          <a:prstGeom prst="rect">
            <a:avLst/>
          </a:prstGeom>
          <a:noFill/>
          <a:ln>
            <a:noFill/>
          </a:ln>
        </p:spPr>
        <p:txBody>
          <a:bodyPr spcFirstLastPara="1" wrap="square" lIns="45700" tIns="45700" rIns="45700" bIns="45700" anchor="t" anchorCtr="0">
            <a:noAutofit/>
          </a:bodyPr>
          <a:lstStyle/>
          <a:p>
            <a:pPr marL="457200" lvl="0" indent="-355600" algn="l" rtl="0">
              <a:lnSpc>
                <a:spcPct val="80000"/>
              </a:lnSpc>
              <a:spcBef>
                <a:spcPts val="500"/>
              </a:spcBef>
              <a:spcAft>
                <a:spcPts val="0"/>
              </a:spcAft>
              <a:buSzPts val="2000"/>
              <a:buFont typeface="Century"/>
              <a:buChar char="●"/>
            </a:pPr>
            <a:r>
              <a:rPr lang="en-US" sz="2000">
                <a:latin typeface="Century"/>
                <a:ea typeface="Century"/>
                <a:cs typeface="Century"/>
                <a:sym typeface="Century"/>
              </a:rPr>
              <a:t>Traditional NBA player statistics have been collected since the onset of the NBA in 1946. </a:t>
            </a:r>
            <a:endParaRPr sz="2000">
              <a:latin typeface="Century"/>
              <a:ea typeface="Century"/>
              <a:cs typeface="Century"/>
              <a:sym typeface="Century"/>
            </a:endParaRPr>
          </a:p>
          <a:p>
            <a:pPr marL="0" lvl="0" indent="0" algn="l" rtl="0">
              <a:lnSpc>
                <a:spcPct val="80000"/>
              </a:lnSpc>
              <a:spcBef>
                <a:spcPts val="500"/>
              </a:spcBef>
              <a:spcAft>
                <a:spcPts val="0"/>
              </a:spcAft>
              <a:buNone/>
            </a:pPr>
            <a:endParaRPr sz="100">
              <a:latin typeface="Century"/>
              <a:ea typeface="Century"/>
              <a:cs typeface="Century"/>
              <a:sym typeface="Century"/>
            </a:endParaRPr>
          </a:p>
          <a:p>
            <a:pPr marL="457200" lvl="0" indent="-355600" algn="l" rtl="0">
              <a:lnSpc>
                <a:spcPct val="80000"/>
              </a:lnSpc>
              <a:spcBef>
                <a:spcPts val="500"/>
              </a:spcBef>
              <a:spcAft>
                <a:spcPts val="0"/>
              </a:spcAft>
              <a:buSzPts val="2000"/>
              <a:buFont typeface="Century"/>
              <a:buChar char="●"/>
            </a:pPr>
            <a:r>
              <a:rPr lang="en-US" sz="2000">
                <a:latin typeface="Century"/>
                <a:ea typeface="Century"/>
                <a:cs typeface="Century"/>
                <a:sym typeface="Century"/>
              </a:rPr>
              <a:t>Advanced stats started being collected in the 1990s.</a:t>
            </a:r>
            <a:endParaRPr sz="2000">
              <a:latin typeface="Century"/>
              <a:ea typeface="Century"/>
              <a:cs typeface="Century"/>
              <a:sym typeface="Century"/>
            </a:endParaRPr>
          </a:p>
          <a:p>
            <a:pPr marL="0" lvl="0" indent="0" algn="l" rtl="0">
              <a:lnSpc>
                <a:spcPct val="80000"/>
              </a:lnSpc>
              <a:spcBef>
                <a:spcPts val="500"/>
              </a:spcBef>
              <a:spcAft>
                <a:spcPts val="0"/>
              </a:spcAft>
              <a:buNone/>
            </a:pPr>
            <a:endParaRPr sz="100">
              <a:latin typeface="Century"/>
              <a:ea typeface="Century"/>
              <a:cs typeface="Century"/>
              <a:sym typeface="Century"/>
            </a:endParaRPr>
          </a:p>
          <a:p>
            <a:pPr marL="457200" lvl="0" indent="-355600" algn="l" rtl="0">
              <a:lnSpc>
                <a:spcPct val="80000"/>
              </a:lnSpc>
              <a:spcBef>
                <a:spcPts val="500"/>
              </a:spcBef>
              <a:spcAft>
                <a:spcPts val="0"/>
              </a:spcAft>
              <a:buSzPts val="2000"/>
              <a:buFont typeface="Century"/>
              <a:buChar char="●"/>
            </a:pPr>
            <a:r>
              <a:rPr lang="en-US" sz="2000">
                <a:latin typeface="Century"/>
                <a:ea typeface="Century"/>
                <a:cs typeface="Century"/>
                <a:sym typeface="Century"/>
              </a:rPr>
              <a:t>Which statistics are most correlated with the MVP award? </a:t>
            </a:r>
            <a:endParaRPr sz="2000">
              <a:latin typeface="Century"/>
              <a:ea typeface="Century"/>
              <a:cs typeface="Century"/>
              <a:sym typeface="Century"/>
            </a:endParaRPr>
          </a:p>
          <a:p>
            <a:pPr marL="914400" lvl="1" indent="-342900" algn="l" rtl="0">
              <a:lnSpc>
                <a:spcPct val="80000"/>
              </a:lnSpc>
              <a:spcBef>
                <a:spcPts val="0"/>
              </a:spcBef>
              <a:spcAft>
                <a:spcPts val="0"/>
              </a:spcAft>
              <a:buSzPts val="1800"/>
              <a:buFont typeface="Century"/>
              <a:buChar char="○"/>
            </a:pPr>
            <a:r>
              <a:rPr lang="en-US" sz="1800">
                <a:solidFill>
                  <a:schemeClr val="dk1"/>
                </a:solidFill>
                <a:latin typeface="Century"/>
                <a:ea typeface="Century"/>
                <a:cs typeface="Century"/>
                <a:sym typeface="Century"/>
              </a:rPr>
              <a:t>The seasons used for comparison were 2002-03 to 2016-17.</a:t>
            </a:r>
            <a:endParaRPr sz="1800">
              <a:solidFill>
                <a:schemeClr val="dk1"/>
              </a:solidFill>
              <a:latin typeface="Century"/>
              <a:ea typeface="Century"/>
              <a:cs typeface="Century"/>
              <a:sym typeface="Century"/>
            </a:endParaRPr>
          </a:p>
          <a:p>
            <a:pPr marL="914400" lvl="1" indent="-342900" algn="l" rtl="0">
              <a:lnSpc>
                <a:spcPct val="80000"/>
              </a:lnSpc>
              <a:spcBef>
                <a:spcPts val="0"/>
              </a:spcBef>
              <a:spcAft>
                <a:spcPts val="0"/>
              </a:spcAft>
              <a:buSzPts val="1800"/>
              <a:buFont typeface="Century"/>
              <a:buChar char="○"/>
            </a:pPr>
            <a:r>
              <a:rPr lang="en-US" sz="1800">
                <a:solidFill>
                  <a:schemeClr val="dk1"/>
                </a:solidFill>
                <a:latin typeface="Century"/>
                <a:ea typeface="Century"/>
                <a:cs typeface="Century"/>
                <a:sym typeface="Century"/>
              </a:rPr>
              <a:t>Tools used were Hadoop MapReduce and Apache Impala</a:t>
            </a:r>
            <a:endParaRPr sz="1800">
              <a:solidFill>
                <a:schemeClr val="dk1"/>
              </a:solidFill>
              <a:latin typeface="Century"/>
              <a:ea typeface="Century"/>
              <a:cs typeface="Century"/>
              <a:sym typeface="Century"/>
            </a:endParaRPr>
          </a:p>
          <a:p>
            <a:pPr marL="914400" lvl="1" indent="-342900" algn="l" rtl="0">
              <a:lnSpc>
                <a:spcPct val="80000"/>
              </a:lnSpc>
              <a:spcBef>
                <a:spcPts val="0"/>
              </a:spcBef>
              <a:spcAft>
                <a:spcPts val="0"/>
              </a:spcAft>
              <a:buSzPts val="1800"/>
              <a:buFont typeface="Century"/>
              <a:buChar char="○"/>
            </a:pPr>
            <a:r>
              <a:rPr lang="en-US" sz="1800">
                <a:solidFill>
                  <a:schemeClr val="dk1"/>
                </a:solidFill>
                <a:latin typeface="Century"/>
                <a:ea typeface="Century"/>
                <a:cs typeface="Century"/>
                <a:sym typeface="Century"/>
              </a:rPr>
              <a:t>“Estimated wins added”, “value added” and “player efficiency rating” (all advanced statistics) were determined to be most correlated.</a:t>
            </a:r>
            <a:r>
              <a:rPr lang="en-US" sz="1800">
                <a:solidFill>
                  <a:srgbClr val="C00000"/>
                </a:solidFill>
                <a:latin typeface="Century"/>
                <a:ea typeface="Century"/>
                <a:cs typeface="Century"/>
                <a:sym typeface="Century"/>
              </a:rPr>
              <a:t> </a:t>
            </a:r>
            <a:endParaRPr sz="1800">
              <a:solidFill>
                <a:srgbClr val="C00000"/>
              </a:solidFill>
              <a:latin typeface="Century"/>
              <a:ea typeface="Century"/>
              <a:cs typeface="Century"/>
              <a:sym typeface="Century"/>
            </a:endParaRPr>
          </a:p>
          <a:p>
            <a:pPr marL="0" lvl="0" indent="0" algn="l" rtl="0">
              <a:lnSpc>
                <a:spcPct val="80000"/>
              </a:lnSpc>
              <a:spcBef>
                <a:spcPts val="500"/>
              </a:spcBef>
              <a:spcAft>
                <a:spcPts val="0"/>
              </a:spcAft>
              <a:buNone/>
            </a:pPr>
            <a:endParaRPr sz="100">
              <a:solidFill>
                <a:srgbClr val="C00000"/>
              </a:solidFill>
              <a:latin typeface="Century"/>
              <a:ea typeface="Century"/>
              <a:cs typeface="Century"/>
              <a:sym typeface="Century"/>
            </a:endParaRPr>
          </a:p>
          <a:p>
            <a:pPr marL="457200" lvl="0" indent="-342900" algn="l" rtl="0">
              <a:lnSpc>
                <a:spcPct val="80000"/>
              </a:lnSpc>
              <a:spcBef>
                <a:spcPts val="500"/>
              </a:spcBef>
              <a:spcAft>
                <a:spcPts val="0"/>
              </a:spcAft>
              <a:buSzPts val="1800"/>
              <a:buFont typeface="Century"/>
              <a:buChar char="●"/>
            </a:pPr>
            <a:r>
              <a:rPr lang="en-US" sz="1800">
                <a:latin typeface="Century"/>
                <a:ea typeface="Century"/>
                <a:cs typeface="Century"/>
                <a:sym typeface="Century"/>
              </a:rPr>
              <a:t>Able to predict MVP using most correlated statistics for 10/16 seasons</a:t>
            </a:r>
            <a:endParaRPr sz="1800">
              <a:latin typeface="Century"/>
              <a:ea typeface="Century"/>
              <a:cs typeface="Century"/>
              <a:sym typeface="Century"/>
            </a:endParaRPr>
          </a:p>
          <a:p>
            <a:pPr marL="914400" lvl="1" indent="-342900" algn="l" rtl="0">
              <a:lnSpc>
                <a:spcPct val="8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More reliable during later seaons</a:t>
            </a:r>
            <a:endParaRPr sz="1800">
              <a:solidFill>
                <a:schemeClr val="dk1"/>
              </a:solidFill>
              <a:latin typeface="Century"/>
              <a:ea typeface="Century"/>
              <a:cs typeface="Century"/>
              <a:sym typeface="Centur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8dd4148c52_0_245"/>
          <p:cNvSpPr txBox="1">
            <a:spLocks noGrp="1"/>
          </p:cNvSpPr>
          <p:nvPr>
            <p:ph type="sldNum" idx="12"/>
          </p:nvPr>
        </p:nvSpPr>
        <p:spPr>
          <a:xfrm>
            <a:off x="8509994" y="6477000"/>
            <a:ext cx="176700" cy="231000"/>
          </a:xfrm>
          <a:prstGeom prst="rect">
            <a:avLst/>
          </a:prstGeom>
          <a:noFill/>
          <a:ln>
            <a:noFill/>
          </a:ln>
        </p:spPr>
        <p:txBody>
          <a:bodyPr spcFirstLastPara="1" wrap="square" lIns="45700" tIns="45700" rIns="45700" bIns="45700" anchor="t" anchorCtr="0">
            <a:noAutofit/>
          </a:bodyPr>
          <a:lstStyle/>
          <a:p>
            <a:pPr marL="0" lvl="0" indent="0" algn="r" rtl="0">
              <a:spcBef>
                <a:spcPts val="0"/>
              </a:spcBef>
              <a:spcAft>
                <a:spcPts val="0"/>
              </a:spcAft>
              <a:buNone/>
            </a:pPr>
            <a:fld id="{00000000-1234-1234-1234-123412341234}" type="slidenum">
              <a:rPr lang="en-US"/>
              <a:t>4</a:t>
            </a:fld>
            <a:endParaRPr/>
          </a:p>
        </p:txBody>
      </p:sp>
      <p:sp>
        <p:nvSpPr>
          <p:cNvPr id="110" name="Google Shape;110;g8dd4148c52_0_245"/>
          <p:cNvSpPr txBox="1">
            <a:spLocks noGrp="1"/>
          </p:cNvSpPr>
          <p:nvPr>
            <p:ph type="title"/>
          </p:nvPr>
        </p:nvSpPr>
        <p:spPr>
          <a:xfrm>
            <a:off x="729450" y="1758200"/>
            <a:ext cx="7688700" cy="713700"/>
          </a:xfrm>
          <a:prstGeom prst="rect">
            <a:avLst/>
          </a:prstGeom>
          <a:noFill/>
          <a:ln>
            <a:noFill/>
          </a:ln>
        </p:spPr>
        <p:txBody>
          <a:bodyPr spcFirstLastPara="1" wrap="square" lIns="45700" tIns="45700" rIns="45700" bIns="45700" anchor="b" anchorCtr="0">
            <a:noAutofit/>
          </a:bodyPr>
          <a:lstStyle/>
          <a:p>
            <a:pPr marL="0" lvl="0" indent="0" algn="l" rtl="0">
              <a:spcBef>
                <a:spcPts val="0"/>
              </a:spcBef>
              <a:spcAft>
                <a:spcPts val="0"/>
              </a:spcAft>
              <a:buClr>
                <a:schemeClr val="dk1"/>
              </a:buClr>
              <a:buSzPts val="2160"/>
              <a:buFont typeface="Century"/>
              <a:buNone/>
            </a:pPr>
            <a:r>
              <a:rPr lang="en-US" sz="2800" b="0">
                <a:solidFill>
                  <a:srgbClr val="000000"/>
                </a:solidFill>
                <a:latin typeface="Century"/>
                <a:ea typeface="Century"/>
                <a:cs typeface="Century"/>
                <a:sym typeface="Century"/>
              </a:rPr>
              <a:t>Traditional vs. Advanced Statistics and MVP</a:t>
            </a:r>
            <a:endParaRPr sz="2800" b="0">
              <a:solidFill>
                <a:srgbClr val="000000"/>
              </a:solidFill>
              <a:latin typeface="Century"/>
              <a:ea typeface="Century"/>
              <a:cs typeface="Century"/>
              <a:sym typeface="Century"/>
            </a:endParaRPr>
          </a:p>
          <a:p>
            <a:pPr marL="0" lvl="0" indent="0" algn="l" rtl="0">
              <a:spcBef>
                <a:spcPts val="0"/>
              </a:spcBef>
              <a:spcAft>
                <a:spcPts val="0"/>
              </a:spcAft>
              <a:buClr>
                <a:schemeClr val="dk1"/>
              </a:buClr>
              <a:buSzPts val="2160"/>
              <a:buFont typeface="Century"/>
              <a:buNone/>
            </a:pPr>
            <a:r>
              <a:rPr lang="en-US" sz="2400" b="0">
                <a:solidFill>
                  <a:schemeClr val="accent1"/>
                </a:solidFill>
                <a:latin typeface="Century"/>
                <a:ea typeface="Century"/>
                <a:cs typeface="Century"/>
                <a:sym typeface="Century"/>
              </a:rPr>
              <a:t>Motivation</a:t>
            </a:r>
            <a:endParaRPr sz="2400" b="0">
              <a:solidFill>
                <a:schemeClr val="accent1"/>
              </a:solidFill>
              <a:latin typeface="Century"/>
              <a:ea typeface="Century"/>
              <a:cs typeface="Century"/>
              <a:sym typeface="Century"/>
            </a:endParaRPr>
          </a:p>
        </p:txBody>
      </p:sp>
      <p:sp>
        <p:nvSpPr>
          <p:cNvPr id="111" name="Google Shape;111;g8dd4148c52_0_245"/>
          <p:cNvSpPr txBox="1">
            <a:spLocks noGrp="1"/>
          </p:cNvSpPr>
          <p:nvPr>
            <p:ph type="body" idx="1"/>
          </p:nvPr>
        </p:nvSpPr>
        <p:spPr>
          <a:xfrm>
            <a:off x="571499" y="2554875"/>
            <a:ext cx="8001000" cy="5346600"/>
          </a:xfrm>
          <a:prstGeom prst="rect">
            <a:avLst/>
          </a:prstGeom>
          <a:noFill/>
          <a:ln>
            <a:noFill/>
          </a:ln>
        </p:spPr>
        <p:txBody>
          <a:bodyPr spcFirstLastPara="1" wrap="square" lIns="45700" tIns="45700" rIns="45700" bIns="45700" anchor="t" anchorCtr="0">
            <a:noAutofit/>
          </a:bodyPr>
          <a:lstStyle/>
          <a:p>
            <a:pPr marL="457200" lvl="0" indent="-355600" algn="l" rtl="0">
              <a:lnSpc>
                <a:spcPct val="100000"/>
              </a:lnSpc>
              <a:spcBef>
                <a:spcPts val="400"/>
              </a:spcBef>
              <a:spcAft>
                <a:spcPts val="0"/>
              </a:spcAft>
              <a:buSzPts val="2000"/>
              <a:buFont typeface="Century"/>
              <a:buChar char="●"/>
            </a:pPr>
            <a:r>
              <a:rPr lang="en-US" sz="2000" dirty="0">
                <a:latin typeface="Century"/>
                <a:ea typeface="Century"/>
                <a:cs typeface="Century"/>
                <a:sym typeface="Century"/>
              </a:rPr>
              <a:t>Who are the users?</a:t>
            </a:r>
            <a:endParaRPr sz="2000" dirty="0">
              <a:latin typeface="Century"/>
              <a:ea typeface="Century"/>
              <a:cs typeface="Century"/>
              <a:sym typeface="Century"/>
            </a:endParaRPr>
          </a:p>
          <a:p>
            <a:pPr marL="914400" lvl="1" indent="-342900" algn="l" rtl="0">
              <a:lnSpc>
                <a:spcPct val="100000"/>
              </a:lnSpc>
              <a:spcBef>
                <a:spcPts val="0"/>
              </a:spcBef>
              <a:spcAft>
                <a:spcPts val="0"/>
              </a:spcAft>
              <a:buClr>
                <a:schemeClr val="dk1"/>
              </a:buClr>
              <a:buSzPts val="1800"/>
              <a:buFont typeface="Century"/>
              <a:buChar char="○"/>
            </a:pPr>
            <a:r>
              <a:rPr lang="en-US" sz="1800" dirty="0">
                <a:solidFill>
                  <a:schemeClr val="dk1"/>
                </a:solidFill>
                <a:latin typeface="Century"/>
                <a:ea typeface="Century"/>
                <a:cs typeface="Century"/>
                <a:sym typeface="Century"/>
              </a:rPr>
              <a:t>NBA franchises</a:t>
            </a:r>
            <a:endParaRPr sz="1800" dirty="0">
              <a:solidFill>
                <a:schemeClr val="dk1"/>
              </a:solidFill>
              <a:latin typeface="Century"/>
              <a:ea typeface="Century"/>
              <a:cs typeface="Century"/>
              <a:sym typeface="Century"/>
            </a:endParaRPr>
          </a:p>
          <a:p>
            <a:pPr marL="914400" lvl="1" indent="-342900" algn="l" rtl="0">
              <a:lnSpc>
                <a:spcPct val="100000"/>
              </a:lnSpc>
              <a:spcBef>
                <a:spcPts val="0"/>
              </a:spcBef>
              <a:spcAft>
                <a:spcPts val="0"/>
              </a:spcAft>
              <a:buClr>
                <a:schemeClr val="dk1"/>
              </a:buClr>
              <a:buSzPts val="1800"/>
              <a:buFont typeface="Century"/>
              <a:buChar char="○"/>
            </a:pPr>
            <a:r>
              <a:rPr lang="en-US" sz="1800" dirty="0">
                <a:solidFill>
                  <a:schemeClr val="dk1"/>
                </a:solidFill>
                <a:latin typeface="Century"/>
                <a:ea typeface="Century"/>
                <a:cs typeface="Century"/>
                <a:sym typeface="Century"/>
              </a:rPr>
              <a:t>NBA players</a:t>
            </a:r>
            <a:endParaRPr sz="1800" dirty="0">
              <a:solidFill>
                <a:schemeClr val="dk1"/>
              </a:solidFill>
              <a:latin typeface="Century"/>
              <a:ea typeface="Century"/>
              <a:cs typeface="Century"/>
              <a:sym typeface="Century"/>
            </a:endParaRPr>
          </a:p>
          <a:p>
            <a:pPr marL="914400" lvl="1" indent="-342900" algn="l" rtl="0">
              <a:lnSpc>
                <a:spcPct val="100000"/>
              </a:lnSpc>
              <a:spcBef>
                <a:spcPts val="0"/>
              </a:spcBef>
              <a:spcAft>
                <a:spcPts val="0"/>
              </a:spcAft>
              <a:buClr>
                <a:schemeClr val="dk1"/>
              </a:buClr>
              <a:buSzPts val="1800"/>
              <a:buFont typeface="Century"/>
              <a:buChar char="○"/>
            </a:pPr>
            <a:r>
              <a:rPr lang="en-US" sz="1800" dirty="0">
                <a:solidFill>
                  <a:schemeClr val="dk1"/>
                </a:solidFill>
                <a:latin typeface="Century"/>
                <a:ea typeface="Century"/>
                <a:cs typeface="Century"/>
                <a:sym typeface="Century"/>
              </a:rPr>
              <a:t>Media</a:t>
            </a:r>
            <a:endParaRPr sz="1800" dirty="0">
              <a:solidFill>
                <a:schemeClr val="dk1"/>
              </a:solidFill>
              <a:latin typeface="Century"/>
              <a:ea typeface="Century"/>
              <a:cs typeface="Century"/>
              <a:sym typeface="Century"/>
            </a:endParaRPr>
          </a:p>
          <a:p>
            <a:pPr marL="0" lvl="0" indent="0" algn="l" rtl="0">
              <a:lnSpc>
                <a:spcPct val="100000"/>
              </a:lnSpc>
              <a:spcBef>
                <a:spcPts val="400"/>
              </a:spcBef>
              <a:spcAft>
                <a:spcPts val="0"/>
              </a:spcAft>
              <a:buNone/>
            </a:pPr>
            <a:endParaRPr sz="100" dirty="0">
              <a:solidFill>
                <a:schemeClr val="dk1"/>
              </a:solidFill>
              <a:latin typeface="Century"/>
              <a:ea typeface="Century"/>
              <a:cs typeface="Century"/>
              <a:sym typeface="Century"/>
            </a:endParaRPr>
          </a:p>
          <a:p>
            <a:pPr marL="457200" lvl="0" indent="-355600" algn="l" rtl="0">
              <a:lnSpc>
                <a:spcPct val="100000"/>
              </a:lnSpc>
              <a:spcBef>
                <a:spcPts val="400"/>
              </a:spcBef>
              <a:spcAft>
                <a:spcPts val="0"/>
              </a:spcAft>
              <a:buSzPts val="2000"/>
              <a:buFont typeface="Century"/>
              <a:buChar char="●"/>
            </a:pPr>
            <a:r>
              <a:rPr lang="en-US" sz="2000" dirty="0">
                <a:latin typeface="Century"/>
                <a:ea typeface="Century"/>
                <a:cs typeface="Century"/>
                <a:sym typeface="Century"/>
              </a:rPr>
              <a:t>Who will benefit?</a:t>
            </a:r>
            <a:endParaRPr sz="2000" dirty="0">
              <a:latin typeface="Century"/>
              <a:ea typeface="Century"/>
              <a:cs typeface="Century"/>
              <a:sym typeface="Century"/>
            </a:endParaRPr>
          </a:p>
          <a:p>
            <a:pPr marL="914400" lvl="1" indent="-342900" algn="l" rtl="0">
              <a:lnSpc>
                <a:spcPct val="100000"/>
              </a:lnSpc>
              <a:spcBef>
                <a:spcPts val="0"/>
              </a:spcBef>
              <a:spcAft>
                <a:spcPts val="0"/>
              </a:spcAft>
              <a:buClr>
                <a:schemeClr val="dk1"/>
              </a:buClr>
              <a:buSzPts val="1800"/>
              <a:buFont typeface="Century"/>
              <a:buChar char="○"/>
            </a:pPr>
            <a:r>
              <a:rPr lang="en-US" sz="1800" dirty="0">
                <a:solidFill>
                  <a:schemeClr val="dk1"/>
                </a:solidFill>
                <a:latin typeface="Century"/>
                <a:ea typeface="Century"/>
                <a:cs typeface="Century"/>
                <a:sym typeface="Century"/>
              </a:rPr>
              <a:t>The above</a:t>
            </a:r>
            <a:endParaRPr sz="1800" dirty="0">
              <a:solidFill>
                <a:schemeClr val="dk1"/>
              </a:solidFill>
              <a:latin typeface="Century"/>
              <a:ea typeface="Century"/>
              <a:cs typeface="Century"/>
              <a:sym typeface="Century"/>
            </a:endParaRPr>
          </a:p>
          <a:p>
            <a:pPr marL="914400" lvl="1" indent="-342900" algn="l" rtl="0">
              <a:lnSpc>
                <a:spcPct val="100000"/>
              </a:lnSpc>
              <a:spcBef>
                <a:spcPts val="0"/>
              </a:spcBef>
              <a:spcAft>
                <a:spcPts val="0"/>
              </a:spcAft>
              <a:buClr>
                <a:schemeClr val="dk1"/>
              </a:buClr>
              <a:buSzPts val="1800"/>
              <a:buFont typeface="Century"/>
              <a:buChar char="○"/>
            </a:pPr>
            <a:r>
              <a:rPr lang="en-US" sz="1800" dirty="0">
                <a:solidFill>
                  <a:schemeClr val="dk1"/>
                </a:solidFill>
                <a:latin typeface="Century"/>
                <a:ea typeface="Century"/>
                <a:cs typeface="Century"/>
                <a:sym typeface="Century"/>
              </a:rPr>
              <a:t>Also fans</a:t>
            </a:r>
            <a:endParaRPr sz="1800" dirty="0">
              <a:solidFill>
                <a:schemeClr val="dk1"/>
              </a:solidFill>
              <a:latin typeface="Century"/>
              <a:ea typeface="Century"/>
              <a:cs typeface="Century"/>
              <a:sym typeface="Century"/>
            </a:endParaRPr>
          </a:p>
          <a:p>
            <a:pPr marL="0" lvl="0" indent="0" algn="l" rtl="0">
              <a:lnSpc>
                <a:spcPct val="100000"/>
              </a:lnSpc>
              <a:spcBef>
                <a:spcPts val="400"/>
              </a:spcBef>
              <a:spcAft>
                <a:spcPts val="0"/>
              </a:spcAft>
              <a:buNone/>
            </a:pPr>
            <a:endParaRPr sz="100" dirty="0">
              <a:solidFill>
                <a:schemeClr val="dk1"/>
              </a:solidFill>
              <a:latin typeface="Century"/>
              <a:ea typeface="Century"/>
              <a:cs typeface="Century"/>
              <a:sym typeface="Century"/>
            </a:endParaRPr>
          </a:p>
          <a:p>
            <a:pPr marL="457200" lvl="0" indent="-355600" algn="l" rtl="0">
              <a:lnSpc>
                <a:spcPct val="100000"/>
              </a:lnSpc>
              <a:spcBef>
                <a:spcPts val="400"/>
              </a:spcBef>
              <a:spcAft>
                <a:spcPts val="0"/>
              </a:spcAft>
              <a:buSzPts val="2000"/>
              <a:buFont typeface="Century"/>
              <a:buChar char="●"/>
            </a:pPr>
            <a:r>
              <a:rPr lang="en-US" sz="2000" dirty="0">
                <a:latin typeface="Century"/>
                <a:ea typeface="Century"/>
                <a:cs typeface="Century"/>
                <a:sym typeface="Century"/>
              </a:rPr>
              <a:t>Why is this analytic important?</a:t>
            </a:r>
            <a:endParaRPr sz="2000" dirty="0">
              <a:latin typeface="Century"/>
              <a:ea typeface="Century"/>
              <a:cs typeface="Century"/>
              <a:sym typeface="Century"/>
            </a:endParaRPr>
          </a:p>
          <a:p>
            <a:pPr marL="914400" lvl="1" indent="-342900" algn="l" rtl="0">
              <a:lnSpc>
                <a:spcPct val="100000"/>
              </a:lnSpc>
              <a:spcBef>
                <a:spcPts val="0"/>
              </a:spcBef>
              <a:spcAft>
                <a:spcPts val="0"/>
              </a:spcAft>
              <a:buClr>
                <a:schemeClr val="dk1"/>
              </a:buClr>
              <a:buSzPts val="1800"/>
              <a:buFont typeface="Century"/>
              <a:buChar char="○"/>
            </a:pPr>
            <a:r>
              <a:rPr lang="en-US" sz="1800" dirty="0">
                <a:solidFill>
                  <a:schemeClr val="dk1"/>
                </a:solidFill>
                <a:latin typeface="Century"/>
                <a:ea typeface="Century"/>
                <a:cs typeface="Century"/>
                <a:sym typeface="Century"/>
              </a:rPr>
              <a:t>Provides an objective assessment of player performance as it relates to the regular season MVP</a:t>
            </a:r>
            <a:endParaRPr sz="1800" dirty="0">
              <a:solidFill>
                <a:schemeClr val="dk1"/>
              </a:solidFill>
              <a:latin typeface="Century"/>
              <a:ea typeface="Century"/>
              <a:cs typeface="Century"/>
              <a:sym typeface="Century"/>
            </a:endParaRPr>
          </a:p>
          <a:p>
            <a:pPr marL="914400" lvl="1" indent="-342900" algn="l" rtl="0">
              <a:lnSpc>
                <a:spcPct val="100000"/>
              </a:lnSpc>
              <a:spcBef>
                <a:spcPts val="0"/>
              </a:spcBef>
              <a:spcAft>
                <a:spcPts val="0"/>
              </a:spcAft>
              <a:buClr>
                <a:schemeClr val="dk1"/>
              </a:buClr>
              <a:buSzPts val="1800"/>
              <a:buFont typeface="Century"/>
              <a:buChar char="○"/>
            </a:pPr>
            <a:r>
              <a:rPr lang="en-US" sz="1800" dirty="0">
                <a:solidFill>
                  <a:schemeClr val="dk1"/>
                </a:solidFill>
                <a:latin typeface="Century"/>
                <a:ea typeface="Century"/>
                <a:cs typeface="Century"/>
                <a:sym typeface="Century"/>
              </a:rPr>
              <a:t>Determines which statistics are most informative</a:t>
            </a:r>
            <a:endParaRPr sz="2000" dirty="0">
              <a:latin typeface="Century"/>
              <a:ea typeface="Century"/>
              <a:cs typeface="Century"/>
              <a:sym typeface="Centur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8dd4148c52_0_411"/>
          <p:cNvSpPr txBox="1">
            <a:spLocks noGrp="1"/>
          </p:cNvSpPr>
          <p:nvPr>
            <p:ph type="sldNum" idx="12"/>
          </p:nvPr>
        </p:nvSpPr>
        <p:spPr>
          <a:xfrm>
            <a:off x="8509994" y="6477000"/>
            <a:ext cx="176700" cy="231000"/>
          </a:xfrm>
          <a:prstGeom prst="rect">
            <a:avLst/>
          </a:prstGeom>
          <a:noFill/>
          <a:ln>
            <a:noFill/>
          </a:ln>
        </p:spPr>
        <p:txBody>
          <a:bodyPr spcFirstLastPara="1" wrap="square" lIns="45700" tIns="45700" rIns="45700" bIns="45700" anchor="t" anchorCtr="0">
            <a:noAutofit/>
          </a:bodyPr>
          <a:lstStyle/>
          <a:p>
            <a:pPr marL="0" lvl="0" indent="0" algn="r" rtl="0">
              <a:spcBef>
                <a:spcPts val="0"/>
              </a:spcBef>
              <a:spcAft>
                <a:spcPts val="0"/>
              </a:spcAft>
              <a:buNone/>
            </a:pPr>
            <a:fld id="{00000000-1234-1234-1234-123412341234}" type="slidenum">
              <a:rPr lang="en-US"/>
              <a:t>5</a:t>
            </a:fld>
            <a:endParaRPr/>
          </a:p>
        </p:txBody>
      </p:sp>
      <p:sp>
        <p:nvSpPr>
          <p:cNvPr id="117" name="Google Shape;117;g8dd4148c52_0_411"/>
          <p:cNvSpPr txBox="1">
            <a:spLocks noGrp="1"/>
          </p:cNvSpPr>
          <p:nvPr>
            <p:ph type="body" idx="1"/>
          </p:nvPr>
        </p:nvSpPr>
        <p:spPr>
          <a:xfrm>
            <a:off x="571500" y="2471900"/>
            <a:ext cx="7785000" cy="4005000"/>
          </a:xfrm>
          <a:prstGeom prst="rect">
            <a:avLst/>
          </a:prstGeom>
          <a:noFill/>
          <a:ln>
            <a:noFill/>
          </a:ln>
        </p:spPr>
        <p:txBody>
          <a:bodyPr spcFirstLastPara="1" wrap="square" lIns="45700" tIns="45700" rIns="45700" bIns="45700" anchor="t" anchorCtr="0">
            <a:noAutofit/>
          </a:bodyPr>
          <a:lstStyle/>
          <a:p>
            <a:pPr marL="457200" lvl="0" indent="-355600" algn="l" rtl="0">
              <a:lnSpc>
                <a:spcPct val="100000"/>
              </a:lnSpc>
              <a:spcBef>
                <a:spcPts val="400"/>
              </a:spcBef>
              <a:spcAft>
                <a:spcPts val="0"/>
              </a:spcAft>
              <a:buSzPts val="2000"/>
              <a:buFont typeface="Century"/>
              <a:buChar char="●"/>
            </a:pPr>
            <a:r>
              <a:rPr lang="en-US" sz="2000">
                <a:latin typeface="Century"/>
                <a:ea typeface="Century"/>
                <a:cs typeface="Century"/>
                <a:sym typeface="Century"/>
              </a:rPr>
              <a:t>What steps were taken to assess the ‘goodness’ of the analytic? </a:t>
            </a:r>
            <a:endParaRPr sz="2000">
              <a:latin typeface="Century"/>
              <a:ea typeface="Century"/>
              <a:cs typeface="Century"/>
              <a:sym typeface="Century"/>
            </a:endParaRPr>
          </a:p>
          <a:p>
            <a:pPr marL="914400" lvl="1" indent="-342900" algn="l" rtl="0">
              <a:lnSpc>
                <a:spcPct val="10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Simple statistics and rankings of typical player statistics are performed per season.</a:t>
            </a:r>
            <a:endParaRPr sz="1800">
              <a:solidFill>
                <a:schemeClr val="dk1"/>
              </a:solidFill>
              <a:latin typeface="Century"/>
              <a:ea typeface="Century"/>
              <a:cs typeface="Century"/>
              <a:sym typeface="Century"/>
            </a:endParaRPr>
          </a:p>
          <a:p>
            <a:pPr marL="914400" lvl="1" indent="-342900" algn="l" rtl="0">
              <a:lnSpc>
                <a:spcPct val="10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Data readily available from sites like ESPN.com and NBA.com are used to spot check calculations</a:t>
            </a:r>
            <a:endParaRPr sz="1800">
              <a:solidFill>
                <a:schemeClr val="dk1"/>
              </a:solidFill>
              <a:latin typeface="Century"/>
              <a:ea typeface="Century"/>
              <a:cs typeface="Century"/>
              <a:sym typeface="Century"/>
            </a:endParaRPr>
          </a:p>
          <a:p>
            <a:pPr marL="914400" lvl="1" indent="-342900" algn="l" rtl="0">
              <a:lnSpc>
                <a:spcPct val="10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Domain knowledge allows personal assessment of goodness</a:t>
            </a:r>
            <a:endParaRPr sz="1800">
              <a:solidFill>
                <a:schemeClr val="dk1"/>
              </a:solidFill>
              <a:latin typeface="Century"/>
              <a:ea typeface="Century"/>
              <a:cs typeface="Century"/>
              <a:sym typeface="Century"/>
            </a:endParaRPr>
          </a:p>
          <a:p>
            <a:pPr marL="914400" lvl="1" indent="-342900" algn="l" rtl="0">
              <a:lnSpc>
                <a:spcPct val="10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Actual MVP winners are predicted using this analytic</a:t>
            </a:r>
            <a:endParaRPr sz="1800">
              <a:solidFill>
                <a:schemeClr val="dk1"/>
              </a:solidFill>
              <a:latin typeface="Century"/>
              <a:ea typeface="Century"/>
              <a:cs typeface="Century"/>
              <a:sym typeface="Century"/>
            </a:endParaRPr>
          </a:p>
        </p:txBody>
      </p:sp>
      <p:sp>
        <p:nvSpPr>
          <p:cNvPr id="118" name="Google Shape;118;g8dd4148c52_0_411"/>
          <p:cNvSpPr txBox="1">
            <a:spLocks noGrp="1"/>
          </p:cNvSpPr>
          <p:nvPr>
            <p:ph type="title"/>
          </p:nvPr>
        </p:nvSpPr>
        <p:spPr>
          <a:xfrm>
            <a:off x="729450" y="1758200"/>
            <a:ext cx="7688700" cy="713700"/>
          </a:xfrm>
          <a:prstGeom prst="rect">
            <a:avLst/>
          </a:prstGeom>
          <a:noFill/>
          <a:ln>
            <a:noFill/>
          </a:ln>
        </p:spPr>
        <p:txBody>
          <a:bodyPr spcFirstLastPara="1" wrap="square" lIns="45700" tIns="45700" rIns="45700" bIns="45700" anchor="b" anchorCtr="0">
            <a:noAutofit/>
          </a:bodyPr>
          <a:lstStyle/>
          <a:p>
            <a:pPr marL="0" marR="0" lvl="0" indent="0" algn="l" rtl="0">
              <a:lnSpc>
                <a:spcPct val="100000"/>
              </a:lnSpc>
              <a:spcBef>
                <a:spcPts val="0"/>
              </a:spcBef>
              <a:spcAft>
                <a:spcPts val="0"/>
              </a:spcAft>
              <a:buClr>
                <a:schemeClr val="dk1"/>
              </a:buClr>
              <a:buSzPts val="2160"/>
              <a:buFont typeface="Century"/>
              <a:buNone/>
            </a:pPr>
            <a:r>
              <a:rPr lang="en-US" sz="2800" b="0" i="0" u="none" strike="noStrike" cap="none">
                <a:solidFill>
                  <a:srgbClr val="000000"/>
                </a:solidFill>
                <a:latin typeface="Century"/>
                <a:ea typeface="Century"/>
                <a:cs typeface="Century"/>
                <a:sym typeface="Century"/>
              </a:rPr>
              <a:t>Traditional vs. Advanced Statistics </a:t>
            </a:r>
            <a:r>
              <a:rPr lang="en-US" sz="2800" b="0">
                <a:solidFill>
                  <a:srgbClr val="000000"/>
                </a:solidFill>
                <a:latin typeface="Century"/>
                <a:ea typeface="Century"/>
                <a:cs typeface="Century"/>
                <a:sym typeface="Century"/>
              </a:rPr>
              <a:t>and MVP</a:t>
            </a:r>
            <a:endParaRPr sz="2800" b="0">
              <a:solidFill>
                <a:srgbClr val="000000"/>
              </a:solidFill>
              <a:latin typeface="Century"/>
              <a:ea typeface="Century"/>
              <a:cs typeface="Century"/>
              <a:sym typeface="Century"/>
            </a:endParaRPr>
          </a:p>
          <a:p>
            <a:pPr marL="0" marR="0" lvl="0" indent="0" algn="l" rtl="0">
              <a:lnSpc>
                <a:spcPct val="100000"/>
              </a:lnSpc>
              <a:spcBef>
                <a:spcPts val="0"/>
              </a:spcBef>
              <a:spcAft>
                <a:spcPts val="0"/>
              </a:spcAft>
              <a:buClr>
                <a:schemeClr val="dk1"/>
              </a:buClr>
              <a:buSzPts val="2160"/>
              <a:buFont typeface="Century"/>
              <a:buNone/>
            </a:pPr>
            <a:r>
              <a:rPr lang="en-US" sz="2400" b="0">
                <a:solidFill>
                  <a:schemeClr val="accent1"/>
                </a:solidFill>
                <a:latin typeface="Century"/>
                <a:ea typeface="Century"/>
                <a:cs typeface="Century"/>
                <a:sym typeface="Century"/>
              </a:rPr>
              <a:t>Goodness</a:t>
            </a:r>
            <a:endParaRPr sz="2400" b="0">
              <a:solidFill>
                <a:schemeClr val="accent1"/>
              </a:solidFill>
              <a:latin typeface="Century"/>
              <a:ea typeface="Century"/>
              <a:cs typeface="Century"/>
              <a:sym typeface="Centur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8dd4148c52_0_494"/>
          <p:cNvSpPr txBox="1">
            <a:spLocks noGrp="1"/>
          </p:cNvSpPr>
          <p:nvPr>
            <p:ph type="sldNum" idx="12"/>
          </p:nvPr>
        </p:nvSpPr>
        <p:spPr>
          <a:xfrm>
            <a:off x="8509994" y="6477000"/>
            <a:ext cx="176700" cy="231000"/>
          </a:xfrm>
          <a:prstGeom prst="rect">
            <a:avLst/>
          </a:prstGeom>
          <a:noFill/>
          <a:ln>
            <a:noFill/>
          </a:ln>
        </p:spPr>
        <p:txBody>
          <a:bodyPr spcFirstLastPara="1" wrap="square" lIns="45700" tIns="45700" rIns="45700" bIns="45700" anchor="t" anchorCtr="0">
            <a:noAutofit/>
          </a:bodyPr>
          <a:lstStyle/>
          <a:p>
            <a:pPr marL="0" lvl="0" indent="0" algn="r" rtl="0">
              <a:spcBef>
                <a:spcPts val="0"/>
              </a:spcBef>
              <a:spcAft>
                <a:spcPts val="0"/>
              </a:spcAft>
              <a:buNone/>
            </a:pPr>
            <a:fld id="{00000000-1234-1234-1234-123412341234}" type="slidenum">
              <a:rPr lang="en-US"/>
              <a:t>6</a:t>
            </a:fld>
            <a:endParaRPr/>
          </a:p>
        </p:txBody>
      </p:sp>
      <p:sp>
        <p:nvSpPr>
          <p:cNvPr id="124" name="Google Shape;124;g8dd4148c52_0_494"/>
          <p:cNvSpPr txBox="1">
            <a:spLocks noGrp="1"/>
          </p:cNvSpPr>
          <p:nvPr>
            <p:ph type="title"/>
          </p:nvPr>
        </p:nvSpPr>
        <p:spPr>
          <a:xfrm>
            <a:off x="729450" y="1758200"/>
            <a:ext cx="7688700" cy="713700"/>
          </a:xfrm>
          <a:prstGeom prst="rect">
            <a:avLst/>
          </a:prstGeom>
          <a:noFill/>
          <a:ln>
            <a:noFill/>
          </a:ln>
        </p:spPr>
        <p:txBody>
          <a:bodyPr spcFirstLastPara="1" wrap="square" lIns="45700" tIns="45700" rIns="45700" bIns="45700" anchor="b" anchorCtr="0">
            <a:noAutofit/>
          </a:bodyPr>
          <a:lstStyle/>
          <a:p>
            <a:pPr marL="0" marR="0" lvl="0" indent="0" algn="l" rtl="0">
              <a:lnSpc>
                <a:spcPct val="100000"/>
              </a:lnSpc>
              <a:spcBef>
                <a:spcPts val="0"/>
              </a:spcBef>
              <a:spcAft>
                <a:spcPts val="0"/>
              </a:spcAft>
              <a:buClr>
                <a:schemeClr val="dk1"/>
              </a:buClr>
              <a:buSzPts val="2160"/>
              <a:buFont typeface="Century"/>
              <a:buNone/>
            </a:pPr>
            <a:r>
              <a:rPr lang="en-US" sz="2800" b="0" i="0" u="none" strike="noStrike" cap="none">
                <a:solidFill>
                  <a:srgbClr val="000000"/>
                </a:solidFill>
                <a:latin typeface="Century"/>
                <a:ea typeface="Century"/>
                <a:cs typeface="Century"/>
                <a:sym typeface="Century"/>
              </a:rPr>
              <a:t>Traditional vs. Advanced Statistics </a:t>
            </a:r>
            <a:r>
              <a:rPr lang="en-US" sz="2800" b="0">
                <a:solidFill>
                  <a:srgbClr val="000000"/>
                </a:solidFill>
                <a:latin typeface="Century"/>
                <a:ea typeface="Century"/>
                <a:cs typeface="Century"/>
                <a:sym typeface="Century"/>
              </a:rPr>
              <a:t>and MVP</a:t>
            </a:r>
            <a:endParaRPr sz="2800" b="0">
              <a:solidFill>
                <a:srgbClr val="000000"/>
              </a:solidFill>
              <a:latin typeface="Century"/>
              <a:ea typeface="Century"/>
              <a:cs typeface="Century"/>
              <a:sym typeface="Century"/>
            </a:endParaRPr>
          </a:p>
          <a:p>
            <a:pPr marL="0" marR="0" lvl="0" indent="0" algn="l" rtl="0">
              <a:lnSpc>
                <a:spcPct val="100000"/>
              </a:lnSpc>
              <a:spcBef>
                <a:spcPts val="0"/>
              </a:spcBef>
              <a:spcAft>
                <a:spcPts val="0"/>
              </a:spcAft>
              <a:buClr>
                <a:schemeClr val="dk1"/>
              </a:buClr>
              <a:buSzPts val="2160"/>
              <a:buFont typeface="Century"/>
              <a:buNone/>
            </a:pPr>
            <a:r>
              <a:rPr lang="en-US" sz="2400" b="0">
                <a:solidFill>
                  <a:schemeClr val="accent1"/>
                </a:solidFill>
                <a:latin typeface="Century"/>
                <a:ea typeface="Century"/>
                <a:cs typeface="Century"/>
                <a:sym typeface="Century"/>
              </a:rPr>
              <a:t>Data Sources</a:t>
            </a:r>
            <a:endParaRPr sz="2400" b="0">
              <a:solidFill>
                <a:schemeClr val="accent1"/>
              </a:solidFill>
              <a:latin typeface="Century"/>
              <a:ea typeface="Century"/>
              <a:cs typeface="Century"/>
              <a:sym typeface="Century"/>
            </a:endParaRPr>
          </a:p>
        </p:txBody>
      </p:sp>
      <p:sp>
        <p:nvSpPr>
          <p:cNvPr id="125" name="Google Shape;125;g8dd4148c52_0_494"/>
          <p:cNvSpPr txBox="1">
            <a:spLocks noGrp="1"/>
          </p:cNvSpPr>
          <p:nvPr>
            <p:ph type="body" idx="1"/>
          </p:nvPr>
        </p:nvSpPr>
        <p:spPr>
          <a:xfrm>
            <a:off x="571500" y="2471900"/>
            <a:ext cx="7785000" cy="4005000"/>
          </a:xfrm>
          <a:prstGeom prst="rect">
            <a:avLst/>
          </a:prstGeom>
          <a:noFill/>
          <a:ln>
            <a:noFill/>
          </a:ln>
        </p:spPr>
        <p:txBody>
          <a:bodyPr spcFirstLastPara="1" wrap="square" lIns="45700" tIns="45700" rIns="45700" bIns="45700" anchor="t" anchorCtr="0">
            <a:noAutofit/>
          </a:bodyPr>
          <a:lstStyle/>
          <a:p>
            <a:pPr marL="457200" lvl="0" indent="-355600" algn="l" rtl="0">
              <a:lnSpc>
                <a:spcPct val="90000"/>
              </a:lnSpc>
              <a:spcBef>
                <a:spcPts val="500"/>
              </a:spcBef>
              <a:spcAft>
                <a:spcPts val="0"/>
              </a:spcAft>
              <a:buSzPts val="2000"/>
              <a:buFont typeface="Century"/>
              <a:buChar char="●"/>
            </a:pPr>
            <a:r>
              <a:rPr lang="en-US" sz="2000">
                <a:latin typeface="Century"/>
                <a:ea typeface="Century"/>
                <a:cs typeface="Century"/>
                <a:sym typeface="Century"/>
              </a:rPr>
              <a:t>Advanced Player Statistics</a:t>
            </a:r>
            <a:endParaRPr sz="2000">
              <a:latin typeface="Century"/>
              <a:ea typeface="Century"/>
              <a:cs typeface="Century"/>
              <a:sym typeface="Century"/>
            </a:endParaRPr>
          </a:p>
          <a:p>
            <a:pPr marL="914400" lvl="1" indent="-342900" algn="l" rtl="0">
              <a:lnSpc>
                <a:spcPct val="9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2002-03 to 2017-18 seasons</a:t>
            </a:r>
            <a:endParaRPr sz="1800">
              <a:solidFill>
                <a:schemeClr val="dk1"/>
              </a:solidFill>
              <a:latin typeface="Century"/>
              <a:ea typeface="Century"/>
              <a:cs typeface="Century"/>
              <a:sym typeface="Century"/>
            </a:endParaRPr>
          </a:p>
          <a:p>
            <a:pPr marL="914400" lvl="1" indent="-342900" algn="l" rtl="0">
              <a:lnSpc>
                <a:spcPct val="9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NBA advanced player statistics organized by season</a:t>
            </a:r>
            <a:endParaRPr sz="1800">
              <a:solidFill>
                <a:schemeClr val="dk1"/>
              </a:solidFill>
              <a:latin typeface="Century"/>
              <a:ea typeface="Century"/>
              <a:cs typeface="Century"/>
              <a:sym typeface="Century"/>
            </a:endParaRPr>
          </a:p>
          <a:p>
            <a:pPr marL="914400" lvl="1" indent="-342900" algn="l" rtl="0">
              <a:lnSpc>
                <a:spcPct val="9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Ex) “Player efficiency rating”, “estimated wins added”</a:t>
            </a:r>
            <a:endParaRPr sz="1800">
              <a:solidFill>
                <a:schemeClr val="dk1"/>
              </a:solidFill>
              <a:latin typeface="Century"/>
              <a:ea typeface="Century"/>
              <a:cs typeface="Century"/>
              <a:sym typeface="Century"/>
            </a:endParaRPr>
          </a:p>
          <a:p>
            <a:pPr marL="914400" lvl="1" indent="-342900" algn="l" rtl="0">
              <a:lnSpc>
                <a:spcPct val="9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Size: 0.6 MB</a:t>
            </a:r>
            <a:endParaRPr sz="1800">
              <a:solidFill>
                <a:schemeClr val="dk1"/>
              </a:solidFill>
              <a:latin typeface="Century"/>
              <a:ea typeface="Century"/>
              <a:cs typeface="Century"/>
              <a:sym typeface="Century"/>
            </a:endParaRPr>
          </a:p>
          <a:p>
            <a:pPr marL="457200" lvl="0" indent="-355600" algn="l" rtl="0">
              <a:lnSpc>
                <a:spcPct val="90000"/>
              </a:lnSpc>
              <a:spcBef>
                <a:spcPts val="0"/>
              </a:spcBef>
              <a:spcAft>
                <a:spcPts val="0"/>
              </a:spcAft>
              <a:buSzPts val="2000"/>
              <a:buFont typeface="Century"/>
              <a:buChar char="●"/>
            </a:pPr>
            <a:r>
              <a:rPr lang="en-US" sz="2000">
                <a:latin typeface="Century"/>
                <a:ea typeface="Century"/>
                <a:cs typeface="Century"/>
                <a:sym typeface="Century"/>
              </a:rPr>
              <a:t>Traditional Player Statistics</a:t>
            </a:r>
            <a:endParaRPr sz="2000">
              <a:latin typeface="Century"/>
              <a:ea typeface="Century"/>
              <a:cs typeface="Century"/>
              <a:sym typeface="Century"/>
            </a:endParaRPr>
          </a:p>
          <a:p>
            <a:pPr marL="914400" lvl="1" indent="-342900" algn="l" rtl="0">
              <a:lnSpc>
                <a:spcPct val="9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1949-50 to 2016-2017 seasons</a:t>
            </a:r>
            <a:endParaRPr sz="1800">
              <a:solidFill>
                <a:schemeClr val="dk1"/>
              </a:solidFill>
              <a:latin typeface="Century"/>
              <a:ea typeface="Century"/>
              <a:cs typeface="Century"/>
              <a:sym typeface="Century"/>
            </a:endParaRPr>
          </a:p>
          <a:p>
            <a:pPr marL="914400" lvl="1" indent="-342900" algn="l" rtl="0">
              <a:lnSpc>
                <a:spcPct val="9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NBA traditional player statistics organized by season</a:t>
            </a:r>
            <a:endParaRPr sz="1800">
              <a:solidFill>
                <a:schemeClr val="dk1"/>
              </a:solidFill>
              <a:latin typeface="Century"/>
              <a:ea typeface="Century"/>
              <a:cs typeface="Century"/>
              <a:sym typeface="Century"/>
            </a:endParaRPr>
          </a:p>
          <a:p>
            <a:pPr marL="914400" lvl="1" indent="-342900" algn="l" rtl="0">
              <a:lnSpc>
                <a:spcPct val="9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Ex) Points scored, rebounds, assists</a:t>
            </a:r>
            <a:endParaRPr sz="1800">
              <a:solidFill>
                <a:schemeClr val="dk1"/>
              </a:solidFill>
              <a:latin typeface="Century"/>
              <a:ea typeface="Century"/>
              <a:cs typeface="Century"/>
              <a:sym typeface="Century"/>
            </a:endParaRPr>
          </a:p>
          <a:p>
            <a:pPr marL="914400" lvl="1" indent="-342900" algn="l" rtl="0">
              <a:lnSpc>
                <a:spcPct val="9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Size: 5.1 MB</a:t>
            </a:r>
            <a:endParaRPr sz="1800">
              <a:solidFill>
                <a:schemeClr val="dk1"/>
              </a:solidFill>
              <a:latin typeface="Century"/>
              <a:ea typeface="Century"/>
              <a:cs typeface="Century"/>
              <a:sym typeface="Century"/>
            </a:endParaRPr>
          </a:p>
          <a:p>
            <a:pPr marL="457200" lvl="0" indent="-355600" algn="l" rtl="0">
              <a:lnSpc>
                <a:spcPct val="90000"/>
              </a:lnSpc>
              <a:spcBef>
                <a:spcPts val="0"/>
              </a:spcBef>
              <a:spcAft>
                <a:spcPts val="0"/>
              </a:spcAft>
              <a:buSzPts val="2000"/>
              <a:buFont typeface="Century"/>
              <a:buChar char="●"/>
            </a:pPr>
            <a:r>
              <a:rPr lang="en-US" sz="2000">
                <a:latin typeface="Century"/>
                <a:ea typeface="Century"/>
                <a:cs typeface="Century"/>
                <a:sym typeface="Century"/>
              </a:rPr>
              <a:t>Regular Season MVPs</a:t>
            </a:r>
            <a:endParaRPr sz="2000">
              <a:latin typeface="Century"/>
              <a:ea typeface="Century"/>
              <a:cs typeface="Century"/>
              <a:sym typeface="Century"/>
            </a:endParaRPr>
          </a:p>
          <a:p>
            <a:pPr marL="914400" lvl="1" indent="-342900" algn="l" rtl="0">
              <a:lnSpc>
                <a:spcPct val="9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1949-50 to 2018-19 seasons</a:t>
            </a:r>
            <a:endParaRPr sz="1800">
              <a:solidFill>
                <a:schemeClr val="dk1"/>
              </a:solidFill>
              <a:latin typeface="Century"/>
              <a:ea typeface="Century"/>
              <a:cs typeface="Century"/>
              <a:sym typeface="Century"/>
            </a:endParaRPr>
          </a:p>
          <a:p>
            <a:pPr marL="914400" lvl="1" indent="-342900" algn="l" rtl="0">
              <a:lnSpc>
                <a:spcPct val="9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NBA MVPs organized by season</a:t>
            </a:r>
            <a:endParaRPr sz="1800">
              <a:solidFill>
                <a:schemeClr val="dk1"/>
              </a:solidFill>
              <a:latin typeface="Century"/>
              <a:ea typeface="Century"/>
              <a:cs typeface="Century"/>
              <a:sym typeface="Century"/>
            </a:endParaRPr>
          </a:p>
          <a:p>
            <a:pPr marL="914400" lvl="1" indent="-342900" algn="l" rtl="0">
              <a:lnSpc>
                <a:spcPct val="90000"/>
              </a:lnSpc>
              <a:spcBef>
                <a:spcPts val="0"/>
              </a:spcBef>
              <a:spcAft>
                <a:spcPts val="0"/>
              </a:spcAft>
              <a:buClr>
                <a:schemeClr val="dk1"/>
              </a:buClr>
              <a:buSzPts val="1800"/>
              <a:buFont typeface="Century"/>
              <a:buChar char="○"/>
            </a:pPr>
            <a:r>
              <a:rPr lang="en-US" sz="1800">
                <a:solidFill>
                  <a:schemeClr val="dk1"/>
                </a:solidFill>
                <a:latin typeface="Century"/>
                <a:ea typeface="Century"/>
                <a:cs typeface="Century"/>
                <a:sym typeface="Century"/>
              </a:rPr>
              <a:t>Size of data: 4 KB</a:t>
            </a:r>
            <a:endParaRPr sz="2000">
              <a:latin typeface="Century"/>
              <a:ea typeface="Century"/>
              <a:cs typeface="Century"/>
              <a:sym typeface="Centur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8dd4148c52_0_577"/>
          <p:cNvSpPr txBox="1">
            <a:spLocks noGrp="1"/>
          </p:cNvSpPr>
          <p:nvPr>
            <p:ph type="sldNum" idx="12"/>
          </p:nvPr>
        </p:nvSpPr>
        <p:spPr>
          <a:xfrm>
            <a:off x="8509994" y="6477000"/>
            <a:ext cx="176700" cy="231000"/>
          </a:xfrm>
          <a:prstGeom prst="rect">
            <a:avLst/>
          </a:prstGeom>
          <a:noFill/>
          <a:ln>
            <a:noFill/>
          </a:ln>
        </p:spPr>
        <p:txBody>
          <a:bodyPr spcFirstLastPara="1" wrap="square" lIns="45700" tIns="45700" rIns="45700" bIns="45700" anchor="t" anchorCtr="0">
            <a:noAutofit/>
          </a:bodyPr>
          <a:lstStyle/>
          <a:p>
            <a:pPr marL="0" lvl="0" indent="0" algn="r" rtl="0">
              <a:spcBef>
                <a:spcPts val="0"/>
              </a:spcBef>
              <a:spcAft>
                <a:spcPts val="0"/>
              </a:spcAft>
              <a:buNone/>
            </a:pPr>
            <a:fld id="{00000000-1234-1234-1234-123412341234}" type="slidenum">
              <a:rPr lang="en-US"/>
              <a:t>7</a:t>
            </a:fld>
            <a:endParaRPr/>
          </a:p>
        </p:txBody>
      </p:sp>
      <p:pic>
        <p:nvPicPr>
          <p:cNvPr id="131" name="Google Shape;131;g8dd4148c52_0_577"/>
          <p:cNvPicPr preferRelativeResize="0"/>
          <p:nvPr/>
        </p:nvPicPr>
        <p:blipFill rotWithShape="1">
          <a:blip r:embed="rId3">
            <a:alphaModFix/>
          </a:blip>
          <a:srcRect/>
          <a:stretch/>
        </p:blipFill>
        <p:spPr>
          <a:xfrm>
            <a:off x="452568" y="2364373"/>
            <a:ext cx="8115301" cy="4343766"/>
          </a:xfrm>
          <a:prstGeom prst="rect">
            <a:avLst/>
          </a:prstGeom>
          <a:noFill/>
          <a:ln>
            <a:noFill/>
          </a:ln>
        </p:spPr>
      </p:pic>
      <p:sp>
        <p:nvSpPr>
          <p:cNvPr id="132" name="Google Shape;132;g8dd4148c52_0_577"/>
          <p:cNvSpPr txBox="1">
            <a:spLocks noGrp="1"/>
          </p:cNvSpPr>
          <p:nvPr>
            <p:ph type="title"/>
          </p:nvPr>
        </p:nvSpPr>
        <p:spPr>
          <a:xfrm>
            <a:off x="729450" y="1758200"/>
            <a:ext cx="7688700" cy="713700"/>
          </a:xfrm>
          <a:prstGeom prst="rect">
            <a:avLst/>
          </a:prstGeom>
          <a:noFill/>
          <a:ln>
            <a:noFill/>
          </a:ln>
        </p:spPr>
        <p:txBody>
          <a:bodyPr spcFirstLastPara="1" wrap="square" lIns="45700" tIns="45700" rIns="45700" bIns="45700" anchor="b" anchorCtr="0">
            <a:noAutofit/>
          </a:bodyPr>
          <a:lstStyle/>
          <a:p>
            <a:pPr marL="0" marR="0" lvl="0" indent="0" algn="l" rtl="0">
              <a:lnSpc>
                <a:spcPct val="100000"/>
              </a:lnSpc>
              <a:spcBef>
                <a:spcPts val="0"/>
              </a:spcBef>
              <a:spcAft>
                <a:spcPts val="0"/>
              </a:spcAft>
              <a:buClr>
                <a:schemeClr val="dk1"/>
              </a:buClr>
              <a:buSzPts val="2160"/>
              <a:buFont typeface="Century"/>
              <a:buNone/>
            </a:pPr>
            <a:r>
              <a:rPr lang="en-US" sz="2800" b="0" i="0" u="none" strike="noStrike" cap="none">
                <a:solidFill>
                  <a:srgbClr val="000000"/>
                </a:solidFill>
                <a:latin typeface="Century"/>
                <a:ea typeface="Century"/>
                <a:cs typeface="Century"/>
                <a:sym typeface="Century"/>
              </a:rPr>
              <a:t>Traditional vs. Advanced Statistics </a:t>
            </a:r>
            <a:r>
              <a:rPr lang="en-US" sz="2800" b="0">
                <a:solidFill>
                  <a:srgbClr val="000000"/>
                </a:solidFill>
                <a:latin typeface="Century"/>
                <a:ea typeface="Century"/>
                <a:cs typeface="Century"/>
                <a:sym typeface="Century"/>
              </a:rPr>
              <a:t>and MVP</a:t>
            </a:r>
            <a:endParaRPr sz="2800" b="0">
              <a:solidFill>
                <a:srgbClr val="000000"/>
              </a:solidFill>
              <a:latin typeface="Century"/>
              <a:ea typeface="Century"/>
              <a:cs typeface="Century"/>
              <a:sym typeface="Century"/>
            </a:endParaRPr>
          </a:p>
          <a:p>
            <a:pPr marL="0" marR="0" lvl="0" indent="0" algn="l" rtl="0">
              <a:lnSpc>
                <a:spcPct val="100000"/>
              </a:lnSpc>
              <a:spcBef>
                <a:spcPts val="0"/>
              </a:spcBef>
              <a:spcAft>
                <a:spcPts val="0"/>
              </a:spcAft>
              <a:buClr>
                <a:schemeClr val="dk1"/>
              </a:buClr>
              <a:buSzPts val="2160"/>
              <a:buFont typeface="Century"/>
              <a:buNone/>
            </a:pPr>
            <a:r>
              <a:rPr lang="en-US" sz="2400" b="0">
                <a:solidFill>
                  <a:schemeClr val="accent1"/>
                </a:solidFill>
                <a:latin typeface="Century"/>
                <a:ea typeface="Century"/>
                <a:cs typeface="Century"/>
                <a:sym typeface="Century"/>
              </a:rPr>
              <a:t>Data Sample - Advanced Player Statistics</a:t>
            </a:r>
            <a:endParaRPr sz="2400" b="0">
              <a:solidFill>
                <a:schemeClr val="accent1"/>
              </a:solidFill>
              <a:latin typeface="Century"/>
              <a:ea typeface="Century"/>
              <a:cs typeface="Century"/>
              <a:sym typeface="Centur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8dd4148c52_0_660"/>
          <p:cNvSpPr txBox="1">
            <a:spLocks noGrp="1"/>
          </p:cNvSpPr>
          <p:nvPr>
            <p:ph type="sldNum" idx="12"/>
          </p:nvPr>
        </p:nvSpPr>
        <p:spPr>
          <a:xfrm>
            <a:off x="8890994" y="6477000"/>
            <a:ext cx="176700" cy="231000"/>
          </a:xfrm>
          <a:prstGeom prst="rect">
            <a:avLst/>
          </a:prstGeom>
          <a:noFill/>
          <a:ln>
            <a:noFill/>
          </a:ln>
        </p:spPr>
        <p:txBody>
          <a:bodyPr spcFirstLastPara="1" wrap="square" lIns="45700" tIns="45700" rIns="45700" bIns="45700" anchor="t" anchorCtr="0">
            <a:noAutofit/>
          </a:bodyPr>
          <a:lstStyle/>
          <a:p>
            <a:pPr marL="0" lvl="0" indent="0" algn="r" rtl="0">
              <a:spcBef>
                <a:spcPts val="0"/>
              </a:spcBef>
              <a:spcAft>
                <a:spcPts val="0"/>
              </a:spcAft>
              <a:buNone/>
            </a:pPr>
            <a:fld id="{00000000-1234-1234-1234-123412341234}" type="slidenum">
              <a:rPr lang="en-US"/>
              <a:t>8</a:t>
            </a:fld>
            <a:endParaRPr/>
          </a:p>
        </p:txBody>
      </p:sp>
      <p:pic>
        <p:nvPicPr>
          <p:cNvPr id="138" name="Google Shape;138;g8dd4148c52_0_660"/>
          <p:cNvPicPr preferRelativeResize="0"/>
          <p:nvPr/>
        </p:nvPicPr>
        <p:blipFill rotWithShape="1">
          <a:blip r:embed="rId3">
            <a:alphaModFix/>
          </a:blip>
          <a:srcRect r="1603"/>
          <a:stretch/>
        </p:blipFill>
        <p:spPr>
          <a:xfrm>
            <a:off x="180625" y="2404025"/>
            <a:ext cx="8710375" cy="4202300"/>
          </a:xfrm>
          <a:prstGeom prst="rect">
            <a:avLst/>
          </a:prstGeom>
          <a:noFill/>
          <a:ln>
            <a:noFill/>
          </a:ln>
        </p:spPr>
      </p:pic>
      <p:sp>
        <p:nvSpPr>
          <p:cNvPr id="139" name="Google Shape;139;g8dd4148c52_0_660"/>
          <p:cNvSpPr txBox="1">
            <a:spLocks noGrp="1"/>
          </p:cNvSpPr>
          <p:nvPr>
            <p:ph type="title"/>
          </p:nvPr>
        </p:nvSpPr>
        <p:spPr>
          <a:xfrm>
            <a:off x="729450" y="1758200"/>
            <a:ext cx="7688700" cy="713700"/>
          </a:xfrm>
          <a:prstGeom prst="rect">
            <a:avLst/>
          </a:prstGeom>
          <a:noFill/>
          <a:ln>
            <a:noFill/>
          </a:ln>
        </p:spPr>
        <p:txBody>
          <a:bodyPr spcFirstLastPara="1" wrap="square" lIns="45700" tIns="45700" rIns="45700" bIns="45700" anchor="b" anchorCtr="0">
            <a:noAutofit/>
          </a:bodyPr>
          <a:lstStyle/>
          <a:p>
            <a:pPr marL="0" marR="0" lvl="0" indent="0" algn="l" rtl="0">
              <a:lnSpc>
                <a:spcPct val="100000"/>
              </a:lnSpc>
              <a:spcBef>
                <a:spcPts val="0"/>
              </a:spcBef>
              <a:spcAft>
                <a:spcPts val="0"/>
              </a:spcAft>
              <a:buClr>
                <a:schemeClr val="dk1"/>
              </a:buClr>
              <a:buSzPts val="2160"/>
              <a:buFont typeface="Century"/>
              <a:buNone/>
            </a:pPr>
            <a:r>
              <a:rPr lang="en-US" sz="2800" b="0" i="0" u="none" strike="noStrike" cap="none">
                <a:solidFill>
                  <a:srgbClr val="000000"/>
                </a:solidFill>
                <a:latin typeface="Century"/>
                <a:ea typeface="Century"/>
                <a:cs typeface="Century"/>
                <a:sym typeface="Century"/>
              </a:rPr>
              <a:t>Traditional vs. Advanced Statistics </a:t>
            </a:r>
            <a:r>
              <a:rPr lang="en-US" sz="2800" b="0">
                <a:solidFill>
                  <a:srgbClr val="000000"/>
                </a:solidFill>
                <a:latin typeface="Century"/>
                <a:ea typeface="Century"/>
                <a:cs typeface="Century"/>
                <a:sym typeface="Century"/>
              </a:rPr>
              <a:t>and MVP</a:t>
            </a:r>
            <a:endParaRPr sz="2800" b="0">
              <a:solidFill>
                <a:srgbClr val="000000"/>
              </a:solidFill>
              <a:latin typeface="Century"/>
              <a:ea typeface="Century"/>
              <a:cs typeface="Century"/>
              <a:sym typeface="Century"/>
            </a:endParaRPr>
          </a:p>
          <a:p>
            <a:pPr marL="0" marR="0" lvl="0" indent="0" algn="l" rtl="0">
              <a:lnSpc>
                <a:spcPct val="100000"/>
              </a:lnSpc>
              <a:spcBef>
                <a:spcPts val="0"/>
              </a:spcBef>
              <a:spcAft>
                <a:spcPts val="0"/>
              </a:spcAft>
              <a:buClr>
                <a:schemeClr val="dk1"/>
              </a:buClr>
              <a:buSzPts val="2160"/>
              <a:buFont typeface="Century"/>
              <a:buNone/>
            </a:pPr>
            <a:r>
              <a:rPr lang="en-US" sz="2400" b="0">
                <a:solidFill>
                  <a:schemeClr val="accent1"/>
                </a:solidFill>
                <a:latin typeface="Century"/>
                <a:ea typeface="Century"/>
                <a:cs typeface="Century"/>
                <a:sym typeface="Century"/>
              </a:rPr>
              <a:t>Data Sample - Traditional Player Statistics</a:t>
            </a:r>
            <a:endParaRPr sz="2400" b="0">
              <a:solidFill>
                <a:schemeClr val="accent1"/>
              </a:solidFill>
              <a:latin typeface="Century"/>
              <a:ea typeface="Century"/>
              <a:cs typeface="Century"/>
              <a:sym typeface="Centur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8dd4148c52_0_743"/>
          <p:cNvSpPr txBox="1">
            <a:spLocks noGrp="1"/>
          </p:cNvSpPr>
          <p:nvPr>
            <p:ph type="sldNum" idx="12"/>
          </p:nvPr>
        </p:nvSpPr>
        <p:spPr>
          <a:xfrm>
            <a:off x="8509994" y="6477000"/>
            <a:ext cx="176700" cy="231000"/>
          </a:xfrm>
          <a:prstGeom prst="rect">
            <a:avLst/>
          </a:prstGeom>
          <a:noFill/>
          <a:ln>
            <a:noFill/>
          </a:ln>
        </p:spPr>
        <p:txBody>
          <a:bodyPr spcFirstLastPara="1" wrap="square" lIns="45700" tIns="45700" rIns="45700" bIns="45700" anchor="t" anchorCtr="0">
            <a:noAutofit/>
          </a:bodyPr>
          <a:lstStyle/>
          <a:p>
            <a:pPr marL="0" lvl="0" indent="0" algn="r" rtl="0">
              <a:spcBef>
                <a:spcPts val="0"/>
              </a:spcBef>
              <a:spcAft>
                <a:spcPts val="0"/>
              </a:spcAft>
              <a:buNone/>
            </a:pPr>
            <a:fld id="{00000000-1234-1234-1234-123412341234}" type="slidenum">
              <a:rPr lang="en-US"/>
              <a:t>9</a:t>
            </a:fld>
            <a:endParaRPr/>
          </a:p>
        </p:txBody>
      </p:sp>
      <p:pic>
        <p:nvPicPr>
          <p:cNvPr id="145" name="Google Shape;145;g8dd4148c52_0_743"/>
          <p:cNvPicPr preferRelativeResize="0"/>
          <p:nvPr/>
        </p:nvPicPr>
        <p:blipFill rotWithShape="1">
          <a:blip r:embed="rId3">
            <a:alphaModFix/>
          </a:blip>
          <a:srcRect/>
          <a:stretch/>
        </p:blipFill>
        <p:spPr>
          <a:xfrm>
            <a:off x="1021495" y="2389942"/>
            <a:ext cx="7101008" cy="4225600"/>
          </a:xfrm>
          <a:prstGeom prst="rect">
            <a:avLst/>
          </a:prstGeom>
          <a:noFill/>
          <a:ln>
            <a:noFill/>
          </a:ln>
        </p:spPr>
      </p:pic>
      <p:sp>
        <p:nvSpPr>
          <p:cNvPr id="146" name="Google Shape;146;g8dd4148c52_0_743"/>
          <p:cNvSpPr txBox="1">
            <a:spLocks noGrp="1"/>
          </p:cNvSpPr>
          <p:nvPr>
            <p:ph type="title"/>
          </p:nvPr>
        </p:nvSpPr>
        <p:spPr>
          <a:xfrm>
            <a:off x="729450" y="1758200"/>
            <a:ext cx="7688700" cy="713700"/>
          </a:xfrm>
          <a:prstGeom prst="rect">
            <a:avLst/>
          </a:prstGeom>
          <a:noFill/>
          <a:ln>
            <a:noFill/>
          </a:ln>
        </p:spPr>
        <p:txBody>
          <a:bodyPr spcFirstLastPara="1" wrap="square" lIns="45700" tIns="45700" rIns="45700" bIns="45700" anchor="b" anchorCtr="0">
            <a:noAutofit/>
          </a:bodyPr>
          <a:lstStyle/>
          <a:p>
            <a:pPr marL="0" marR="0" lvl="0" indent="0" algn="l" rtl="0">
              <a:lnSpc>
                <a:spcPct val="100000"/>
              </a:lnSpc>
              <a:spcBef>
                <a:spcPts val="0"/>
              </a:spcBef>
              <a:spcAft>
                <a:spcPts val="0"/>
              </a:spcAft>
              <a:buClr>
                <a:schemeClr val="dk1"/>
              </a:buClr>
              <a:buSzPts val="2160"/>
              <a:buFont typeface="Century"/>
              <a:buNone/>
            </a:pPr>
            <a:r>
              <a:rPr lang="en-US" sz="2800" b="0" i="0" u="none" strike="noStrike" cap="none">
                <a:solidFill>
                  <a:srgbClr val="000000"/>
                </a:solidFill>
                <a:latin typeface="Century"/>
                <a:ea typeface="Century"/>
                <a:cs typeface="Century"/>
                <a:sym typeface="Century"/>
              </a:rPr>
              <a:t>Traditional vs. Advanced Statistics </a:t>
            </a:r>
            <a:r>
              <a:rPr lang="en-US" sz="2800" b="0">
                <a:solidFill>
                  <a:srgbClr val="000000"/>
                </a:solidFill>
                <a:latin typeface="Century"/>
                <a:ea typeface="Century"/>
                <a:cs typeface="Century"/>
                <a:sym typeface="Century"/>
              </a:rPr>
              <a:t>and MVP</a:t>
            </a:r>
            <a:endParaRPr sz="2800" b="0">
              <a:solidFill>
                <a:srgbClr val="000000"/>
              </a:solidFill>
              <a:latin typeface="Century"/>
              <a:ea typeface="Century"/>
              <a:cs typeface="Century"/>
              <a:sym typeface="Century"/>
            </a:endParaRPr>
          </a:p>
          <a:p>
            <a:pPr marL="0" marR="0" lvl="0" indent="0" algn="l" rtl="0">
              <a:lnSpc>
                <a:spcPct val="100000"/>
              </a:lnSpc>
              <a:spcBef>
                <a:spcPts val="0"/>
              </a:spcBef>
              <a:spcAft>
                <a:spcPts val="0"/>
              </a:spcAft>
              <a:buClr>
                <a:schemeClr val="dk1"/>
              </a:buClr>
              <a:buSzPts val="2160"/>
              <a:buFont typeface="Century"/>
              <a:buNone/>
            </a:pPr>
            <a:r>
              <a:rPr lang="en-US" sz="2400" b="0">
                <a:solidFill>
                  <a:schemeClr val="accent1"/>
                </a:solidFill>
                <a:latin typeface="Century"/>
                <a:ea typeface="Century"/>
                <a:cs typeface="Century"/>
                <a:sym typeface="Century"/>
              </a:rPr>
              <a:t>Data Sample - Regular Season MVPs</a:t>
            </a:r>
            <a:endParaRPr sz="2400" b="0">
              <a:solidFill>
                <a:schemeClr val="accent1"/>
              </a:solidFill>
              <a:latin typeface="Century"/>
              <a:ea typeface="Century"/>
              <a:cs typeface="Century"/>
              <a:sym typeface="Century"/>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evel">
  <a:themeElements>
    <a:clrScheme name="Level">
      <a:dk1>
        <a:srgbClr val="000000"/>
      </a:dk1>
      <a:lt1>
        <a:srgbClr val="FFFFFF"/>
      </a:lt1>
      <a:dk2>
        <a:srgbClr val="A7A7A7"/>
      </a:dk2>
      <a:lt2>
        <a:srgbClr val="535353"/>
      </a:lt2>
      <a:accent1>
        <a:srgbClr val="99CC00"/>
      </a:accent1>
      <a:accent2>
        <a:srgbClr val="CCCC66"/>
      </a:accent2>
      <a:accent3>
        <a:srgbClr val="8F8F8F"/>
      </a:accent3>
      <a:accent4>
        <a:srgbClr val="707070"/>
      </a:accent4>
      <a:accent5>
        <a:srgbClr val="CAE2AA"/>
      </a:accent5>
      <a:accent6>
        <a:srgbClr val="B9B95C"/>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1970</Words>
  <Application>Microsoft Macintosh PowerPoint</Application>
  <PresentationFormat>On-screen Show (4:3)</PresentationFormat>
  <Paragraphs>311</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Lato</vt:lpstr>
      <vt:lpstr>Raleway</vt:lpstr>
      <vt:lpstr>Noto Sans Symbols</vt:lpstr>
      <vt:lpstr>Arial</vt:lpstr>
      <vt:lpstr>Century</vt:lpstr>
      <vt:lpstr>Streamline</vt:lpstr>
      <vt:lpstr>Big Data Analytics Symposium - Summer 2020</vt:lpstr>
      <vt:lpstr>Traditional vs. Advanced Statistics and MVP Agenda</vt:lpstr>
      <vt:lpstr>Traditional vs. Advanced Statistics and MVP Abstract</vt:lpstr>
      <vt:lpstr>Traditional vs. Advanced Statistics and MVP Motivation</vt:lpstr>
      <vt:lpstr>Traditional vs. Advanced Statistics and MVP Goodness</vt:lpstr>
      <vt:lpstr>Traditional vs. Advanced Statistics and MVP Data Sources</vt:lpstr>
      <vt:lpstr>Traditional vs. Advanced Statistics and MVP Data Sample - Advanced Player Statistics</vt:lpstr>
      <vt:lpstr>Traditional vs. Advanced Statistics and MVP Data Sample - Traditional Player Statistics</vt:lpstr>
      <vt:lpstr>Traditional vs. Advanced Statistics and MVP Data Sample - Regular Season MVPs</vt:lpstr>
      <vt:lpstr>Traditional vs. Advanced Statistics and the NBA Regular Season MVP Award</vt:lpstr>
      <vt:lpstr>Traditional vs. Advanced Statistics and MVP Code Challenge 1</vt:lpstr>
      <vt:lpstr>Traditional vs. Advanced Statistics and MVP Code Challenge 2</vt:lpstr>
      <vt:lpstr>Traditional vs. Advanced Statistics and MVP Code Challenge 3</vt:lpstr>
      <vt:lpstr>Traditional vs. Advanced Statistics and MVP Results - Definitions</vt:lpstr>
      <vt:lpstr>Traditional vs. Advanced Statistics and MVP Results</vt:lpstr>
      <vt:lpstr>Traditional vs. Advanced Statistics and MVP Results</vt:lpstr>
      <vt:lpstr>Traditional vs. Advanced Statistics and MVP Results</vt:lpstr>
      <vt:lpstr>Traditional vs. Advanced Statistics and MVP Obstacles</vt:lpstr>
      <vt:lpstr>Traditional vs. Advanced Statistics and MVP Summary</vt:lpstr>
      <vt:lpstr>Traditional vs. Advanced Statistics and MVP Future Works</vt:lpstr>
      <vt:lpstr>Traditional vs. Advanced Statistics and MVP Acknowledgements</vt:lpstr>
      <vt:lpstr>Traditional vs. Advanced Statistics and MVP References</vt:lpstr>
      <vt:lpstr>Traditional vs. Advanced Statistics and MVP </vt:lpstr>
      <vt:lpstr>Big Data Analytics Symposium - Summer 2020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 Symposium - Summer 2020</dc:title>
  <cp:lastModifiedBy>Alex Spence</cp:lastModifiedBy>
  <cp:revision>1</cp:revision>
  <dcterms:modified xsi:type="dcterms:W3CDTF">2020-07-21T20:00:11Z</dcterms:modified>
</cp:coreProperties>
</file>